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00" r:id="rId4"/>
    <p:sldId id="302" r:id="rId5"/>
    <p:sldId id="301" r:id="rId6"/>
    <p:sldId id="303" r:id="rId7"/>
    <p:sldId id="271" r:id="rId8"/>
    <p:sldId id="260" r:id="rId9"/>
    <p:sldId id="272" r:id="rId10"/>
    <p:sldId id="258" r:id="rId11"/>
    <p:sldId id="264" r:id="rId12"/>
    <p:sldId id="259" r:id="rId13"/>
    <p:sldId id="262" r:id="rId14"/>
    <p:sldId id="263" r:id="rId15"/>
    <p:sldId id="265" r:id="rId16"/>
    <p:sldId id="304" r:id="rId17"/>
    <p:sldId id="276" r:id="rId18"/>
    <p:sldId id="269" r:id="rId19"/>
    <p:sldId id="270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6" r:id="rId30"/>
    <p:sldId id="284" r:id="rId31"/>
    <p:sldId id="285" r:id="rId32"/>
    <p:sldId id="286" r:id="rId33"/>
    <p:sldId id="287" r:id="rId34"/>
    <p:sldId id="29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5" r:id="rId45"/>
    <p:sldId id="299" r:id="rId46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33" autoAdjust="0"/>
  </p:normalViewPr>
  <p:slideViewPr>
    <p:cSldViewPr>
      <p:cViewPr varScale="1">
        <p:scale>
          <a:sx n="73" d="100"/>
          <a:sy n="73" d="100"/>
        </p:scale>
        <p:origin x="94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444E2-7AF7-4934-9C68-8E044C6E1E30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4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4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8561C-B7C8-465D-B841-350166913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462.81238" units="1/cm"/>
          <inkml:channelProperty channel="Y" name="resolution" value="2213.98633" units="1/cm"/>
          <inkml:channelProperty channel="F" name="resolution" value="22.75278" units="1/cm"/>
          <inkml:channelProperty channel="T" name="resolution" value="1" units="1/dev"/>
        </inkml:channelProperties>
      </inkml:inkSource>
      <inkml:timestamp xml:id="ts0" timeString="2018-08-27T02:58:50.7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DC8D6D-D4E1-4CCB-A1FA-C859CD3C6B97}" emma:medium="tactile" emma:mode="ink">
          <msink:context xmlns:msink="http://schemas.microsoft.com/ink/2010/main" type="writingRegion" rotatedBoundingBox="17514,8579 18225,8579 18225,8889 17514,8889"/>
        </emma:interpretation>
      </emma:emma>
    </inkml:annotationXML>
    <inkml:traceGroup>
      <inkml:annotationXML>
        <emma:emma xmlns:emma="http://www.w3.org/2003/04/emma" version="1.0">
          <emma:interpretation id="{84FDC47C-FF0F-42F9-9974-589F026EAF4F}" emma:medium="tactile" emma:mode="ink">
            <msink:context xmlns:msink="http://schemas.microsoft.com/ink/2010/main" type="paragraph" rotatedBoundingBox="17514,8579 18225,8579 18225,8889 17514,8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9DE0D2-2BB6-4D21-85C2-921CCFFFFD48}" emma:medium="tactile" emma:mode="ink">
              <msink:context xmlns:msink="http://schemas.microsoft.com/ink/2010/main" type="line" rotatedBoundingBox="17514,8579 18225,8579 18225,8889 17514,8889"/>
            </emma:interpretation>
          </emma:emma>
        </inkml:annotationXML>
        <inkml:traceGroup>
          <inkml:annotationXML>
            <emma:emma xmlns:emma="http://www.w3.org/2003/04/emma" version="1.0">
              <emma:interpretation id="{2B1B968A-9CCA-4E6B-94A7-6BB9F06500C0}" emma:medium="tactile" emma:mode="ink">
                <msink:context xmlns:msink="http://schemas.microsoft.com/ink/2010/main" type="inkWord" rotatedBoundingBox="17514,8579 18225,8579 18225,8889 17514,8889">
                  <msink:destinationLink direction="with" ref="{3E9D3834-2BB1-479F-ADA8-3D3392D28B15}"/>
                </msink:context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--</emma:literal>
                </emma:interpretation>
                <emma:interpretation id="interp2" emma:lang="en-US" emma:confidence="0">
                  <emma:literal>_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-.</emma:literal>
                </emma:interpretation>
              </emma:one-of>
            </emma:emma>
          </inkml:annotationXML>
          <inkml:trace contextRef="#ctx0" brushRef="#br0">-2 2 296 0,'0'0'319'15,"0"0"-211"-15,0 1-56 0,0-1 29 0,0 0 30 16,0 1-19-16,0-1-50 0,0 0-40 16,0 0 11-16,0 0 39 0,0 0 10 15,0 0-20-15,0 0-16 0,0 0-6 16,0 0 6-16,0 0 23 0,0 0 13 15,0 0-4-15,0 0-15 0,0 0-14 16,0 0-6-16,0 0-10 0,0 0-11 16,0 0-1-16,0 0-1 0,0 0 1 15,2 0-1-15,-1 0-3 0,4 0-30 16,0 0-7-16,7 0 40 0,4 0 52 15,3 2-23-15,5-2 1 0,0 0-29 0,3 0 15 16,2 0-1-16,2 0-14 0,0 0 1 16,1 0-1-16,-1 0-1 0,0 0-19 15,-2 0-20-15,-4 0-33 0,-2 0-6 16,-3 0-36-16,-4 1 7 0,-1 1-23 15,-3 1-20-15,-2-1-104 0,-3 1-37 0,-3 1-103 16</inkml:trace>
          <inkml:trace contextRef="#ctx0" brushRef="#br0" timeOffset="797.0456">106 312 39 0,'1'0'157'15,"1"0"-138"-15,-2 0 1 0,0 0 52 16,0 0 32-16,2-1 0 0,-1 1-32 15,1 0 0-15,-2 0 25 0,2 0 5 16,0 0-14-16,-1 0-4 0,3 0-9 16,1 0-3-16,0-2 9 0,-2 2-22 15,4 0 3-15,0 0-10 0,0 0-7 16,1 0-6-16,1 0-9 0,1 0-4 15,1 0-3-15,1 0 6 0,1 0 33 0,3 0-27 16,-1 0-9-16,2 0-22 0,4 0 25 16,3 0 10-16,0 0-20 0,3 0-17 15,0 0-2-15,2 0 0 0,0 0 0 16,-1 0-1-16,1 0-18 0,-2 0-33 15,1 0-10-15,-1 0-6 0,-3 0-30 0,-2 0-51 16,-1-3-66-16,-2 3-72 0,-1-4-65 16,-1 1-105-16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462.81238" units="1/cm"/>
          <inkml:channelProperty channel="Y" name="resolution" value="2213.98633" units="1/cm"/>
          <inkml:channelProperty channel="F" name="resolution" value="22.75278" units="1/cm"/>
          <inkml:channelProperty channel="T" name="resolution" value="1" units="1/dev"/>
        </inkml:channelProperties>
      </inkml:inkSource>
      <inkml:timestamp xml:id="ts0" timeString="2018-08-27T02:59:11.76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9D3834-2BB1-479F-ADA8-3D3392D28B15}" emma:medium="tactile" emma:mode="ink">
          <msink:context xmlns:msink="http://schemas.microsoft.com/ink/2010/main" type="inkDrawing" rotatedBoundingBox="15534,8650 16576,8498 16669,9133 15628,9285" semanticType="callout" shapeName="Other">
            <msink:sourceLink direction="with" ref="{2B1B968A-9CCA-4E6B-94A7-6BB9F06500C0}"/>
          </msink:context>
        </emma:interpretation>
      </emma:emma>
    </inkml:annotationXML>
    <inkml:trace contextRef="#ctx0" brushRef="#br0">811 28 18 0,'0'0'160'0,"0"-2"-26"0,0 2 6 16,0-1 4-16,0-1-43 0,0 1-36 15,0-2 3-15,0 1-32 0,0-1-6 0,0 1 22 16,0-1-16-16,0 1 19 0,0 1 36 15,0-1 13-15,0 2-12 0,0-1-24 16,0 0-3-16,0-1 0 0,0 2-3 0,0 0-20 16,0 0 4-16,0 0 6 0,0 0 0 15,0 0 6-15,0 0 2 0,0-1-8 16,0 1-4-16,0 0 8 0,0 0-5 15,0 0-2-15,0 0-4 0,0 0 1 16,0 0-11-16,0 0-2 0,0 0-17 16,0 0-16-16,0 0 0 0,0 0-23 15,0 0-9-15,0 0 0 0,-2 0-20 16,0 0-7-16,-1 3-9 0,-2 4 39 15,-4 1 29-15,1 6 36 0,-4 2-2 16,0 6-33-16,-4 4-1 0,-1 2 63 16,0-1-63-16,-2 4 0 0,0-3 2 0,1 1 21 15,-5-2-22-15,-1 2 12 0,-1-1 13 16,-6-2 19-16,0 0-29 0,-3-4-13 15,0 0 19-15,0-4-18 0,-1 0 15 16,1-1-19-16,0-4 23 0,1 0-20 0,3-2-3 16,0-1 2-16,5-3 1 0,-3-1-3 15,5 0-48-15,0-2 48 0,3-3 0 16,3-1 0-16,1 0-13 0,3 0 13 15,1-1 35-15,0-6-22 0,1-1-13 16,3-2 33-16,3-1-3 0,1 0-30 16,4-2-40-16,0-1 38 0,0-2 1 15,5 0-51-15,9-1 13 0,0 2 7 16,-1-2-1-16,6 4-9 0,2-3 29 15,3 4-16-15,3 1 26 0,0 0-13 16,4 1-14-16,-2 3 6 0,2 2 24 16,0-2 0-16,3 5 0 0,0-3 3 0,6 2-3 15,1 3 0-15,2 0 7 0,1 0-7 16,-1 5-29-16,0 3-7 0,-1 3 14 15,-2 4 9-15,1 3 0 0,-4 3 26 16,-2 1-15-16,-3 1 2 0,-3 0-4 16,-3 1 3-16,-4-2 1 0,-1 2 0 0,-4-4 24 15,-4-3-24-15,-1 0-31 0,-1-1 30 16,-5-4 2-16,1-1 18 0,-2-2 27 15,-1-4-17-15,-1 1-3 0,-1-5 0 16,0 0-13-16,-1-1 0 0,-1 0 0 16,2 0 6-16,0 0 1 0,-2 0 5 15,3 0 8-15,1 0-33 0,1-2-104 16,2-4-71-16,6-5-70 0,1 1-132 15,-4 1-164-15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462.81238" units="1/cm"/>
          <inkml:channelProperty channel="Y" name="resolution" value="2213.98633" units="1/cm"/>
          <inkml:channelProperty channel="F" name="resolution" value="22.75278" units="1/cm"/>
          <inkml:channelProperty channel="T" name="resolution" value="1" units="1/dev"/>
        </inkml:channelProperties>
      </inkml:inkSource>
      <inkml:timestamp xml:id="ts0" timeString="2018-08-27T02:58:54.7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E2A723-844E-4671-82B6-307628F97C09}" emma:medium="tactile" emma:mode="ink">
          <msink:context xmlns:msink="http://schemas.microsoft.com/ink/2010/main" type="writingRegion" rotatedBoundingBox="15739,11797 18152,11159 19132,14864 16719,15503"/>
        </emma:interpretation>
      </emma:emma>
    </inkml:annotationXML>
    <inkml:traceGroup>
      <inkml:annotationXML>
        <emma:emma xmlns:emma="http://www.w3.org/2003/04/emma" version="1.0">
          <emma:interpretation id="{C40B827B-CBE1-4AC4-A938-B721C848BB9D}" emma:medium="tactile" emma:mode="ink">
            <msink:context xmlns:msink="http://schemas.microsoft.com/ink/2010/main" type="paragraph" rotatedBoundingBox="15904,11754 18152,11159 18325,11812 16077,12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31F804-7721-4D69-95FB-5F3B69230877}" emma:medium="tactile" emma:mode="ink">
              <msink:context xmlns:msink="http://schemas.microsoft.com/ink/2010/main" type="inkBullet" rotatedBoundingBox="15904,11754 17124,11431 17278,12012 16058,12335"/>
            </emma:interpretation>
            <emma:one-of disjunction-type="recognition" id="oneOf0">
              <emma:interpretation id="interp0" emma:lang="en-US" emma:confidence="1">
                <emma:literal>P</emma:literal>
              </emma:interpretation>
              <emma:interpretation id="interp1" emma:lang="en-US" emma:confidence="0">
                <emma:literal>p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r</emma:literal>
              </emma:interpretation>
              <emma:interpretation id="interp4" emma:lang="en-US" emma:confidence="0">
                <emma:literal>M</emma:literal>
              </emma:interpretation>
            </emma:one-of>
          </emma:emma>
        </inkml:annotationXML>
        <inkml:trace contextRef="#ctx0" brushRef="#br0">249 3123 1121 0,'0'0'82'0,"4"0"-82"0,4 0-150 0,4-1 150 16,7-2 46-16,5-1 16 0,5-1-33 15,4 3-26-15,1-5 10 0,2 0-13 16,-2 3 2-16,2-2-1 0,-4 3 10 16,-3 0-11-16,-1 2-13 0,-4-2 13 15,-5 3 10-15,-2-2-10 0,-4 1-13 0,-1-1-13 16,-1 1-69-16,-1-2-67 0,-3 0-73 15,1 0-49-15,-3 2-118 0</inkml:trace>
      </inkml:traceGroup>
      <inkml:traceGroup>
        <inkml:annotationXML>
          <emma:emma xmlns:emma="http://www.w3.org/2003/04/emma" version="1.0">
            <emma:interpretation id="{37D8621E-3B7B-42B9-A151-29E045D87109}" emma:medium="tactile" emma:mode="ink">
              <msink:context xmlns:msink="http://schemas.microsoft.com/ink/2010/main" type="line" rotatedBoundingBox="17765,11700 18261,11568 18325,11812 17829,11944"/>
            </emma:interpretation>
          </emma:emma>
        </inkml:annotationXML>
        <inkml:traceGroup>
          <inkml:annotationXML>
            <emma:emma xmlns:emma="http://www.w3.org/2003/04/emma" version="1.0">
              <emma:interpretation id="{DAE58BDD-3F21-438F-B2A6-83F13A3EF0FA}" emma:medium="tactile" emma:mode="ink">
                <msink:context xmlns:msink="http://schemas.microsoft.com/ink/2010/main" type="inkWord" rotatedBoundingBox="17765,11700 18261,11568 18325,11812 17829,1194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[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317.0181">453 3264 137 0,'-2'0'1065'0,"2"0"-860"0,0 0-137 0,0 0-32 16,0 0 81-16,0 0-19 0,0 0-58 15,0 0-40-15,4 0 0 0,-1 0 25 16,2 0-9-16,2 2 3 0,2 1 35 0,2-1 1 16,5 1-20-16,1-3-32 15,0 2 0-15,4-2 16 0,-1 0-17 0,6 0-2 16,1 0-23-16,2-4-86 0,4-2-47 15,11-6-71-15,-6 1-161 0,-7 1-280 0</inkml:trace>
          <inkml:trace contextRef="#ctx0" brushRef="#br0" timeOffset="2010.1149">-1379 3711 277 0,'-2'1'398'0,"2"1"-219"16,0-1-120-16,-2 0-4 0,1-1 43 0,-1 3-16 16,0-3-43-16,0 1 0 0,1 0 26 15,-1-1 33-15,-1 5 9 0,-1-4-3 16,-1 2-58-16,-2 1-20 0,0 1 39 15,0-3 22-15,1 2 5 0,-3-1-33 16,4 0-1-16,0-2-3 0,3 2-19 16,-1-2 6-16,3 1-19 0,-2-2 0 15,2 0 2-15,0 0 11 0,0 0-4 16,0 0 4-16,0 0 0 0,0 0-1 15,2 0 1-15,-1-2 3 0,3-1-27 0,-4 2 1 16,0 0-12-16,2 1 2 0,-1 0-3 16,1-2-20-16,-2 1 1 0,3-2 18 15,-1 0 1-15,2 1 1 0,-3-2 1 16,3-3-1-16,2-3 12 0,5-7 23 15,4-5-24-15,2-7 7 0,7-3-18 16,0-6 11-16,5-5-10 0,2-3-2 0,2 1 0 16,1-3-2-16,2 0 2 15,1 4-1-15,1-1-2 0,1 6 1 0,1-1-17 16,-3 4 16-16,1-1-7 0,1 5 8 15,-1-1 2-15,-2 6-2 0,-2 3-2 16,-5 3-28-16,0 2 13 0,-3 9-7 0,-4 1 23 16,-1 2-10-16,1 2 12 0,-3 0-3 15,-2 0-8-15,0 3-8 0,-5 0-3 16,-2 2 4-16,0 0-7 0,-3 0 13 15,0 4 12-15,0 4 1 0,-2-1 13 16,-2 3 16-16,1 2 23 0,-2 1 0 16,-2 2-14-16,0 1-5 0,0 1 18 15,-6-1 14-15,-4 4-23 0,0-3-4 16,0-3-18-16,-2-1 18 0,1 0-2 15,-2-2-7-15,-3-1-29 0,-1 2-16 16,-2-2-7-16,-3 0 23 0,2 0 1 16,-3 0-1-16,3-4-19 0,-1 2 6 0,6-6 1 15,1 3 12-15,2-4 0 0,4-1-39 16,1 0 6-16,2 0 8 0,3 0 25 15,0-1-3-15,2 1 2 0,0-5-34 16,0 5-4-16,0-1-13 0,0 1-12 0,0 0 3 16,0 0-17-16,0 0-10 0,2-1 7 15,3 1 13-15,4-3 31 0,4-4 35 16,5 3 4-16,2-3-2 0,6-2 0 15,-2 4-11-15,3 0 7 0,4-2 1 16,1 3 0-16,3 1-26 0,0-2 9 16,1 5-2-16,0 0-11 0,-1 0-22 15,-5 0-50-15,-2 6 7 0,-3 0 30 16,-4 2 36-16,-7 1 12 0,-4 1 1 15,-5 0-3-15,-3 0 22 0,-2 2 88 16,0 3 6-16,0-1-3 0,-9 4 11 0,-5 0-28 16,-3-1-35-16,-3 4 20 0,-4-2-11 15,-2 0-12-15,-3 0 42 0,-5 1-7 16,0-1-32-16,-4-2 0 0,0 0-4 15,3-3 49-15,0-2-83 0,3 1 16 16,4-5 18-16,4-1-32 0,4-2 17 16,5-2-11-16,4-1-9 0,3-2-96 0,3 0-53 15,-1 0 55-15,3-8-45 0,1 2-69 16,1-12-200-16,1 1-344 0</inkml:trace>
        </inkml:traceGroup>
      </inkml:traceGroup>
    </inkml:traceGroup>
    <inkml:traceGroup>
      <inkml:annotationXML>
        <emma:emma xmlns:emma="http://www.w3.org/2003/04/emma" version="1.0">
          <emma:interpretation id="{C1E0F108-0088-4C29-A222-7B6EF0F1C934}" emma:medium="tactile" emma:mode="ink">
            <msink:context xmlns:msink="http://schemas.microsoft.com/ink/2010/main" type="paragraph" rotatedBoundingBox="16556,14808 18175,14703 18212,15286 16593,15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5FFBB0-C08B-40F6-B08B-EFBB9AA8E749}" emma:medium="tactile" emma:mode="ink">
              <msink:context xmlns:msink="http://schemas.microsoft.com/ink/2010/main" type="line" rotatedBoundingBox="16556,14808 18175,14703 18212,15286 16593,15391"/>
            </emma:interpretation>
          </emma:emma>
        </inkml:annotationXML>
        <inkml:traceGroup>
          <inkml:annotationXML>
            <emma:emma xmlns:emma="http://www.w3.org/2003/04/emma" version="1.0">
              <emma:interpretation id="{B6881CE6-695B-4816-A664-69DA6B83CFC3}" emma:medium="tactile" emma:mode="ink">
                <msink:context xmlns:msink="http://schemas.microsoft.com/ink/2010/main" type="inkWord" rotatedBoundingBox="16556,14808 17334,14757 17372,15340 16593,15391"/>
              </emma:interpretation>
              <emma:one-of disjunction-type="recognition" id="oneOf2">
                <emma:interpretation id="interp10" emma:lang="en-US" emma:confidence="1">
                  <emma:literal>r</emma:literal>
                </emma:interpretation>
                <emma:interpretation id="interp11" emma:lang="en-US" emma:confidence="0">
                  <emma:literal>V</emma:literal>
                </emma:interpretation>
                <emma:interpretation id="interp12" emma:lang="en-US" emma:confidence="0">
                  <emma:literal>v</emma:literal>
                </emma:interpretation>
                <emma:interpretation id="interp13" emma:lang="en-US" emma:confidence="0">
                  <emma:literal>5</emma:literal>
                </emma:interpretation>
                <emma:interpretation id="interp1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3794.217">448 6594 95 0,'0'0'459'0,"0"0"-266"15,0 0-118-15,0 0-26 0,0 0-7 0,3 0 33 16,4 0 58-16,3-5-9 15,2 3-39-15,2-1-33 0,1-2-6 0,1 2-20 16,1-1 9-16,2-2 4 0,1-1-17 16,-1 1-22-16,-2-1-23 0,2-2-97 15,-2 0-88-15,0 0-141 0,-5 4-143 16</inkml:trace>
        </inkml:traceGroup>
        <inkml:traceGroup>
          <inkml:annotationXML>
            <emma:emma xmlns:emma="http://www.w3.org/2003/04/emma" version="1.0">
              <emma:interpretation id="{52EC14B8-021D-47B0-91A0-165CC8DDAC34}" emma:medium="tactile" emma:mode="ink">
                <msink:context xmlns:msink="http://schemas.microsoft.com/ink/2010/main" type="inkWord" rotatedBoundingBox="17917,14961 18190,14944 18204,15156 17931,15173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5</emma:literal>
                </emma:interpretation>
                <emma:interpretation id="interp18" emma:lang="en-US" emma:confidence="0">
                  <emma:literal>F</emma:literal>
                </emma:interpretation>
                <emma:interpretation id="interp1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3492.1997">403 6409 98 0,'5'0'238'0,"4"-3"-215"0,-1-2 6 0,8 1 66 16,1 1 22-16,2-1-52 0,0 1-46 15,-1-2-18-15,0 3 11 0,0 0 11 16,-1 1-22-16,1-2 2 0,-1 1 0 16,-2 2-3-16,-1 0 20 0,-6 0-20 0,3 0-36 15,-5 0-52-15,1 0-10 0,-2 0-23 16,-1 0-58-16,-1 0-46 0</inkml:trace>
          <inkml:trace contextRef="#ctx0" brushRef="#br0" timeOffset="6843.3914">-948 6339 59 0,'-2'0'993'0,"0"-2"-837"0,1 1-84 16,1 1-26-16,0 0 51 0,0 0 37 15,0 0-11-15,0 0-74 0,0 0-10 16,0 0 0-16,0 0 30 0,0 0 16 15,0 0-1-15,0 0-22 0,0 0-20 0,1 0-10 16,1 1-3-16,0 1-6 0,-2-2-21 16,3 0-2-16,1 0-32 0,1 0-4 15,3 0 36-15,4 0 0 0,2 0 33 16,3 0-30-16,-2 0-1 0,4 0-1 15,0 0-1-15,0 0 0 0,0 2-16 16,1 2 3-16,-1 0 10 0,2 2-43 16,-3 2 11-16,0 1 5 0,-3 3-5 0,0 3 19 15,-1 2-4-15,0 3 5 0,-6 2 15 16,1 3 0-16,-4 0 1 0,0 2 15 15,-5-2-16-15,0 2 1 0,0-3-1 16,0-3 2-16,0-1-2 0,0-1-1 16,0-3 1-16,-5-1 0 0,0-4 4 0,1 1 25 15,-4-2-28-15,-1 0-1 0,-3-1-3 16,0 1-23-16,-1 0-13 0,-1-1 19 15,-1-1-9-15,1-3 6 0,2 0 23 16,0-3 0-16,3-2-56 0,-1 0 43 16,2 0-75-16,-3 0 14 0,4-2 70 15,1-4 4-15,-1 0 28 0,2 0-28 16,1 0-48-16,1-4-30 0,1 2 29 15,2-3 29-15,0-2-9 0,0 0 16 16,0-3 12-16,7-1-40 0,1-2 40 16,3-3-11-16,2-1-21 0,1-4 30 15,0-2 6-15,5-5-4 0,-1 1 1 0,3-4-29 16,1 3-1-16,0 0 30 0,-1 5-26 15,3 2 4-15,-2 4 22 0,0 3 3 16,2 2 20-16,-3 5-1 0,-1-1 11 16,-1 2 3-16,-2 2 42 0,-1 3 20 0,-1-1-24 15,-1 2-48-15,-1 2-13 0,1-2 10 16,0 3 6-16,-2-1 4 0,0 3-16 15,1 0-17-15,-1 1-2 0,-1 0-21 16,2 0 21-16,1 0-24 0,-4 0-23 16,2 1-32-16,0 1 0 0,-1-2 3 15,1 0-17-15,-2 2-61 0,7-2-121 16,-5 1-62-16,0-1-140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5648-1E76-40E4-A9D1-DC383FCF0646}" type="datetimeFigureOut">
              <a:rPr lang="en-US" smtClean="0"/>
              <a:pPr/>
              <a:t>8/26/2018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C990B-6AD6-489D-8BD2-A14585EB5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6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8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3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27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EC78F-BE92-4768-911C-8776A3A54C5B}" type="slidenum">
              <a:rPr lang="en-US"/>
              <a:pPr/>
              <a:t>20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0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29017-06E6-4FC5-A211-49C46BD163C2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62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4F8C8-EFE9-4C5F-BEFB-5A5D712E4A0C}" type="slidenum">
              <a:rPr lang="en-US"/>
              <a:pPr/>
              <a:t>22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6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1B57A-31F8-47DC-8FB3-51FA3D99B9BA}" type="slidenum">
              <a:rPr lang="en-US"/>
              <a:pPr/>
              <a:t>23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0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8DD9-5A4E-46C2-BD3A-B6822D030539}" type="slidenum">
              <a:rPr lang="en-US"/>
              <a:pPr/>
              <a:t>24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r>
              <a:rPr lang="en-US" dirty="0"/>
              <a:t>1. B</a:t>
            </a:r>
          </a:p>
          <a:p>
            <a:r>
              <a:rPr lang="en-US" dirty="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1372511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2BCC6-578A-4221-8F21-8673A3C71BCE}" type="slidenum">
              <a:rPr lang="en-US"/>
              <a:pPr/>
              <a:t>25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4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76CD1-3F87-4F3C-863C-73773C50E0DD}" type="slidenum">
              <a:rPr lang="en-US"/>
              <a:pPr/>
              <a:t>26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1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0454E-1516-43D9-8F19-F97E4E6639CE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Answers</a:t>
            </a:r>
          </a:p>
          <a:p>
            <a:r>
              <a:rPr lang="en-US" sz="2400"/>
              <a:t>1. B </a:t>
            </a:r>
          </a:p>
          <a:p>
            <a:r>
              <a:rPr lang="en-US" sz="240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4255638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300EC-4479-4D61-B8CD-CE960DA8F77F}" type="slidenum">
              <a:rPr lang="en-US"/>
              <a:pPr/>
              <a:t>28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Answers:</a:t>
            </a:r>
          </a:p>
          <a:p>
            <a:r>
              <a:rPr lang="en-US" sz="2400"/>
              <a:t>1. A</a:t>
            </a:r>
          </a:p>
          <a:p>
            <a:r>
              <a:rPr lang="en-US" sz="240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3731627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2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0BE7D-1C4E-4A0B-AD01-2E41B9CF0B99}" type="slidenum">
              <a:rPr lang="en-US"/>
              <a:pPr/>
              <a:t>30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5D1AE-C149-4689-A033-080C418D2760}" type="slidenum">
              <a:rPr lang="en-US"/>
              <a:pPr/>
              <a:t>31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00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4EE86-C2A4-46BB-BD37-7DA2733DDDE7}" type="slidenum">
              <a:rPr lang="en-US"/>
              <a:pPr/>
              <a:t>32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1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59CC3-7DF4-4B14-8F4A-B1A24FBEB7A9}" type="slidenum">
              <a:rPr lang="en-US"/>
              <a:pPr/>
              <a:t>33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02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70.5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78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C8176-06A5-42E6-9EB8-3E2C71E5620A}" type="slidenum">
              <a:rPr lang="en-US"/>
              <a:pPr/>
              <a:t>35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08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CF192-A1B6-415C-839A-689D495C81A1}" type="slidenum">
              <a:rPr lang="en-US"/>
              <a:pPr/>
              <a:t>36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1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 2.9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4836F-08A5-4596-8854-289EEBDBB4D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85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 2.9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4836F-08A5-4596-8854-289EEBDBB4D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7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7C9C5-B8A3-4F0D-91FC-2E58458509E6}" type="slidenum">
              <a:rPr lang="en-US"/>
              <a:pPr/>
              <a:t>39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Answers:</a:t>
            </a:r>
          </a:p>
          <a:p>
            <a:r>
              <a:rPr lang="en-US" sz="2400" dirty="0"/>
              <a:t>1. C</a:t>
            </a:r>
          </a:p>
          <a:p>
            <a:r>
              <a:rPr lang="en-US" sz="2400" dirty="0"/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34226550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 2.9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4836F-08A5-4596-8854-289EEBDBB4D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9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Statics:The Next Generation (2nd Ed.)   Mehta, Danielson, &amp; Berg   Lecture Notes for Section 2.9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4836F-08A5-4596-8854-289EEBDBB4D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9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95451-A0B2-4803-8775-570199C57F67}" type="slidenum">
              <a:rPr lang="en-US"/>
              <a:pPr/>
              <a:t>42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sz="2400"/>
              <a:t>Answers:</a:t>
            </a:r>
          </a:p>
          <a:p>
            <a:pPr marL="228600" indent="-228600"/>
            <a:r>
              <a:rPr lang="en-US" sz="2400"/>
              <a:t>1. A</a:t>
            </a:r>
          </a:p>
          <a:p>
            <a:pPr marL="228600" indent="-228600"/>
            <a:r>
              <a:rPr lang="en-US" sz="240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3854644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45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Statics:The Next Generation (2nd Ed.)   Mehta, Danielson, &amp; Berg   Lecture Notes for Sections 2.7,2.8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4F8C8-EFE9-4C5F-BEFB-5A5D712E4A0C}" type="slidenum">
              <a:rPr lang="en-US"/>
              <a:pPr/>
              <a:t>43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913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79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2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990B-6AD6-489D-8BD2-A14585EB59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9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773BC-AEED-463F-A58E-2798AF269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047C0-0BCF-4D86-8AE4-714E9353C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EA7B-25BA-4EA1-8870-C2A09E560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616123-1E26-429A-8031-AEA507DD5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7C5-4A89-4274-A7C4-2451A8067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5B281-0C7E-4454-943D-0F5F527A6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2DDD7-2362-49CF-9B08-F06D312E0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C3EB9-2157-457A-BDCA-12CE8CE3A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7B0D4-3CD4-4C05-9BDB-F404FB24E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54EE3-48E1-411C-8D2D-9F0C5FE60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9620-F9C6-41D3-9FCA-170D31335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CF510-FB12-405A-BF35-F09BEB7EA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618031-258C-445E-8CFA-C4AC331A52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customXml" Target="../ink/ink2.xm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customXml" Target="../ink/ink1.xml"/><Relationship Id="rId5" Type="http://schemas.openxmlformats.org/officeDocument/2006/relationships/oleObject" Target="../embeddings/oleObject1.bin"/><Relationship Id="rId15" Type="http://schemas.openxmlformats.org/officeDocument/2006/relationships/customXml" Target="../ink/ink3.xml"/><Relationship Id="rId10" Type="http://schemas.openxmlformats.org/officeDocument/2006/relationships/image" Target="../media/image14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Cartesian Vectors</a:t>
            </a:r>
            <a:br>
              <a:rPr lang="en-US" sz="4000" dirty="0"/>
            </a:br>
            <a:r>
              <a:rPr lang="en-US" sz="4000" dirty="0"/>
              <a:t>Unit </a:t>
            </a:r>
            <a:r>
              <a:rPr lang="en-US" sz="4000" dirty="0" smtClean="0"/>
              <a:t>Vectors</a:t>
            </a:r>
            <a:br>
              <a:rPr lang="en-US" sz="4000" dirty="0" smtClean="0"/>
            </a:br>
            <a:r>
              <a:rPr lang="en-US" sz="4000" dirty="0" smtClean="0"/>
              <a:t>Position Vectors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Right-Hand Rule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4191000"/>
            <a:ext cx="4419600" cy="914400"/>
          </a:xfrm>
        </p:spPr>
        <p:txBody>
          <a:bodyPr/>
          <a:lstStyle/>
          <a:p>
            <a:r>
              <a:rPr lang="en-US" dirty="0"/>
              <a:t>Chap </a:t>
            </a:r>
            <a:r>
              <a:rPr lang="en-US" dirty="0" smtClean="0"/>
              <a:t>2.5 – 2.9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50000" b="12280"/>
          <a:stretch>
            <a:fillRect/>
          </a:stretch>
        </p:blipFill>
        <p:spPr bwMode="auto">
          <a:xfrm>
            <a:off x="685800" y="457200"/>
            <a:ext cx="4391025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09600" y="4724400"/>
          <a:ext cx="4876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5" imgW="2425680" imgH="291960" progId="Equation.3">
                  <p:embed/>
                </p:oleObj>
              </mc:Choice>
              <mc:Fallback>
                <p:oleObj name="Equation" r:id="rId5" imgW="2425680" imgH="291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48768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949950" y="1322388"/>
          <a:ext cx="227488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7" imgW="1180800" imgH="482400" progId="Equation.3">
                  <p:embed/>
                </p:oleObj>
              </mc:Choice>
              <mc:Fallback>
                <p:oleObj name="Equation" r:id="rId7" imgW="118080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1322388"/>
                        <a:ext cx="2274888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75935"/>
              </p:ext>
            </p:extLst>
          </p:nvPr>
        </p:nvGraphicFramePr>
        <p:xfrm>
          <a:off x="5984875" y="2505075"/>
          <a:ext cx="219551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9" imgW="1168200" imgH="457200" progId="Equation.3">
                  <p:embed/>
                </p:oleObj>
              </mc:Choice>
              <mc:Fallback>
                <p:oleObj name="Equation" r:id="rId9" imgW="11682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2505075"/>
                        <a:ext cx="2195513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843700"/>
              </p:ext>
            </p:extLst>
          </p:nvPr>
        </p:nvGraphicFramePr>
        <p:xfrm>
          <a:off x="5997575" y="3644900"/>
          <a:ext cx="21780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11" imgW="1117440" imgH="457200" progId="Equation.3">
                  <p:embed/>
                </p:oleObj>
              </mc:Choice>
              <mc:Fallback>
                <p:oleObj name="Equation" r:id="rId11" imgW="111744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3644900"/>
                        <a:ext cx="217805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97575" y="762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Direction cosines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28600"/>
            <a:ext cx="5638800" cy="4695825"/>
          </a:xfrm>
          <a:ln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434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Find:</a:t>
            </a:r>
          </a:p>
          <a:p>
            <a:pPr>
              <a:spcBef>
                <a:spcPct val="50000"/>
              </a:spcBef>
            </a:pPr>
            <a:r>
              <a:rPr lang="en-US"/>
              <a:t>a) Scalar components</a:t>
            </a:r>
          </a:p>
          <a:p>
            <a:pPr>
              <a:spcBef>
                <a:spcPct val="50000"/>
              </a:spcBef>
            </a:pPr>
            <a:r>
              <a:rPr lang="en-US"/>
              <a:t>b) Direction cosines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Cartesian Notation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1905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 = </a:t>
            </a:r>
            <a:r>
              <a:rPr lang="en-US" sz="3200" i="1"/>
              <a:t>F</a:t>
            </a:r>
            <a:r>
              <a:rPr lang="en-US" sz="3200"/>
              <a:t>x </a:t>
            </a:r>
            <a:r>
              <a:rPr lang="en-US" sz="3200" b="1"/>
              <a:t>i</a:t>
            </a:r>
            <a:r>
              <a:rPr lang="en-US" sz="3200"/>
              <a:t> + </a:t>
            </a:r>
            <a:r>
              <a:rPr lang="en-US" sz="3200" i="1"/>
              <a:t>F</a:t>
            </a:r>
            <a:r>
              <a:rPr lang="en-US" sz="3200"/>
              <a:t>y </a:t>
            </a:r>
            <a:r>
              <a:rPr lang="en-US" sz="3200" b="1"/>
              <a:t>j</a:t>
            </a:r>
            <a:r>
              <a:rPr lang="en-US" sz="3200"/>
              <a:t> + </a:t>
            </a:r>
            <a:r>
              <a:rPr lang="en-US" sz="3200" i="1"/>
              <a:t>F</a:t>
            </a:r>
            <a:r>
              <a:rPr lang="en-US" sz="3200"/>
              <a:t>z </a:t>
            </a:r>
            <a:r>
              <a:rPr lang="en-US" sz="3200" b="1"/>
              <a:t>k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5800" y="3124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Magnitude =</a:t>
            </a:r>
            <a:r>
              <a:rPr lang="en-US"/>
              <a:t> 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535238" y="2895600"/>
          <a:ext cx="35671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4" imgW="1384200" imgH="317160" progId="Equation.3">
                  <p:embed/>
                </p:oleObj>
              </mc:Choice>
              <mc:Fallback>
                <p:oleObj name="Equation" r:id="rId4" imgW="138420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2895600"/>
                        <a:ext cx="3567112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6724650" y="2946400"/>
          <a:ext cx="18351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6" imgW="952200" imgH="457200" progId="Equation.3">
                  <p:embed/>
                </p:oleObj>
              </mc:Choice>
              <mc:Fallback>
                <p:oleObj name="Equation" r:id="rId6" imgW="9522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2946400"/>
                        <a:ext cx="183515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732588" y="4081463"/>
          <a:ext cx="18129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8" imgW="965160" imgH="482400" progId="Equation.3">
                  <p:embed/>
                </p:oleObj>
              </mc:Choice>
              <mc:Fallback>
                <p:oleObj name="Equation" r:id="rId8" imgW="965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081463"/>
                        <a:ext cx="18129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713538" y="5245100"/>
          <a:ext cx="18573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10" imgW="952200" imgH="457200" progId="Equation.3">
                  <p:embed/>
                </p:oleObj>
              </mc:Choice>
              <mc:Fallback>
                <p:oleObj name="Equation" r:id="rId10" imgW="9522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5245100"/>
                        <a:ext cx="18573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553200" y="2362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Direction cosines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400" y="3581400"/>
            <a:ext cx="3810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b="19893"/>
          <a:stretch>
            <a:fillRect/>
          </a:stretch>
        </p:blipFill>
        <p:spPr bwMode="auto">
          <a:xfrm>
            <a:off x="304800" y="892175"/>
            <a:ext cx="88392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638800" y="4114800"/>
            <a:ext cx="762000" cy="685800"/>
          </a:xfrm>
          <a:prstGeom prst="ellipse">
            <a:avLst/>
          </a:prstGeom>
          <a:noFill/>
          <a:ln w="635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001000" y="4114800"/>
            <a:ext cx="762000" cy="685800"/>
          </a:xfrm>
          <a:prstGeom prst="ellipse">
            <a:avLst/>
          </a:prstGeom>
          <a:noFill/>
          <a:ln w="635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781800" y="4114800"/>
            <a:ext cx="762000" cy="685800"/>
          </a:xfrm>
          <a:prstGeom prst="ellipse">
            <a:avLst/>
          </a:prstGeom>
          <a:noFill/>
          <a:ln w="635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553200" y="579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Unit vectors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6172200" y="48768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7162800" y="4876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7620000" y="48768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vectors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219200" y="1447800"/>
          <a:ext cx="59944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4" imgW="2844720" imgH="444240" progId="Equation.3">
                  <p:embed/>
                </p:oleObj>
              </mc:Choice>
              <mc:Fallback>
                <p:oleObj name="Equation" r:id="rId4" imgW="284472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599440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04800" y="4267200"/>
          <a:ext cx="467201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Equation" r:id="rId6" imgW="2247840" imgH="558720" progId="Equation.3">
                  <p:embed/>
                </p:oleObj>
              </mc:Choice>
              <mc:Fallback>
                <p:oleObj name="Equation" r:id="rId6" imgW="2247840" imgH="558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672013" cy="116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886200" y="5410200"/>
          <a:ext cx="49387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8" imgW="1866600" imgH="317160" progId="Equation.3">
                  <p:embed/>
                </p:oleObj>
              </mc:Choice>
              <mc:Fallback>
                <p:oleObj name="Equation" r:id="rId8" imgW="1866600" imgH="3171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4938713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2451100" y="2362200"/>
          <a:ext cx="37211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10" imgW="1193760" imgH="266400" progId="Equation.3">
                  <p:embed/>
                </p:oleObj>
              </mc:Choice>
              <mc:Fallback>
                <p:oleObj name="Equation" r:id="rId10" imgW="119376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2362200"/>
                        <a:ext cx="37211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044700" y="3205163"/>
          <a:ext cx="47371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12" imgW="1854000" imgH="266400" progId="Equation.3">
                  <p:embed/>
                </p:oleObj>
              </mc:Choice>
              <mc:Fallback>
                <p:oleObj name="Equation" r:id="rId12" imgW="1854000" imgH="26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205163"/>
                        <a:ext cx="47371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28600"/>
            <a:ext cx="5638800" cy="4695825"/>
          </a:xfrm>
          <a:ln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5105400"/>
            <a:ext cx="4343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Find: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/>
              <a:t>Direction cosines 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/>
              <a:t>Unit vector along its line of action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c) </a:t>
            </a:r>
            <a:r>
              <a:rPr lang="en-US" dirty="0" smtClean="0"/>
              <a:t> Vector </a:t>
            </a:r>
            <a:r>
              <a:rPr lang="en-US" dirty="0"/>
              <a:t>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-84598"/>
            <a:ext cx="4419600" cy="3271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330" y="1598629"/>
            <a:ext cx="4610100" cy="332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334995"/>
            <a:ext cx="4129088" cy="3483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03018"/>
            <a:ext cx="435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unit vector from A to 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Sections 2.5-2.6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Right-Hand Rule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391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Cartesian coordinate system is right-handed when:</a:t>
            </a:r>
          </a:p>
          <a:p>
            <a:pPr>
              <a:spcBef>
                <a:spcPct val="50000"/>
              </a:spcBef>
            </a:pPr>
            <a:r>
              <a:rPr lang="en-US" sz="2400"/>
              <a:t>thumb of the right hand points in the positive </a:t>
            </a:r>
            <a:r>
              <a:rPr lang="en-US" sz="2400" i="1"/>
              <a:t>z</a:t>
            </a:r>
            <a:r>
              <a:rPr lang="en-US" sz="2400"/>
              <a:t> direction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505200"/>
            <a:ext cx="7839075" cy="2709863"/>
          </a:xfrm>
          <a:noFill/>
          <a:ln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620000" y="57912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Which are right-hand coordinate systems?</a:t>
            </a:r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381000" y="3581400"/>
            <a:ext cx="2209800" cy="1905000"/>
            <a:chOff x="192" y="1632"/>
            <a:chExt cx="1392" cy="1200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 flipH="1">
              <a:off x="192" y="2400"/>
              <a:ext cx="62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816" y="2400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816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3276600" y="2209800"/>
            <a:ext cx="1143000" cy="2057400"/>
            <a:chOff x="1824" y="1584"/>
            <a:chExt cx="720" cy="1296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 flipH="1" flipV="1">
              <a:off x="1824" y="2352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1824" y="1872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1824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5334000" y="4191000"/>
            <a:ext cx="914400" cy="1676400"/>
            <a:chOff x="3024" y="2304"/>
            <a:chExt cx="576" cy="1056"/>
          </a:xfrm>
        </p:grpSpPr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 flipV="1">
              <a:off x="3072" y="283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3024" y="307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3600" y="230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7010400" y="1981200"/>
            <a:ext cx="1219200" cy="2057400"/>
            <a:chOff x="4080" y="1248"/>
            <a:chExt cx="768" cy="1296"/>
          </a:xfrm>
        </p:grpSpPr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>
              <a:off x="4080" y="177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4368" y="1248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4848" y="17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52400" y="5410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1242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05400" y="4724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162800" y="1690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590800" y="5181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4419600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0960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6705600" y="3276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1219200" y="3138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4191000" y="4191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49530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8077200" y="3962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Take a hike find </a:t>
            </a:r>
            <a:br>
              <a:rPr lang="en-US" sz="3200"/>
            </a:br>
            <a:r>
              <a:rPr lang="en-US" sz="3200">
                <a:solidFill>
                  <a:srgbClr val="CC0000"/>
                </a:solidFill>
              </a:rPr>
              <a:t>rectangular</a:t>
            </a:r>
            <a:r>
              <a:rPr lang="en-US" sz="3200"/>
              <a:t> components…..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8006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0" y="54102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F</a:t>
            </a:r>
            <a:r>
              <a:rPr lang="en-US" sz="3200"/>
              <a:t> = </a:t>
            </a:r>
            <a:r>
              <a:rPr lang="en-US" sz="3200" b="1"/>
              <a:t>F</a:t>
            </a:r>
            <a:r>
              <a:rPr lang="en-US" sz="3200"/>
              <a:t>x + </a:t>
            </a:r>
            <a:r>
              <a:rPr lang="en-US" sz="3200" b="1"/>
              <a:t>F</a:t>
            </a:r>
            <a:r>
              <a:rPr lang="en-US" sz="3200"/>
              <a:t>y + </a:t>
            </a:r>
            <a:r>
              <a:rPr lang="en-US" sz="3200" b="1"/>
              <a:t>F</a:t>
            </a:r>
            <a:r>
              <a:rPr lang="en-US" sz="320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A:\8edfig2_35b.jpg"/>
          <p:cNvPicPr>
            <a:picLocks noChangeAspect="1" noChangeArrowheads="1"/>
          </p:cNvPicPr>
          <p:nvPr/>
        </p:nvPicPr>
        <p:blipFill>
          <a:blip r:embed="rId3" cstate="print">
            <a:lum bright="-42000" contrast="66000"/>
          </a:blip>
          <a:srcRect/>
          <a:stretch>
            <a:fillRect/>
          </a:stretch>
        </p:blipFill>
        <p:spPr bwMode="auto">
          <a:xfrm>
            <a:off x="3822030" y="1447800"/>
            <a:ext cx="5321970" cy="3048000"/>
          </a:xfrm>
          <a:prstGeom prst="rect">
            <a:avLst/>
          </a:prstGeom>
          <a:noFill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+mj-lt"/>
              </a:rPr>
              <a:t>    POSITION VECTOR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411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A position vector  is defined as a fixed vector that locates a point in space relative to another point.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411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two points, A &amp; B, in 3-D space. Let their coordinates be (X</a:t>
            </a:r>
            <a:r>
              <a:rPr lang="en-US" baseline="-25000" dirty="0"/>
              <a:t>A</a:t>
            </a:r>
            <a:r>
              <a:rPr lang="en-US" dirty="0"/>
              <a:t>, Y</a:t>
            </a:r>
            <a:r>
              <a:rPr lang="en-US" baseline="-25000" dirty="0"/>
              <a:t>A</a:t>
            </a:r>
            <a:r>
              <a:rPr lang="en-US" dirty="0"/>
              <a:t>, Z</a:t>
            </a:r>
            <a:r>
              <a:rPr lang="en-US" baseline="-25000" dirty="0"/>
              <a:t>A</a:t>
            </a:r>
            <a:r>
              <a:rPr lang="en-US" dirty="0"/>
              <a:t>)   and    ( X</a:t>
            </a:r>
            <a:r>
              <a:rPr lang="en-US" baseline="-25000" dirty="0"/>
              <a:t>B</a:t>
            </a:r>
            <a:r>
              <a:rPr lang="en-US" dirty="0"/>
              <a:t>, Y</a:t>
            </a:r>
            <a:r>
              <a:rPr lang="en-US" baseline="-25000" dirty="0"/>
              <a:t>B</a:t>
            </a:r>
            <a:r>
              <a:rPr lang="en-US" dirty="0"/>
              <a:t>, Z</a:t>
            </a:r>
            <a:r>
              <a:rPr lang="en-US" baseline="-25000" dirty="0"/>
              <a:t>B </a:t>
            </a:r>
            <a:r>
              <a:rPr lang="en-US" dirty="0"/>
              <a:t>),  respectively.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4724400"/>
            <a:ext cx="8382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position vector </a:t>
            </a:r>
            <a:r>
              <a:rPr lang="en-US" u="sng" dirty="0"/>
              <a:t>directed from A to B</a:t>
            </a:r>
            <a:r>
              <a:rPr lang="en-US" dirty="0"/>
              <a:t>,  </a:t>
            </a:r>
            <a:r>
              <a:rPr lang="en-US" b="1" i="1" dirty="0"/>
              <a:t>r </a:t>
            </a:r>
            <a:r>
              <a:rPr lang="en-US" b="1" i="1" baseline="-25000" dirty="0"/>
              <a:t>AB </a:t>
            </a:r>
            <a:r>
              <a:rPr lang="en-US" dirty="0"/>
              <a:t>, is defined as</a:t>
            </a:r>
          </a:p>
          <a:p>
            <a:pPr>
              <a:spcBef>
                <a:spcPct val="20000"/>
              </a:spcBef>
            </a:pPr>
            <a:r>
              <a:rPr lang="en-US" b="1" i="1" dirty="0"/>
              <a:t>r </a:t>
            </a:r>
            <a:r>
              <a:rPr lang="en-US" b="1" i="1" baseline="-25000" dirty="0"/>
              <a:t>AB</a:t>
            </a:r>
            <a:r>
              <a:rPr lang="en-US" dirty="0"/>
              <a:t>  =  {( X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 X</a:t>
            </a:r>
            <a:r>
              <a:rPr lang="en-US" baseline="-25000" dirty="0"/>
              <a:t>A  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b="1" i="1" dirty="0" err="1"/>
              <a:t>i</a:t>
            </a:r>
            <a:r>
              <a:rPr lang="en-US" dirty="0"/>
              <a:t>  +  ( Y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Y</a:t>
            </a:r>
            <a:r>
              <a:rPr lang="en-US" baseline="-25000" dirty="0"/>
              <a:t>A </a:t>
            </a:r>
            <a:r>
              <a:rPr lang="en-US" dirty="0"/>
              <a:t>) </a:t>
            </a:r>
            <a:r>
              <a:rPr lang="en-US" b="1" i="1" dirty="0"/>
              <a:t>j</a:t>
            </a:r>
            <a:r>
              <a:rPr lang="en-US" dirty="0"/>
              <a:t>   +   ( Z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Z</a:t>
            </a:r>
            <a:r>
              <a:rPr lang="en-US" baseline="-25000" dirty="0"/>
              <a:t>A </a:t>
            </a:r>
            <a:r>
              <a:rPr lang="en-US" dirty="0"/>
              <a:t>) </a:t>
            </a:r>
            <a:r>
              <a:rPr lang="en-US" b="1" i="1" dirty="0"/>
              <a:t>k</a:t>
            </a:r>
            <a:r>
              <a:rPr lang="en-US" dirty="0"/>
              <a:t> }m</a:t>
            </a:r>
          </a:p>
          <a:p>
            <a:pPr>
              <a:spcBef>
                <a:spcPct val="20000"/>
              </a:spcBef>
            </a:pPr>
            <a:r>
              <a:rPr lang="en-US" dirty="0"/>
              <a:t>Please note that B is the ending point and A is the starting point.  </a:t>
            </a: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u="sng" dirty="0" smtClean="0"/>
              <a:t>ALWAYS </a:t>
            </a:r>
            <a:r>
              <a:rPr lang="en-US" u="sng" dirty="0"/>
              <a:t>subtract the “tail” coordinates from the “tip” coordinates!</a:t>
            </a:r>
            <a:endParaRPr lang="en-US" b="1" u="sng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A:\8edfig2_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66875"/>
            <a:ext cx="3124200" cy="2524125"/>
          </a:xfrm>
          <a:prstGeom prst="rect">
            <a:avLst/>
          </a:prstGeom>
          <a:noFill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FORCE VECTOR DIRECTED ALONG A </a:t>
            </a:r>
            <a:r>
              <a:rPr lang="en-US" sz="3600" b="1" dirty="0" smtClean="0"/>
              <a:t>LINE</a:t>
            </a:r>
            <a:endParaRPr lang="en-US" sz="3600" b="1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67200" y="2197100"/>
            <a:ext cx="449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If a force is directed along a line, then we can represent the force vector in Cartesian Coordinates by using a unit vector and the force magnitude.  So we need to: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90600" y="4618672"/>
            <a:ext cx="685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dirty="0"/>
              <a:t>  a) Find the position vector, </a:t>
            </a:r>
            <a:r>
              <a:rPr lang="en-US" b="1" i="1" dirty="0"/>
              <a:t>r </a:t>
            </a:r>
            <a:r>
              <a:rPr lang="en-US" b="1" i="1" baseline="-25000" dirty="0"/>
              <a:t>AB</a:t>
            </a:r>
            <a:r>
              <a:rPr lang="en-US" baseline="-25000" dirty="0"/>
              <a:t> </a:t>
            </a:r>
            <a:r>
              <a:rPr lang="en-US" dirty="0"/>
              <a:t>, along two points on that line.</a:t>
            </a:r>
          </a:p>
          <a:p>
            <a:pPr marL="457200" indent="-457200"/>
            <a:r>
              <a:rPr lang="en-US" dirty="0"/>
              <a:t>  b) Find the unit vector describing the line’s direction, </a:t>
            </a:r>
            <a:r>
              <a:rPr lang="en-US" b="1" i="1" dirty="0" err="1"/>
              <a:t>u</a:t>
            </a:r>
            <a:r>
              <a:rPr lang="en-US" b="1" i="1" baseline="-25000" dirty="0" err="1"/>
              <a:t>AB</a:t>
            </a:r>
            <a:r>
              <a:rPr lang="en-US" baseline="-25000" dirty="0"/>
              <a:t> </a:t>
            </a:r>
            <a:r>
              <a:rPr lang="en-US" dirty="0"/>
              <a:t> = (</a:t>
            </a:r>
            <a:r>
              <a:rPr lang="en-US" b="1" i="1" dirty="0" err="1"/>
              <a:t>r</a:t>
            </a:r>
            <a:r>
              <a:rPr lang="en-US" b="1" i="1" baseline="-25000" dirty="0" err="1"/>
              <a:t>AB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AB</a:t>
            </a:r>
            <a:r>
              <a:rPr lang="en-US" dirty="0"/>
              <a:t>).   </a:t>
            </a:r>
          </a:p>
          <a:p>
            <a:pPr marL="457200" indent="-457200"/>
            <a:r>
              <a:rPr lang="en-US" dirty="0"/>
              <a:t>  c) Multiply the unit vector by the magnitude of the force,  </a:t>
            </a:r>
            <a:r>
              <a:rPr lang="en-US" b="1" i="1" dirty="0"/>
              <a:t>F </a:t>
            </a:r>
            <a:r>
              <a:rPr lang="en-US" i="1" dirty="0"/>
              <a:t> =  </a:t>
            </a:r>
            <a:r>
              <a:rPr lang="en-US" dirty="0"/>
              <a:t>F </a:t>
            </a:r>
            <a:r>
              <a:rPr lang="en-US" i="1" dirty="0"/>
              <a:t> </a:t>
            </a:r>
            <a:r>
              <a:rPr lang="en-US" b="1" i="1" dirty="0" err="1"/>
              <a:t>u</a:t>
            </a:r>
            <a:r>
              <a:rPr lang="en-US" b="1" i="1" baseline="-25000" dirty="0" err="1"/>
              <a:t>AB</a:t>
            </a:r>
            <a:r>
              <a:rPr lang="en-US" b="1" i="1" baseline="-25000" dirty="0"/>
              <a:t> 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733800" y="457200"/>
            <a:ext cx="2301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419600" y="1066800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35050" indent="-1035050">
              <a:spcBef>
                <a:spcPct val="50000"/>
              </a:spcBef>
            </a:pPr>
            <a:endParaRPr lang="en-US" b="1" dirty="0"/>
          </a:p>
          <a:p>
            <a:pPr marL="1035050" indent="-1035050">
              <a:spcBef>
                <a:spcPct val="50000"/>
              </a:spcBef>
            </a:pPr>
            <a:r>
              <a:rPr lang="en-US" b="1" dirty="0"/>
              <a:t>Given:  </a:t>
            </a:r>
            <a:r>
              <a:rPr lang="en-US" dirty="0"/>
              <a:t>400 lb force along the cable DA.</a:t>
            </a:r>
          </a:p>
          <a:p>
            <a:pPr marL="1035050" indent="-1035050">
              <a:spcBef>
                <a:spcPct val="50000"/>
              </a:spcBef>
            </a:pPr>
            <a:r>
              <a:rPr lang="en-US" b="1" dirty="0"/>
              <a:t>Find:    </a:t>
            </a:r>
            <a:r>
              <a:rPr lang="en-US" dirty="0"/>
              <a:t>The force </a:t>
            </a:r>
            <a:r>
              <a:rPr lang="en-US" b="1" i="1" dirty="0"/>
              <a:t>F</a:t>
            </a:r>
            <a:r>
              <a:rPr lang="en-US" b="1" i="1" baseline="-25000" dirty="0"/>
              <a:t>DA</a:t>
            </a:r>
            <a:r>
              <a:rPr lang="en-US" dirty="0"/>
              <a:t> in </a:t>
            </a:r>
            <a:r>
              <a:rPr lang="en-US" dirty="0" smtClean="0"/>
              <a:t>Cartesian </a:t>
            </a:r>
            <a:r>
              <a:rPr lang="en-US" dirty="0"/>
              <a:t>vector form.</a:t>
            </a:r>
          </a:p>
          <a:p>
            <a:pPr marL="1035050" indent="-1035050">
              <a:spcBef>
                <a:spcPct val="50000"/>
              </a:spcBef>
            </a:pPr>
            <a:endParaRPr lang="en-US" b="1" u="sng" dirty="0"/>
          </a:p>
          <a:p>
            <a:pPr marL="1035050" indent="-1035050">
              <a:spcBef>
                <a:spcPct val="50000"/>
              </a:spcBef>
            </a:pPr>
            <a:endParaRPr lang="en-US" b="1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4710113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 dirty="0"/>
              <a:t>Plan</a:t>
            </a:r>
            <a:r>
              <a:rPr lang="en-US" b="1" dirty="0"/>
              <a:t>:</a:t>
            </a:r>
            <a:endParaRPr lang="en-US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/>
              <a:t>Find the position vector </a:t>
            </a:r>
            <a:r>
              <a:rPr lang="en-US" b="1" i="1" dirty="0" err="1"/>
              <a:t>r</a:t>
            </a:r>
            <a:r>
              <a:rPr lang="en-US" b="1" i="1" baseline="-25000" dirty="0" err="1"/>
              <a:t>DA</a:t>
            </a:r>
            <a:r>
              <a:rPr lang="en-US" b="1" i="1" baseline="-25000" dirty="0"/>
              <a:t> </a:t>
            </a:r>
            <a:r>
              <a:rPr lang="en-US" dirty="0"/>
              <a:t>and the unit vector </a:t>
            </a:r>
            <a:r>
              <a:rPr lang="en-US" b="1" i="1" dirty="0" err="1"/>
              <a:t>u</a:t>
            </a:r>
            <a:r>
              <a:rPr lang="en-US" b="1" i="1" baseline="-25000" dirty="0" err="1"/>
              <a:t>DA</a:t>
            </a:r>
            <a:r>
              <a:rPr lang="en-US" b="1" i="1" baseline="-25000" dirty="0"/>
              <a:t>.</a:t>
            </a:r>
            <a:endParaRPr lang="en-US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Find the force </a:t>
            </a:r>
            <a:r>
              <a:rPr lang="en-US" dirty="0"/>
              <a:t>vector </a:t>
            </a:r>
            <a:r>
              <a:rPr lang="en-US" dirty="0" smtClean="0"/>
              <a:t>if </a:t>
            </a:r>
            <a:r>
              <a:rPr lang="en-US" b="1" i="1" dirty="0"/>
              <a:t>F</a:t>
            </a:r>
            <a:r>
              <a:rPr lang="en-US" b="1" i="1" baseline="-25000" dirty="0"/>
              <a:t>DA</a:t>
            </a:r>
            <a:r>
              <a:rPr lang="en-US" dirty="0"/>
              <a:t> = 400 lb </a:t>
            </a:r>
            <a:r>
              <a:rPr lang="en-US" b="1" i="1" dirty="0" err="1"/>
              <a:t>u</a:t>
            </a:r>
            <a:r>
              <a:rPr lang="en-US" b="1" i="1" baseline="-25000" dirty="0" err="1"/>
              <a:t>DA</a:t>
            </a:r>
            <a:r>
              <a:rPr lang="en-US" dirty="0"/>
              <a:t> </a:t>
            </a:r>
            <a:r>
              <a:rPr lang="en-US" dirty="0" smtClean="0"/>
              <a:t>.  Write in Cartesian vector form.</a:t>
            </a:r>
            <a:endParaRPr lang="en-US" dirty="0"/>
          </a:p>
        </p:txBody>
      </p:sp>
      <p:pic>
        <p:nvPicPr>
          <p:cNvPr id="19463" name="Picture 7" descr="C:\WINDOWS\DESKTOP\Mehta\Other Pics\prob2_95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09600" y="1066800"/>
            <a:ext cx="3548063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EXAMPLE </a:t>
            </a:r>
            <a:r>
              <a:rPr lang="en-US" sz="2400" dirty="0"/>
              <a:t>(continued)</a:t>
            </a:r>
            <a:endParaRPr lang="en-US" sz="2400" b="1" dirty="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886200" y="1066800"/>
            <a:ext cx="48768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/>
              <a:t>The figure shows that when relating D to A, we will have to go -2 ft in the x-direction, -6 ft in the y-direction, and +14 ft in the z-direction.  </a:t>
            </a:r>
            <a:endParaRPr lang="en-US" dirty="0" smtClean="0"/>
          </a:p>
          <a:p>
            <a:pPr>
              <a:spcBef>
                <a:spcPct val="30000"/>
              </a:spcBef>
            </a:pPr>
            <a:endParaRPr lang="en-US" dirty="0"/>
          </a:p>
          <a:p>
            <a:pPr>
              <a:spcBef>
                <a:spcPct val="30000"/>
              </a:spcBef>
            </a:pPr>
            <a:r>
              <a:rPr lang="en-US" b="1" i="1" dirty="0" err="1"/>
              <a:t>r</a:t>
            </a:r>
            <a:r>
              <a:rPr lang="en-US" b="1" i="1" baseline="-25000" dirty="0" err="1"/>
              <a:t>DA</a:t>
            </a:r>
            <a:r>
              <a:rPr lang="en-US" dirty="0"/>
              <a:t> =  {-2 </a:t>
            </a:r>
            <a:r>
              <a:rPr lang="en-US" b="1" i="1" dirty="0" err="1"/>
              <a:t>i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6 </a:t>
            </a:r>
            <a:r>
              <a:rPr lang="en-US" b="1" i="1" dirty="0"/>
              <a:t>j</a:t>
            </a:r>
            <a:r>
              <a:rPr lang="en-US" dirty="0"/>
              <a:t>  +  14 </a:t>
            </a:r>
            <a:r>
              <a:rPr lang="en-US" b="1" i="1" dirty="0"/>
              <a:t>k</a:t>
            </a:r>
            <a:r>
              <a:rPr lang="en-US" dirty="0"/>
              <a:t>} ft.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10000" y="32004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can also find </a:t>
            </a:r>
            <a:r>
              <a:rPr lang="en-US" b="1" i="1" dirty="0" err="1"/>
              <a:t>r</a:t>
            </a:r>
            <a:r>
              <a:rPr lang="en-US" b="1" i="1" baseline="-25000" dirty="0" err="1"/>
              <a:t>DA</a:t>
            </a:r>
            <a:r>
              <a:rPr lang="en-US" dirty="0"/>
              <a:t> by subtracting the coordinates of D from the coordinates of A.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447800" y="4572000"/>
            <a:ext cx="57150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err="1"/>
              <a:t>r</a:t>
            </a:r>
            <a:r>
              <a:rPr lang="en-US" baseline="-25000" dirty="0" err="1"/>
              <a:t>DA</a:t>
            </a:r>
            <a:r>
              <a:rPr lang="en-US" baseline="-25000" dirty="0"/>
              <a:t>   </a:t>
            </a:r>
            <a:r>
              <a:rPr lang="en-US" dirty="0"/>
              <a:t>=  (2</a:t>
            </a:r>
            <a:r>
              <a:rPr lang="en-US" baseline="30000" dirty="0"/>
              <a:t>2</a:t>
            </a:r>
            <a:r>
              <a:rPr lang="en-US" dirty="0"/>
              <a:t> + 6</a:t>
            </a:r>
            <a:r>
              <a:rPr lang="en-US" baseline="30000" dirty="0"/>
              <a:t>2</a:t>
            </a:r>
            <a:r>
              <a:rPr lang="en-US" dirty="0"/>
              <a:t> + 14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0.5</a:t>
            </a:r>
            <a:r>
              <a:rPr lang="en-US" dirty="0"/>
              <a:t>  =  15</a:t>
            </a:r>
            <a:r>
              <a:rPr lang="en-US" b="1" dirty="0"/>
              <a:t>.</a:t>
            </a:r>
            <a:r>
              <a:rPr lang="en-US" dirty="0"/>
              <a:t>36 ft</a:t>
            </a:r>
          </a:p>
          <a:p>
            <a:pPr>
              <a:spcBef>
                <a:spcPct val="20000"/>
              </a:spcBef>
            </a:pPr>
            <a:r>
              <a:rPr lang="en-US" b="1" i="1" dirty="0" err="1"/>
              <a:t>u</a:t>
            </a:r>
            <a:r>
              <a:rPr lang="en-US" b="1" i="1" baseline="-25000" dirty="0" err="1"/>
              <a:t>DA</a:t>
            </a:r>
            <a:r>
              <a:rPr lang="en-US" b="1" i="1" dirty="0"/>
              <a:t> </a:t>
            </a:r>
            <a:r>
              <a:rPr lang="en-US" dirty="0"/>
              <a:t>= </a:t>
            </a:r>
            <a:r>
              <a:rPr lang="en-US" b="1" i="1" dirty="0" err="1"/>
              <a:t>r</a:t>
            </a:r>
            <a:r>
              <a:rPr lang="en-US" b="1" i="1" baseline="-25000" dirty="0" err="1"/>
              <a:t>DA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DA</a:t>
            </a:r>
            <a:r>
              <a:rPr lang="en-US" dirty="0"/>
              <a:t>  and  </a:t>
            </a:r>
            <a:r>
              <a:rPr lang="en-US" b="1" i="1" dirty="0"/>
              <a:t>F</a:t>
            </a:r>
            <a:r>
              <a:rPr lang="en-US" b="1" i="1" baseline="-25000" dirty="0"/>
              <a:t>DA</a:t>
            </a:r>
            <a:r>
              <a:rPr lang="en-US" dirty="0"/>
              <a:t> = 400 </a:t>
            </a:r>
            <a:r>
              <a:rPr lang="en-US" b="1" i="1" dirty="0" err="1"/>
              <a:t>u</a:t>
            </a:r>
            <a:r>
              <a:rPr lang="en-US" b="1" i="1" baseline="-25000" dirty="0" err="1"/>
              <a:t>DA</a:t>
            </a:r>
            <a:r>
              <a:rPr lang="en-US" dirty="0"/>
              <a:t> lb</a:t>
            </a:r>
          </a:p>
          <a:p>
            <a:pPr>
              <a:spcBef>
                <a:spcPct val="2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DA</a:t>
            </a:r>
            <a:r>
              <a:rPr lang="en-US" dirty="0"/>
              <a:t> = 400{(-2 </a:t>
            </a:r>
            <a:r>
              <a:rPr lang="en-US" b="1" i="1" dirty="0" err="1"/>
              <a:t>i</a:t>
            </a:r>
            <a:r>
              <a:rPr lang="en-US" dirty="0"/>
              <a:t>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6 </a:t>
            </a:r>
            <a:r>
              <a:rPr lang="en-US" b="1" i="1" dirty="0"/>
              <a:t>j</a:t>
            </a:r>
            <a:r>
              <a:rPr lang="en-US" dirty="0"/>
              <a:t>  +  14</a:t>
            </a:r>
            <a:r>
              <a:rPr lang="en-US" b="1" i="1" dirty="0"/>
              <a:t> k</a:t>
            </a:r>
            <a:r>
              <a:rPr lang="en-US" dirty="0"/>
              <a:t>)/15</a:t>
            </a:r>
            <a:r>
              <a:rPr lang="en-US" b="1" dirty="0"/>
              <a:t>.</a:t>
            </a:r>
            <a:r>
              <a:rPr lang="en-US" dirty="0"/>
              <a:t>36} lb</a:t>
            </a:r>
          </a:p>
          <a:p>
            <a:pPr>
              <a:spcBef>
                <a:spcPct val="20000"/>
              </a:spcBef>
            </a:pPr>
            <a:r>
              <a:rPr lang="en-US" dirty="0"/>
              <a:t>       = {-52</a:t>
            </a:r>
            <a:r>
              <a:rPr lang="en-US" b="1" dirty="0"/>
              <a:t>.</a:t>
            </a:r>
            <a:r>
              <a:rPr lang="en-US" dirty="0"/>
              <a:t>1 </a:t>
            </a:r>
            <a:r>
              <a:rPr lang="en-US" b="1" i="1" dirty="0" err="1"/>
              <a:t>i</a:t>
            </a:r>
            <a:r>
              <a:rPr lang="en-US" b="1" i="1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156 </a:t>
            </a:r>
            <a:r>
              <a:rPr lang="en-US" b="1" i="1" dirty="0"/>
              <a:t>j</a:t>
            </a:r>
            <a:r>
              <a:rPr lang="en-US" dirty="0"/>
              <a:t>  +  365 </a:t>
            </a:r>
            <a:r>
              <a:rPr lang="en-US" b="1" i="1" dirty="0"/>
              <a:t>k</a:t>
            </a:r>
            <a:r>
              <a:rPr lang="en-US" dirty="0"/>
              <a:t>} lb </a:t>
            </a:r>
          </a:p>
        </p:txBody>
      </p:sp>
      <p:pic>
        <p:nvPicPr>
          <p:cNvPr id="69640" name="Picture 8" descr="C:\WINDOWS\DESKTOP\Mehta\Other Pics\prob2_95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33400" y="1143000"/>
            <a:ext cx="3030538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CONCEPT QUIZ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22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/>
              <a:t>1. </a:t>
            </a:r>
            <a:r>
              <a:rPr lang="en-US" b="1" dirty="0"/>
              <a:t>P</a:t>
            </a:r>
            <a:r>
              <a:rPr lang="en-US" dirty="0"/>
              <a:t> and </a:t>
            </a:r>
            <a:r>
              <a:rPr lang="en-US" b="1" dirty="0"/>
              <a:t>Q</a:t>
            </a:r>
            <a:r>
              <a:rPr lang="en-US" dirty="0"/>
              <a:t> are two points in a 3-D space. How are the position vectors 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dirty="0"/>
              <a:t> and </a:t>
            </a:r>
            <a:r>
              <a:rPr lang="en-US" b="1" i="1" dirty="0" err="1"/>
              <a:t>r</a:t>
            </a:r>
            <a:r>
              <a:rPr lang="en-US" b="1" i="1" baseline="-25000" dirty="0" err="1"/>
              <a:t>QP</a:t>
            </a:r>
            <a:r>
              <a:rPr lang="en-US" dirty="0"/>
              <a:t> related?</a:t>
            </a:r>
          </a:p>
          <a:p>
            <a:pPr marL="285750" indent="-285750">
              <a:spcBef>
                <a:spcPct val="50000"/>
              </a:spcBef>
            </a:pPr>
            <a:r>
              <a:rPr lang="en-US" b="1" dirty="0"/>
              <a:t>	</a:t>
            </a:r>
            <a:r>
              <a:rPr lang="en-US" dirty="0"/>
              <a:t>A) 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b="1" i="1" dirty="0"/>
              <a:t>  =   </a:t>
            </a:r>
            <a:r>
              <a:rPr lang="en-US" b="1" i="1" dirty="0" err="1"/>
              <a:t>r</a:t>
            </a:r>
            <a:r>
              <a:rPr lang="en-US" b="1" i="1" baseline="-25000" dirty="0" err="1"/>
              <a:t>QP</a:t>
            </a:r>
            <a:r>
              <a:rPr lang="en-US" b="1" i="1" dirty="0"/>
              <a:t>	</a:t>
            </a:r>
            <a:r>
              <a:rPr lang="en-US" dirty="0"/>
              <a:t>     B) 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b="1" i="1" dirty="0"/>
              <a:t>  =  - </a:t>
            </a:r>
            <a:r>
              <a:rPr lang="en-US" b="1" i="1" dirty="0" err="1"/>
              <a:t>r</a:t>
            </a:r>
            <a:r>
              <a:rPr lang="en-US" b="1" i="1" baseline="-25000" dirty="0" err="1"/>
              <a:t>QP</a:t>
            </a:r>
            <a:endParaRPr lang="en-US" b="1" i="1" dirty="0"/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	C) 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dirty="0"/>
              <a:t>  =  1/</a:t>
            </a:r>
            <a:r>
              <a:rPr lang="en-US" b="1" i="1" dirty="0" err="1"/>
              <a:t>r</a:t>
            </a:r>
            <a:r>
              <a:rPr lang="en-US" b="1" i="1" baseline="-25000" dirty="0" err="1"/>
              <a:t>QP</a:t>
            </a:r>
            <a:r>
              <a:rPr lang="en-US" dirty="0"/>
              <a:t>	     D) 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i="1" dirty="0"/>
              <a:t>  =   2 </a:t>
            </a:r>
            <a:r>
              <a:rPr lang="en-US" b="1" i="1" dirty="0" err="1"/>
              <a:t>r</a:t>
            </a:r>
            <a:r>
              <a:rPr lang="en-US" b="1" i="1" baseline="-25000" dirty="0" err="1"/>
              <a:t>QP</a:t>
            </a:r>
            <a:endParaRPr lang="en-US" baseline="-25000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83820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</a:pPr>
            <a:r>
              <a:rPr lang="en-US" dirty="0"/>
              <a:t>2. If  </a:t>
            </a:r>
            <a:r>
              <a:rPr lang="en-US" b="1" i="1" dirty="0"/>
              <a:t>F</a:t>
            </a:r>
            <a:r>
              <a:rPr lang="en-US" dirty="0"/>
              <a:t>  and  </a:t>
            </a:r>
            <a:r>
              <a:rPr lang="en-US" b="1" i="1" dirty="0"/>
              <a:t>r</a:t>
            </a:r>
            <a:r>
              <a:rPr lang="en-US" dirty="0"/>
              <a:t>  are force vector and position vectors, respectively, in SI units, what are the units of the expression  (r * (</a:t>
            </a:r>
            <a:r>
              <a:rPr lang="en-US" b="1" i="1" dirty="0"/>
              <a:t>F</a:t>
            </a:r>
            <a:r>
              <a:rPr lang="en-US" dirty="0"/>
              <a:t> / F)) ?</a:t>
            </a:r>
            <a:endParaRPr lang="en-US" b="1" i="1" dirty="0"/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    </a:t>
            </a:r>
            <a:r>
              <a:rPr lang="en-US" dirty="0" smtClean="0"/>
              <a:t> A</a:t>
            </a:r>
            <a:r>
              <a:rPr lang="en-US" dirty="0"/>
              <a:t>) Newton		     B) Dimensionless</a:t>
            </a:r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	C) Meter		     D) Newton - Meter</a:t>
            </a:r>
          </a:p>
          <a:p>
            <a:pPr marL="285750" indent="-285750">
              <a:spcBef>
                <a:spcPct val="50000"/>
              </a:spcBef>
            </a:pPr>
            <a:r>
              <a:rPr lang="en-US" dirty="0"/>
              <a:t>	E) The expression is algebraically illegal.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67000" y="45720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GROUP PROBLEM SOLVING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14800" y="1143000"/>
            <a:ext cx="4419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indent="-1076325">
              <a:spcBef>
                <a:spcPct val="50000"/>
              </a:spcBef>
            </a:pPr>
            <a:r>
              <a:rPr lang="en-US" b="1"/>
              <a:t>Given:</a:t>
            </a:r>
            <a:r>
              <a:rPr lang="en-US"/>
              <a:t>  Two forces are acting on  a pipe as shown in the figure.</a:t>
            </a:r>
          </a:p>
          <a:p>
            <a:pPr marL="1076325" indent="-1076325">
              <a:spcBef>
                <a:spcPct val="50000"/>
              </a:spcBef>
            </a:pPr>
            <a:r>
              <a:rPr lang="en-US" b="1"/>
              <a:t>Find:     </a:t>
            </a:r>
            <a:r>
              <a:rPr lang="en-US"/>
              <a:t>The magnitude and the coordinate  direction angles of the resultant force.</a:t>
            </a:r>
          </a:p>
          <a:p>
            <a:pPr marL="1076325" indent="-1076325">
              <a:spcBef>
                <a:spcPct val="50000"/>
              </a:spcBef>
            </a:pPr>
            <a:endParaRPr lang="en-US" b="1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5800" y="4191000"/>
            <a:ext cx="84582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 dirty="0"/>
              <a:t>Plan</a:t>
            </a:r>
            <a:r>
              <a:rPr lang="en-US" b="1" dirty="0"/>
              <a:t>:</a:t>
            </a:r>
            <a:endParaRPr lang="en-US" dirty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Find the forces along CA and CB in the Cartesian vector form.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smtClean="0"/>
              <a:t>Add </a:t>
            </a:r>
            <a:r>
              <a:rPr lang="en-US" dirty="0"/>
              <a:t>the two forces to get the resultant force, </a:t>
            </a:r>
            <a:r>
              <a:rPr lang="en-US" b="1" i="1" dirty="0"/>
              <a:t>F</a:t>
            </a:r>
            <a:r>
              <a:rPr lang="en-US" b="1" i="1" baseline="-25000" dirty="0"/>
              <a:t>R</a:t>
            </a:r>
            <a:r>
              <a:rPr lang="en-US" dirty="0"/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mtClean="0"/>
              <a:t>Determine </a:t>
            </a:r>
            <a:r>
              <a:rPr lang="en-US" dirty="0" smtClean="0"/>
              <a:t>the magnitude and the coordinate angles of </a:t>
            </a:r>
            <a:r>
              <a:rPr lang="en-US" b="1" i="1" dirty="0" smtClean="0"/>
              <a:t>F</a:t>
            </a:r>
            <a:r>
              <a:rPr lang="en-US" b="1" i="1" baseline="-25000" dirty="0" smtClean="0"/>
              <a:t>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511" name="Picture 7" descr="C:\WINDOWS\DESKTOP\Mehta\Other Pics\prob2_91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33400" y="1066800"/>
            <a:ext cx="3505200" cy="2852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05000" y="533400"/>
            <a:ext cx="548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GROUP PROBLEM SOLVING </a:t>
            </a:r>
            <a:r>
              <a:rPr lang="en-US" sz="2000" dirty="0"/>
              <a:t>(continued)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95600" y="1447800"/>
            <a:ext cx="624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CA</a:t>
            </a:r>
            <a:r>
              <a:rPr lang="en-US" b="1" i="1" dirty="0"/>
              <a:t> </a:t>
            </a:r>
            <a:r>
              <a:rPr lang="en-US" dirty="0"/>
              <a:t>= 100 lb{</a:t>
            </a:r>
            <a:r>
              <a:rPr lang="en-US" b="1" i="1" dirty="0" err="1"/>
              <a:t>r</a:t>
            </a:r>
            <a:r>
              <a:rPr lang="en-US" b="1" i="1" baseline="-25000" dirty="0" err="1"/>
              <a:t>CA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CA</a:t>
            </a:r>
            <a:r>
              <a:rPr lang="en-US" dirty="0"/>
              <a:t>}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CA</a:t>
            </a:r>
            <a:r>
              <a:rPr lang="en-US" dirty="0"/>
              <a:t> = 100 lb(-3 sin 40</a:t>
            </a:r>
            <a:r>
              <a:rPr lang="en-US" dirty="0">
                <a:cs typeface="Times New Roman" charset="0"/>
              </a:rPr>
              <a:t>°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n-US" dirty="0"/>
              <a:t> + 3 </a:t>
            </a:r>
            <a:r>
              <a:rPr lang="en-US" dirty="0" err="1"/>
              <a:t>cos</a:t>
            </a:r>
            <a:r>
              <a:rPr lang="en-US" dirty="0"/>
              <a:t> 40</a:t>
            </a:r>
            <a:r>
              <a:rPr lang="en-US" dirty="0">
                <a:cs typeface="Times New Roman" charset="0"/>
              </a:rPr>
              <a:t>°</a:t>
            </a:r>
            <a:r>
              <a:rPr lang="en-US" dirty="0"/>
              <a:t> </a:t>
            </a:r>
            <a:r>
              <a:rPr lang="en-US" b="1" i="1" dirty="0"/>
              <a:t>j</a:t>
            </a:r>
            <a:r>
              <a:rPr lang="en-US" dirty="0"/>
              <a:t> – 4 </a:t>
            </a:r>
            <a:r>
              <a:rPr lang="en-US" b="1" i="1" dirty="0"/>
              <a:t>k</a:t>
            </a:r>
            <a:r>
              <a:rPr lang="en-US" dirty="0"/>
              <a:t>)/5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CA</a:t>
            </a:r>
            <a:r>
              <a:rPr lang="en-US" b="1" i="1" dirty="0"/>
              <a:t> </a:t>
            </a:r>
            <a:r>
              <a:rPr lang="en-US" dirty="0"/>
              <a:t>= {-38</a:t>
            </a:r>
            <a:r>
              <a:rPr lang="en-US" b="1" dirty="0"/>
              <a:t>.</a:t>
            </a:r>
            <a:r>
              <a:rPr lang="en-US" dirty="0"/>
              <a:t>57 </a:t>
            </a:r>
            <a:r>
              <a:rPr lang="en-US" b="1" i="1" dirty="0" err="1"/>
              <a:t>i</a:t>
            </a:r>
            <a:r>
              <a:rPr lang="en-US" dirty="0"/>
              <a:t> + 45</a:t>
            </a:r>
            <a:r>
              <a:rPr lang="en-US" b="1" dirty="0"/>
              <a:t>.</a:t>
            </a:r>
            <a:r>
              <a:rPr lang="en-US" dirty="0"/>
              <a:t>96 </a:t>
            </a:r>
            <a:r>
              <a:rPr lang="en-US" b="1" i="1" dirty="0"/>
              <a:t>j</a:t>
            </a:r>
            <a:r>
              <a:rPr lang="en-US" dirty="0"/>
              <a:t> – 80 </a:t>
            </a:r>
            <a:r>
              <a:rPr lang="en-US" b="1" i="1" dirty="0"/>
              <a:t>k</a:t>
            </a:r>
            <a:r>
              <a:rPr lang="en-US" dirty="0"/>
              <a:t>} lb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19400" y="30480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CB</a:t>
            </a:r>
            <a:r>
              <a:rPr lang="en-US" dirty="0"/>
              <a:t> =  81 lb{</a:t>
            </a:r>
            <a:r>
              <a:rPr lang="en-US" b="1" i="1" dirty="0" err="1"/>
              <a:t>r</a:t>
            </a:r>
            <a:r>
              <a:rPr lang="en-US" b="1" i="1" baseline="-25000" dirty="0" err="1"/>
              <a:t>CB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CB</a:t>
            </a:r>
            <a:r>
              <a:rPr lang="en-US" dirty="0"/>
              <a:t>}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CB</a:t>
            </a:r>
            <a:r>
              <a:rPr lang="en-US" dirty="0"/>
              <a:t> =  81 lb(4 </a:t>
            </a:r>
            <a:r>
              <a:rPr lang="en-US" b="1" i="1" dirty="0" err="1"/>
              <a:t>i</a:t>
            </a:r>
            <a:r>
              <a:rPr lang="en-US" dirty="0"/>
              <a:t> – 7 </a:t>
            </a:r>
            <a:r>
              <a:rPr lang="en-US" b="1" i="1" dirty="0"/>
              <a:t>j</a:t>
            </a:r>
            <a:r>
              <a:rPr lang="en-US" dirty="0"/>
              <a:t> – 4 </a:t>
            </a:r>
            <a:r>
              <a:rPr lang="en-US" b="1" i="1" dirty="0"/>
              <a:t>k</a:t>
            </a:r>
            <a:r>
              <a:rPr lang="en-US" dirty="0"/>
              <a:t>)/9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CB</a:t>
            </a:r>
            <a:r>
              <a:rPr lang="en-US" baseline="-25000" dirty="0"/>
              <a:t> </a:t>
            </a:r>
            <a:r>
              <a:rPr lang="en-US" dirty="0"/>
              <a:t> =  {36 </a:t>
            </a:r>
            <a:r>
              <a:rPr lang="en-US" b="1" i="1" dirty="0" err="1"/>
              <a:t>i</a:t>
            </a:r>
            <a:r>
              <a:rPr lang="en-US" dirty="0"/>
              <a:t> – 63 </a:t>
            </a:r>
            <a:r>
              <a:rPr lang="en-US" b="1" i="1" dirty="0"/>
              <a:t>j</a:t>
            </a:r>
            <a:r>
              <a:rPr lang="en-US" dirty="0"/>
              <a:t> – 36 </a:t>
            </a:r>
            <a:r>
              <a:rPr lang="en-US" b="1" i="1" dirty="0"/>
              <a:t>k</a:t>
            </a:r>
            <a:r>
              <a:rPr lang="en-US" dirty="0"/>
              <a:t>} lb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" y="4648200"/>
            <a:ext cx="81534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i="1" dirty="0"/>
              <a:t>F</a:t>
            </a:r>
            <a:r>
              <a:rPr lang="en-US" b="1" i="1" baseline="-25000" dirty="0"/>
              <a:t>R</a:t>
            </a:r>
            <a:r>
              <a:rPr lang="en-US" dirty="0"/>
              <a:t> = </a:t>
            </a:r>
            <a:r>
              <a:rPr lang="en-US" b="1" i="1" dirty="0"/>
              <a:t>F</a:t>
            </a:r>
            <a:r>
              <a:rPr lang="en-US" b="1" i="1" baseline="-25000" dirty="0"/>
              <a:t>CA</a:t>
            </a:r>
            <a:r>
              <a:rPr lang="en-US" dirty="0"/>
              <a:t> + </a:t>
            </a:r>
            <a:r>
              <a:rPr lang="en-US" b="1" i="1" dirty="0"/>
              <a:t>F</a:t>
            </a:r>
            <a:r>
              <a:rPr lang="en-US" b="1" i="1" baseline="-25000" dirty="0"/>
              <a:t>CB</a:t>
            </a:r>
            <a:r>
              <a:rPr lang="en-US" dirty="0"/>
              <a:t> = {-2</a:t>
            </a:r>
            <a:r>
              <a:rPr lang="en-US" b="1" dirty="0"/>
              <a:t>.</a:t>
            </a:r>
            <a:r>
              <a:rPr lang="en-US" dirty="0"/>
              <a:t>57 </a:t>
            </a:r>
            <a:r>
              <a:rPr lang="en-US" b="1" i="1" dirty="0" err="1"/>
              <a:t>i</a:t>
            </a:r>
            <a:r>
              <a:rPr lang="en-US" dirty="0"/>
              <a:t> – 17</a:t>
            </a:r>
            <a:r>
              <a:rPr lang="en-US" b="1" dirty="0"/>
              <a:t>.</a:t>
            </a:r>
            <a:r>
              <a:rPr lang="en-US" dirty="0"/>
              <a:t>04 </a:t>
            </a:r>
            <a:r>
              <a:rPr lang="en-US" b="1" i="1" dirty="0"/>
              <a:t>j </a:t>
            </a:r>
            <a:r>
              <a:rPr lang="en-US" dirty="0"/>
              <a:t>– 116 </a:t>
            </a:r>
            <a:r>
              <a:rPr lang="en-US" b="1" i="1" dirty="0"/>
              <a:t>k</a:t>
            </a:r>
            <a:r>
              <a:rPr lang="en-US" dirty="0"/>
              <a:t>} lb</a:t>
            </a:r>
          </a:p>
          <a:p>
            <a:pPr>
              <a:spcBef>
                <a:spcPct val="20000"/>
              </a:spcBef>
            </a:pPr>
            <a:r>
              <a:rPr lang="en-US" dirty="0"/>
              <a:t>F</a:t>
            </a:r>
            <a:r>
              <a:rPr lang="en-US" baseline="-25000" dirty="0"/>
              <a:t>R</a:t>
            </a:r>
            <a:r>
              <a:rPr lang="en-US" dirty="0"/>
              <a:t> =  (2.57</a:t>
            </a:r>
            <a:r>
              <a:rPr lang="en-US" baseline="30000" dirty="0"/>
              <a:t>2  </a:t>
            </a:r>
            <a:r>
              <a:rPr lang="en-US" dirty="0"/>
              <a:t>+ 17</a:t>
            </a:r>
            <a:r>
              <a:rPr lang="en-US" b="1" dirty="0"/>
              <a:t>.</a:t>
            </a:r>
            <a:r>
              <a:rPr lang="en-US" dirty="0"/>
              <a:t>04</a:t>
            </a:r>
            <a:r>
              <a:rPr lang="en-US" baseline="30000" dirty="0"/>
              <a:t>2</a:t>
            </a:r>
            <a:r>
              <a:rPr lang="en-US" dirty="0"/>
              <a:t>  +  116</a:t>
            </a:r>
            <a:r>
              <a:rPr lang="en-US" baseline="30000" dirty="0"/>
              <a:t>2</a:t>
            </a:r>
            <a:r>
              <a:rPr lang="en-US" dirty="0"/>
              <a:t>)  = 117</a:t>
            </a:r>
            <a:r>
              <a:rPr lang="en-US" b="1" dirty="0"/>
              <a:t>.</a:t>
            </a:r>
            <a:r>
              <a:rPr lang="en-US" dirty="0"/>
              <a:t>3 lb = 117 lb</a:t>
            </a:r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</a:t>
            </a:r>
            <a:r>
              <a:rPr lang="en-US" dirty="0"/>
              <a:t> = cos</a:t>
            </a:r>
            <a:r>
              <a:rPr lang="en-US" baseline="30000" dirty="0"/>
              <a:t>-1</a:t>
            </a:r>
            <a:r>
              <a:rPr lang="en-US" dirty="0"/>
              <a:t>(-2</a:t>
            </a:r>
            <a:r>
              <a:rPr lang="en-US" b="1" dirty="0"/>
              <a:t>.</a:t>
            </a:r>
            <a:r>
              <a:rPr lang="en-US" dirty="0"/>
              <a:t>57/117</a:t>
            </a:r>
            <a:r>
              <a:rPr lang="en-US" b="1" dirty="0"/>
              <a:t>.</a:t>
            </a:r>
            <a:r>
              <a:rPr lang="en-US" dirty="0"/>
              <a:t>3) = 91</a:t>
            </a:r>
            <a:r>
              <a:rPr lang="en-US" b="1" dirty="0"/>
              <a:t>.</a:t>
            </a:r>
            <a:r>
              <a:rPr lang="en-US" dirty="0"/>
              <a:t>3</a:t>
            </a:r>
            <a:r>
              <a:rPr lang="en-US" dirty="0">
                <a:cs typeface="Times New Roman" charset="0"/>
              </a:rPr>
              <a:t>°,  </a:t>
            </a:r>
            <a:r>
              <a:rPr lang="en-US" dirty="0">
                <a:sym typeface="Symbol" pitchFamily="18" charset="2"/>
              </a:rPr>
              <a:t></a:t>
            </a:r>
            <a:r>
              <a:rPr lang="en-US" dirty="0"/>
              <a:t> = cos</a:t>
            </a:r>
            <a:r>
              <a:rPr lang="en-US" baseline="30000" dirty="0"/>
              <a:t>-1</a:t>
            </a:r>
            <a:r>
              <a:rPr lang="en-US" dirty="0"/>
              <a:t>(-17</a:t>
            </a:r>
            <a:r>
              <a:rPr lang="en-US" b="1" dirty="0"/>
              <a:t>.</a:t>
            </a:r>
            <a:r>
              <a:rPr lang="en-US" dirty="0"/>
              <a:t>04/117</a:t>
            </a:r>
            <a:r>
              <a:rPr lang="en-US" b="1" dirty="0"/>
              <a:t>.</a:t>
            </a:r>
            <a:r>
              <a:rPr lang="en-US" dirty="0"/>
              <a:t>3) = 98</a:t>
            </a:r>
            <a:r>
              <a:rPr lang="en-US" b="1" dirty="0"/>
              <a:t>.</a:t>
            </a:r>
            <a:r>
              <a:rPr lang="en-US" dirty="0"/>
              <a:t>4</a:t>
            </a:r>
            <a:r>
              <a:rPr lang="en-US" dirty="0">
                <a:cs typeface="Times New Roman" charset="0"/>
              </a:rPr>
              <a:t>°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>
                <a:sym typeface="Symbol" pitchFamily="18" charset="2"/>
              </a:rPr>
              <a:t></a:t>
            </a:r>
            <a:r>
              <a:rPr lang="en-US" dirty="0"/>
              <a:t>  = cos</a:t>
            </a:r>
            <a:r>
              <a:rPr lang="en-US" baseline="30000" dirty="0"/>
              <a:t>-1</a:t>
            </a:r>
            <a:r>
              <a:rPr lang="en-US" dirty="0"/>
              <a:t>(-116/117</a:t>
            </a:r>
            <a:r>
              <a:rPr lang="en-US" b="1" dirty="0"/>
              <a:t>.</a:t>
            </a:r>
            <a:r>
              <a:rPr lang="en-US" dirty="0"/>
              <a:t>3)  =  172</a:t>
            </a:r>
            <a:r>
              <a:rPr lang="en-US" dirty="0">
                <a:cs typeface="Times New Roman" charset="0"/>
              </a:rPr>
              <a:t>°</a:t>
            </a:r>
          </a:p>
        </p:txBody>
      </p:sp>
      <p:pic>
        <p:nvPicPr>
          <p:cNvPr id="22534" name="Picture 6" descr="C:\WINDOWS\DESKTOP\Mehta\Other Pics\prob2_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438400" cy="198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90800" y="5334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ATTENTION QUIZ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20000"/>
              </a:spcBef>
            </a:pPr>
            <a:r>
              <a:rPr lang="en-US" dirty="0"/>
              <a:t>1. Two points in 3 – D space have coordinates of P (1, 2, 3) and Q (4, 5, 6) meters. The position vector </a:t>
            </a:r>
            <a:r>
              <a:rPr lang="en-US" b="1" i="1" dirty="0" err="1"/>
              <a:t>r</a:t>
            </a:r>
            <a:r>
              <a:rPr lang="en-US" b="1" i="1" baseline="-25000" dirty="0" err="1"/>
              <a:t>QP</a:t>
            </a:r>
            <a:r>
              <a:rPr lang="en-US" dirty="0"/>
              <a:t>  is given by</a:t>
            </a:r>
          </a:p>
          <a:p>
            <a:pPr marL="228600" indent="-228600">
              <a:spcBef>
                <a:spcPct val="20000"/>
              </a:spcBef>
            </a:pPr>
            <a:r>
              <a:rPr lang="en-US" dirty="0"/>
              <a:t>   </a:t>
            </a:r>
            <a:r>
              <a:rPr lang="en-US" dirty="0" smtClean="0"/>
              <a:t> A</a:t>
            </a:r>
            <a:r>
              <a:rPr lang="en-US" dirty="0"/>
              <a:t>) {3 </a:t>
            </a:r>
            <a:r>
              <a:rPr lang="en-US" b="1" i="1" dirty="0" err="1"/>
              <a:t>i</a:t>
            </a:r>
            <a:r>
              <a:rPr lang="en-US" dirty="0"/>
              <a:t>   +  3 </a:t>
            </a:r>
            <a:r>
              <a:rPr lang="en-US" b="1" i="1" dirty="0"/>
              <a:t>j</a:t>
            </a:r>
            <a:r>
              <a:rPr lang="en-US" dirty="0"/>
              <a:t>  +  3  </a:t>
            </a:r>
            <a:r>
              <a:rPr lang="en-US" b="1" i="1" dirty="0"/>
              <a:t>k</a:t>
            </a:r>
            <a:r>
              <a:rPr lang="en-US" dirty="0"/>
              <a:t>}</a:t>
            </a:r>
            <a:r>
              <a:rPr lang="en-US" b="1" dirty="0"/>
              <a:t> </a:t>
            </a:r>
            <a:r>
              <a:rPr lang="en-US" dirty="0"/>
              <a:t>m</a:t>
            </a:r>
          </a:p>
          <a:p>
            <a:pPr marL="228600" indent="-228600">
              <a:spcBef>
                <a:spcPct val="20000"/>
              </a:spcBef>
            </a:pPr>
            <a:r>
              <a:rPr lang="en-US" dirty="0" smtClean="0"/>
              <a:t>    B</a:t>
            </a:r>
            <a:r>
              <a:rPr lang="en-US" dirty="0"/>
              <a:t>) {- 3 </a:t>
            </a:r>
            <a:r>
              <a:rPr lang="en-US" b="1" i="1" dirty="0" err="1"/>
              <a:t>i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3 </a:t>
            </a:r>
            <a:r>
              <a:rPr lang="en-US" b="1" i="1" dirty="0"/>
              <a:t>j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 </a:t>
            </a:r>
            <a:r>
              <a:rPr lang="en-US" dirty="0"/>
              <a:t> 3 </a:t>
            </a:r>
            <a:r>
              <a:rPr lang="en-US" b="1" i="1" dirty="0"/>
              <a:t>k</a:t>
            </a:r>
            <a:r>
              <a:rPr lang="en-US" dirty="0"/>
              <a:t>}</a:t>
            </a:r>
            <a:r>
              <a:rPr lang="en-US" b="1" dirty="0"/>
              <a:t> </a:t>
            </a:r>
            <a:r>
              <a:rPr lang="en-US" dirty="0"/>
              <a:t>m</a:t>
            </a:r>
          </a:p>
          <a:p>
            <a:pPr marL="228600" indent="-228600">
              <a:spcBef>
                <a:spcPct val="20000"/>
              </a:spcBef>
            </a:pPr>
            <a:r>
              <a:rPr lang="en-US" dirty="0"/>
              <a:t>   </a:t>
            </a:r>
            <a:r>
              <a:rPr lang="en-US" dirty="0" smtClean="0"/>
              <a:t> C</a:t>
            </a:r>
            <a:r>
              <a:rPr lang="en-US" dirty="0"/>
              <a:t>) {5 </a:t>
            </a:r>
            <a:r>
              <a:rPr lang="en-US" b="1" i="1" dirty="0" err="1"/>
              <a:t>i</a:t>
            </a:r>
            <a:r>
              <a:rPr lang="en-US" dirty="0"/>
              <a:t>  +  7 </a:t>
            </a:r>
            <a:r>
              <a:rPr lang="en-US" b="1" i="1" dirty="0"/>
              <a:t>j</a:t>
            </a:r>
            <a:r>
              <a:rPr lang="en-US" dirty="0"/>
              <a:t>  +  9 </a:t>
            </a:r>
            <a:r>
              <a:rPr lang="en-US" b="1" i="1" dirty="0"/>
              <a:t>k</a:t>
            </a:r>
            <a:r>
              <a:rPr lang="en-US" dirty="0"/>
              <a:t>} m</a:t>
            </a:r>
          </a:p>
          <a:p>
            <a:pPr marL="228600" indent="-228600">
              <a:spcBef>
                <a:spcPct val="20000"/>
              </a:spcBef>
            </a:pPr>
            <a:r>
              <a:rPr lang="en-US" dirty="0"/>
              <a:t>	D) {- 3 </a:t>
            </a:r>
            <a:r>
              <a:rPr lang="en-US" b="1" i="1" dirty="0" err="1"/>
              <a:t>i</a:t>
            </a:r>
            <a:r>
              <a:rPr lang="en-US" dirty="0"/>
              <a:t>  +  3</a:t>
            </a:r>
            <a:r>
              <a:rPr lang="en-US" b="1" dirty="0"/>
              <a:t> </a:t>
            </a:r>
            <a:r>
              <a:rPr lang="en-US" b="1" i="1" dirty="0"/>
              <a:t>j</a:t>
            </a:r>
            <a:r>
              <a:rPr lang="en-US" dirty="0"/>
              <a:t>  +  3 </a:t>
            </a:r>
            <a:r>
              <a:rPr lang="en-US" b="1" i="1" dirty="0"/>
              <a:t>k</a:t>
            </a:r>
            <a:r>
              <a:rPr lang="en-US" dirty="0"/>
              <a:t>} m</a:t>
            </a:r>
          </a:p>
          <a:p>
            <a:pPr marL="228600" indent="-228600">
              <a:spcBef>
                <a:spcPct val="20000"/>
              </a:spcBef>
            </a:pPr>
            <a:r>
              <a:rPr lang="en-US" dirty="0"/>
              <a:t>	E) {4 </a:t>
            </a:r>
            <a:r>
              <a:rPr lang="en-US" b="1" i="1" dirty="0" err="1"/>
              <a:t>i</a:t>
            </a:r>
            <a:r>
              <a:rPr lang="en-US" dirty="0"/>
              <a:t>  +  5 </a:t>
            </a:r>
            <a:r>
              <a:rPr lang="en-US" b="1" i="1" dirty="0"/>
              <a:t>j</a:t>
            </a:r>
            <a:r>
              <a:rPr lang="en-US" dirty="0"/>
              <a:t>  +   6 </a:t>
            </a:r>
            <a:r>
              <a:rPr lang="en-US" b="1" i="1" dirty="0"/>
              <a:t>k</a:t>
            </a:r>
            <a:r>
              <a:rPr lang="en-US" dirty="0"/>
              <a:t>} 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44196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2. Force vector, </a:t>
            </a:r>
            <a:r>
              <a:rPr lang="en-US" b="1" i="1" dirty="0"/>
              <a:t>F, </a:t>
            </a:r>
            <a:r>
              <a:rPr lang="en-US" dirty="0"/>
              <a:t>directed along a line PQ is given by</a:t>
            </a:r>
          </a:p>
          <a:p>
            <a:pPr>
              <a:spcBef>
                <a:spcPct val="50000"/>
              </a:spcBef>
            </a:pPr>
            <a:r>
              <a:rPr lang="en-US" dirty="0"/>
              <a:t>    A) (</a:t>
            </a:r>
            <a:r>
              <a:rPr lang="en-US" b="1" i="1" dirty="0"/>
              <a:t>F</a:t>
            </a:r>
            <a:r>
              <a:rPr lang="en-US" dirty="0"/>
              <a:t>/ F) 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dirty="0"/>
              <a:t>	B) 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PQ</a:t>
            </a:r>
            <a:r>
              <a:rPr lang="en-US" baseline="-25000" dirty="0"/>
              <a:t> </a:t>
            </a:r>
          </a:p>
          <a:p>
            <a:pPr>
              <a:spcBef>
                <a:spcPct val="50000"/>
              </a:spcBef>
            </a:pPr>
            <a:r>
              <a:rPr lang="en-US" baseline="-25000" dirty="0"/>
              <a:t>     </a:t>
            </a:r>
            <a:r>
              <a:rPr lang="en-US" dirty="0"/>
              <a:t>C) F(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PQ</a:t>
            </a:r>
            <a:r>
              <a:rPr lang="en-US" dirty="0"/>
              <a:t>)	D) F(</a:t>
            </a:r>
            <a:r>
              <a:rPr lang="en-US" dirty="0" err="1"/>
              <a:t>r</a:t>
            </a:r>
            <a:r>
              <a:rPr lang="en-US" baseline="-25000" dirty="0" err="1"/>
              <a:t>PQ</a:t>
            </a:r>
            <a:r>
              <a:rPr lang="en-US" dirty="0"/>
              <a:t>/</a:t>
            </a:r>
            <a:r>
              <a:rPr lang="en-US" b="1" i="1" dirty="0" err="1"/>
              <a:t>r</a:t>
            </a:r>
            <a:r>
              <a:rPr lang="en-US" b="1" i="1" baseline="-25000" dirty="0" err="1"/>
              <a:t>PQ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67000" y="3810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READING </a:t>
            </a:r>
            <a:r>
              <a:rPr lang="en-US" sz="2400" b="1" dirty="0" smtClean="0"/>
              <a:t>QUIZ (section 2.9)</a:t>
            </a:r>
            <a:endParaRPr lang="en-US" sz="2400" b="1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5867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/>
              <a:t>1.</a:t>
            </a:r>
            <a:r>
              <a:rPr lang="en-US" sz="2000" dirty="0"/>
              <a:t> </a:t>
            </a:r>
            <a:r>
              <a:rPr lang="en-US" dirty="0"/>
              <a:t>The dot product of two vectors </a:t>
            </a:r>
            <a:r>
              <a:rPr lang="en-US" b="1" i="1" dirty="0"/>
              <a:t>P</a:t>
            </a:r>
            <a:r>
              <a:rPr lang="en-US" dirty="0"/>
              <a:t> and </a:t>
            </a:r>
            <a:r>
              <a:rPr lang="en-US" b="1" i="1" dirty="0"/>
              <a:t>Q</a:t>
            </a:r>
            <a:r>
              <a:rPr lang="en-US" dirty="0"/>
              <a:t> is defined as</a:t>
            </a:r>
            <a:endParaRPr lang="en-US" sz="2000" dirty="0"/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    </a:t>
            </a:r>
            <a:r>
              <a:rPr lang="en-US" dirty="0" smtClean="0"/>
              <a:t> A</a:t>
            </a:r>
            <a:r>
              <a:rPr lang="en-US" dirty="0"/>
              <a:t>) P Q 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           B) </a:t>
            </a:r>
            <a:r>
              <a:rPr lang="en-US" dirty="0"/>
              <a:t>P Q </a:t>
            </a:r>
            <a:r>
              <a:rPr lang="en-US" dirty="0">
                <a:sym typeface="Symbol" pitchFamily="18" charset="2"/>
              </a:rPr>
              <a:t>sin 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    C) </a:t>
            </a:r>
            <a:r>
              <a:rPr lang="en-US" dirty="0"/>
              <a:t>P Q </a:t>
            </a:r>
            <a:r>
              <a:rPr lang="en-US" dirty="0">
                <a:sym typeface="Symbol" pitchFamily="18" charset="2"/>
              </a:rPr>
              <a:t>tan  	 </a:t>
            </a:r>
            <a:r>
              <a:rPr lang="en-US" dirty="0" smtClean="0">
                <a:sym typeface="Symbol" pitchFamily="18" charset="2"/>
              </a:rPr>
              <a:t>       D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/>
              <a:t>P Q </a:t>
            </a:r>
            <a:r>
              <a:rPr lang="en-US" dirty="0">
                <a:sym typeface="Symbol" pitchFamily="18" charset="2"/>
              </a:rPr>
              <a:t>sec </a:t>
            </a:r>
            <a:r>
              <a:rPr lang="en-US" sz="2000" dirty="0">
                <a:sym typeface="Symbol" pitchFamily="18" charset="2"/>
              </a:rPr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7391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dirty="0"/>
              <a:t>2. The dot product of two vectors results in a _________ quantity.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    A) scalar	  </a:t>
            </a:r>
            <a:r>
              <a:rPr lang="en-US" dirty="0" smtClean="0"/>
              <a:t> B</a:t>
            </a:r>
            <a:r>
              <a:rPr lang="en-US" dirty="0"/>
              <a:t>) vector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/>
              <a:t>    C) complex         D) zero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24600" y="1447800"/>
            <a:ext cx="2209800" cy="1463675"/>
            <a:chOff x="3984" y="912"/>
            <a:chExt cx="1392" cy="922"/>
          </a:xfrm>
        </p:grpSpPr>
        <p:sp>
          <p:nvSpPr>
            <p:cNvPr id="16398" name="Arc 14"/>
            <p:cNvSpPr>
              <a:spLocks/>
            </p:cNvSpPr>
            <p:nvPr/>
          </p:nvSpPr>
          <p:spPr bwMode="auto">
            <a:xfrm>
              <a:off x="3984" y="1333"/>
              <a:ext cx="575" cy="306"/>
            </a:xfrm>
            <a:custGeom>
              <a:avLst/>
              <a:gdLst>
                <a:gd name="G0" fmla="+- 0 0 0"/>
                <a:gd name="G1" fmla="+- 11476 0 0"/>
                <a:gd name="G2" fmla="+- 21600 0 0"/>
                <a:gd name="T0" fmla="*/ 18299 w 21560"/>
                <a:gd name="T1" fmla="*/ 0 h 11476"/>
                <a:gd name="T2" fmla="*/ 21560 w 21560"/>
                <a:gd name="T3" fmla="*/ 10165 h 11476"/>
                <a:gd name="T4" fmla="*/ 0 w 21560"/>
                <a:gd name="T5" fmla="*/ 11476 h 1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60" h="11476" fill="none" extrusionOk="0">
                  <a:moveTo>
                    <a:pt x="18299" y="-1"/>
                  </a:moveTo>
                  <a:cubicBezTo>
                    <a:pt x="20219" y="3062"/>
                    <a:pt x="21340" y="6557"/>
                    <a:pt x="21560" y="10164"/>
                  </a:cubicBezTo>
                </a:path>
                <a:path w="21560" h="11476" stroke="0" extrusionOk="0">
                  <a:moveTo>
                    <a:pt x="18299" y="-1"/>
                  </a:moveTo>
                  <a:cubicBezTo>
                    <a:pt x="20219" y="3062"/>
                    <a:pt x="21340" y="6557"/>
                    <a:pt x="21560" y="10164"/>
                  </a:cubicBezTo>
                  <a:lnTo>
                    <a:pt x="0" y="114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4224" y="15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4224" y="960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4896" y="9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/>
                <a:t>P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5040" y="1584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 </a:t>
              </a:r>
              <a:r>
                <a:rPr lang="en-US" sz="2000" b="1" i="1" dirty="0"/>
                <a:t>Q</a:t>
              </a:r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4560" y="12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ym typeface="Symbol" pitchFamily="18" charset="2"/>
                </a:rPr>
                <a:t>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-91691"/>
            <a:ext cx="4648200" cy="1143000"/>
          </a:xfrm>
        </p:spPr>
        <p:txBody>
          <a:bodyPr/>
          <a:lstStyle/>
          <a:p>
            <a:r>
              <a:rPr lang="en-US" sz="3200" dirty="0"/>
              <a:t>Dot product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6" y="3646714"/>
            <a:ext cx="70104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6534" y="682851"/>
            <a:ext cx="5676200" cy="2963863"/>
          </a:xfrm>
          <a:ln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80384"/>
              </p:ext>
            </p:extLst>
          </p:nvPr>
        </p:nvGraphicFramePr>
        <p:xfrm>
          <a:off x="5854700" y="3207770"/>
          <a:ext cx="2921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6" imgW="888840" imgH="266400" progId="Equation.3">
                  <p:embed/>
                </p:oleObj>
              </mc:Choice>
              <mc:Fallback>
                <p:oleObj name="Equation" r:id="rId6" imgW="888840" imgH="26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3207770"/>
                        <a:ext cx="29210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621874"/>
              </p:ext>
            </p:extLst>
          </p:nvPr>
        </p:nvGraphicFramePr>
        <p:xfrm>
          <a:off x="4800600" y="4109904"/>
          <a:ext cx="4107479" cy="82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8" imgW="1320480" imgH="266400" progId="Equation.3">
                  <p:embed/>
                </p:oleObj>
              </mc:Choice>
              <mc:Fallback>
                <p:oleObj name="Equation" r:id="rId8" imgW="1320480" imgH="26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09904"/>
                        <a:ext cx="4107479" cy="8293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-84598"/>
            <a:ext cx="4419600" cy="3271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330" y="1598629"/>
            <a:ext cx="4610100" cy="332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334995"/>
            <a:ext cx="4129088" cy="3483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03018"/>
            <a:ext cx="435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Establish the position vector from A to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733800" y="457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APPLICATIONS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57600" y="160020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1.  Finding the angle between two vectors (angle is between the tails of the two vectors)</a:t>
            </a:r>
            <a:endParaRPr lang="en-US" sz="20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733800" y="4191000"/>
            <a:ext cx="495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2.  Finding the components perpendicular and parallel to a line.</a:t>
            </a:r>
            <a:endParaRPr lang="en-US" sz="2000" dirty="0"/>
          </a:p>
        </p:txBody>
      </p:sp>
      <p:pic>
        <p:nvPicPr>
          <p:cNvPr id="17415" name="Picture 7" descr="A:\prob2_125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57200" y="838200"/>
            <a:ext cx="2971800" cy="2438400"/>
          </a:xfrm>
          <a:prstGeom prst="rect">
            <a:avLst/>
          </a:prstGeom>
          <a:noFill/>
        </p:spPr>
      </p:pic>
      <p:pic>
        <p:nvPicPr>
          <p:cNvPr id="17416" name="Picture 8" descr="A:\prob2_124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57200" y="3733800"/>
            <a:ext cx="2971800" cy="2620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52800" y="4572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DEFINITION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2895600"/>
            <a:ext cx="8382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dot product of vectors </a:t>
            </a:r>
            <a:r>
              <a:rPr lang="en-US" b="1" i="1" dirty="0"/>
              <a:t>A</a:t>
            </a:r>
            <a:r>
              <a:rPr lang="en-US" dirty="0"/>
              <a:t> and </a:t>
            </a:r>
            <a:r>
              <a:rPr lang="en-US" b="1" i="1" dirty="0"/>
              <a:t>B</a:t>
            </a:r>
            <a:r>
              <a:rPr lang="en-US" dirty="0"/>
              <a:t> is defined as </a:t>
            </a:r>
            <a:r>
              <a:rPr lang="en-US" b="1" i="1" dirty="0"/>
              <a:t>A</a:t>
            </a:r>
            <a:r>
              <a:rPr lang="en-US" b="1" dirty="0"/>
              <a:t>•</a:t>
            </a:r>
            <a:r>
              <a:rPr lang="en-US" b="1" i="1" dirty="0"/>
              <a:t>B</a:t>
            </a:r>
            <a:r>
              <a:rPr lang="en-US" dirty="0"/>
              <a:t> = </a:t>
            </a:r>
            <a:r>
              <a:rPr lang="en-US" dirty="0" smtClean="0"/>
              <a:t>│A│ │B│ </a:t>
            </a:r>
            <a:r>
              <a:rPr lang="en-US" dirty="0"/>
              <a:t>cos </a:t>
            </a:r>
            <a:r>
              <a:rPr lang="en-US" dirty="0">
                <a:sym typeface="Symbol" pitchFamily="18" charset="2"/>
              </a:rPr>
              <a:t>.</a:t>
            </a:r>
          </a:p>
          <a:p>
            <a:pPr>
              <a:spcBef>
                <a:spcPct val="20000"/>
              </a:spcBef>
            </a:pPr>
            <a:r>
              <a:rPr lang="en-US" dirty="0"/>
              <a:t>Angle </a:t>
            </a:r>
            <a:r>
              <a:rPr lang="en-US" dirty="0">
                <a:sym typeface="Symbol" pitchFamily="18" charset="2"/>
              </a:rPr>
              <a:t>  is the smallest angle between the two vectors and is always in a range of 0</a:t>
            </a:r>
            <a:r>
              <a:rPr lang="en-US" baseline="30000" dirty="0">
                <a:cs typeface="Times New Roman" charset="0"/>
                <a:sym typeface="Symbol" pitchFamily="18" charset="2"/>
              </a:rPr>
              <a:t>º</a:t>
            </a:r>
            <a:r>
              <a:rPr lang="en-US" dirty="0">
                <a:sym typeface="Symbol" pitchFamily="18" charset="2"/>
              </a:rPr>
              <a:t>  to 180</a:t>
            </a:r>
            <a:r>
              <a:rPr lang="en-US" baseline="30000" dirty="0">
                <a:cs typeface="Times New Roman" charset="0"/>
                <a:sym typeface="Symbol" pitchFamily="18" charset="2"/>
              </a:rPr>
              <a:t>º</a:t>
            </a:r>
            <a:r>
              <a:rPr lang="en-US" dirty="0">
                <a:cs typeface="Times New Roman" charset="0"/>
                <a:sym typeface="Symbol" pitchFamily="18" charset="2"/>
              </a:rPr>
              <a:t>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79248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b="1" u="sng" dirty="0"/>
              <a:t>Dot  Product  Characteristics</a:t>
            </a:r>
            <a:r>
              <a:rPr lang="en-US" b="1" dirty="0"/>
              <a:t>: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1. The result of the dot product is a scalar (a positive or negative number).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2.	The units of the dot product  will be  the product of the units of </a:t>
            </a:r>
            <a:r>
              <a:rPr lang="en-US" dirty="0" smtClean="0">
                <a:sym typeface="Symbol" pitchFamily="18" charset="2"/>
              </a:rPr>
              <a:t>the </a:t>
            </a:r>
            <a:r>
              <a:rPr lang="en-US" b="1" i="1" dirty="0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b="1" i="1" dirty="0">
                <a:sym typeface="Symbol" pitchFamily="18" charset="2"/>
              </a:rPr>
              <a:t>B </a:t>
            </a:r>
            <a:r>
              <a:rPr lang="en-US" dirty="0">
                <a:sym typeface="Symbol" pitchFamily="18" charset="2"/>
              </a:rPr>
              <a:t>vectors</a:t>
            </a:r>
            <a:r>
              <a:rPr lang="en-US" b="1" i="1" dirty="0">
                <a:sym typeface="Symbol" pitchFamily="18" charset="2"/>
              </a:rPr>
              <a:t>.</a:t>
            </a:r>
            <a:endParaRPr lang="en-US" dirty="0"/>
          </a:p>
        </p:txBody>
      </p:sp>
      <p:pic>
        <p:nvPicPr>
          <p:cNvPr id="18441" name="Picture 9" descr="A:\fig2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90600"/>
            <a:ext cx="3962400" cy="1816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76400" y="6096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 DOT  PRODUCT DEFINITON </a:t>
            </a:r>
            <a:r>
              <a:rPr lang="en-US" sz="2400" dirty="0"/>
              <a:t>(continued)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78486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Examples:	</a:t>
            </a:r>
            <a:r>
              <a:rPr lang="en-US" b="1" i="1" dirty="0" err="1"/>
              <a:t>i</a:t>
            </a:r>
            <a:r>
              <a:rPr lang="en-US" b="1" dirty="0"/>
              <a:t> • </a:t>
            </a:r>
            <a:r>
              <a:rPr lang="en-US" b="1" i="1" dirty="0"/>
              <a:t>j</a:t>
            </a:r>
            <a:r>
              <a:rPr lang="en-US" dirty="0"/>
              <a:t>   =   0 </a:t>
            </a:r>
          </a:p>
          <a:p>
            <a:pPr>
              <a:spcBef>
                <a:spcPct val="50000"/>
              </a:spcBef>
            </a:pPr>
            <a:r>
              <a:rPr lang="en-US" dirty="0"/>
              <a:t>		</a:t>
            </a:r>
            <a:r>
              <a:rPr lang="en-US" b="1" i="1" dirty="0" err="1"/>
              <a:t>i</a:t>
            </a:r>
            <a:r>
              <a:rPr lang="en-US" b="1" dirty="0"/>
              <a:t> • </a:t>
            </a:r>
            <a:r>
              <a:rPr lang="en-US" b="1" i="1" dirty="0" err="1"/>
              <a:t>i</a:t>
            </a:r>
            <a:r>
              <a:rPr lang="en-US" dirty="0"/>
              <a:t>   =   1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b="1" i="1" dirty="0"/>
              <a:t>A • B</a:t>
            </a:r>
            <a:r>
              <a:rPr lang="en-US" dirty="0"/>
              <a:t>	=     (A</a:t>
            </a:r>
            <a:r>
              <a:rPr lang="en-US" baseline="-25000" dirty="0"/>
              <a:t>x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n-US" dirty="0"/>
              <a:t>  +  A</a:t>
            </a:r>
            <a:r>
              <a:rPr lang="en-US" baseline="-25000" dirty="0"/>
              <a:t>y </a:t>
            </a:r>
            <a:r>
              <a:rPr lang="en-US" dirty="0"/>
              <a:t> </a:t>
            </a:r>
            <a:r>
              <a:rPr lang="en-US" b="1" i="1" dirty="0"/>
              <a:t>j </a:t>
            </a:r>
            <a:r>
              <a:rPr lang="en-US" dirty="0"/>
              <a:t> + 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b="1" i="1" dirty="0"/>
              <a:t>k</a:t>
            </a:r>
            <a:r>
              <a:rPr lang="en-US" dirty="0"/>
              <a:t>) </a:t>
            </a:r>
            <a:r>
              <a:rPr lang="en-US" b="1" dirty="0"/>
              <a:t>•</a:t>
            </a:r>
            <a:r>
              <a:rPr lang="en-US" dirty="0"/>
              <a:t> (</a:t>
            </a:r>
            <a:r>
              <a:rPr lang="en-US" dirty="0" err="1"/>
              <a:t>B</a:t>
            </a:r>
            <a:r>
              <a:rPr lang="en-US" baseline="-25000" dirty="0" err="1"/>
              <a:t>x</a:t>
            </a:r>
            <a:r>
              <a:rPr lang="en-US" dirty="0"/>
              <a:t> </a:t>
            </a:r>
            <a:r>
              <a:rPr lang="en-US" b="1" i="1" dirty="0" err="1"/>
              <a:t>i</a:t>
            </a:r>
            <a:r>
              <a:rPr lang="en-US" dirty="0"/>
              <a:t> +  B</a:t>
            </a:r>
            <a:r>
              <a:rPr lang="en-US" baseline="-25000" dirty="0"/>
              <a:t>y </a:t>
            </a:r>
            <a:r>
              <a:rPr lang="en-US" dirty="0"/>
              <a:t> </a:t>
            </a:r>
            <a:r>
              <a:rPr lang="en-US" b="1" i="1" dirty="0"/>
              <a:t>j</a:t>
            </a:r>
            <a:r>
              <a:rPr lang="en-US" dirty="0"/>
              <a:t>   + 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b="1" i="1" dirty="0"/>
              <a:t>k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</a:pPr>
            <a:r>
              <a:rPr lang="en-US" dirty="0"/>
              <a:t>	=     A</a:t>
            </a:r>
            <a:r>
              <a:rPr lang="en-US" baseline="-25000" dirty="0"/>
              <a:t>x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aseline="-25000" dirty="0" err="1"/>
              <a:t>x</a:t>
            </a:r>
            <a:r>
              <a:rPr lang="en-US" baseline="-25000" dirty="0"/>
              <a:t>  </a:t>
            </a:r>
            <a:r>
              <a:rPr lang="en-US" dirty="0"/>
              <a:t>+	</a:t>
            </a:r>
            <a:r>
              <a:rPr lang="en-US" dirty="0" err="1"/>
              <a:t>A</a:t>
            </a:r>
            <a:r>
              <a:rPr lang="en-US" baseline="-25000" dirty="0" err="1"/>
              <a:t>y</a:t>
            </a:r>
            <a:r>
              <a:rPr lang="en-US" dirty="0" err="1"/>
              <a:t>B</a:t>
            </a:r>
            <a:r>
              <a:rPr lang="en-US" baseline="-25000" dirty="0" err="1"/>
              <a:t>y</a:t>
            </a:r>
            <a:r>
              <a:rPr lang="en-US" dirty="0"/>
              <a:t>	+  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endParaRPr lang="en-US" baseline="-25000" dirty="0"/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USING THE DOT PRODUCT TO DETERMINE THE ANGLE BETWEEN TWO VECTORS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600200" y="3352800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the given two </a:t>
            </a:r>
            <a:r>
              <a:rPr lang="en-US" dirty="0" smtClean="0"/>
              <a:t>vectors, determine the angle by:</a:t>
            </a:r>
            <a:endParaRPr lang="en-US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/>
              <a:t> a) </a:t>
            </a:r>
            <a:r>
              <a:rPr lang="en-US" dirty="0" smtClean="0"/>
              <a:t>finding </a:t>
            </a:r>
            <a:r>
              <a:rPr lang="en-US" dirty="0"/>
              <a:t>the dot product,   </a:t>
            </a:r>
            <a:r>
              <a:rPr lang="en-US" b="1" i="1" dirty="0"/>
              <a:t>A • B </a:t>
            </a:r>
            <a:r>
              <a:rPr lang="en-US" dirty="0"/>
              <a:t>= (</a:t>
            </a:r>
            <a:r>
              <a:rPr lang="en-US" dirty="0" err="1"/>
              <a:t>A</a:t>
            </a:r>
            <a:r>
              <a:rPr lang="en-US" baseline="-25000" dirty="0" err="1"/>
              <a:t>x</a:t>
            </a:r>
            <a:r>
              <a:rPr lang="en-US" dirty="0" err="1"/>
              <a:t>B</a:t>
            </a:r>
            <a:r>
              <a:rPr lang="en-US" baseline="-25000" dirty="0" err="1"/>
              <a:t>x</a:t>
            </a:r>
            <a:r>
              <a:rPr lang="en-US" baseline="-25000" dirty="0"/>
              <a:t>  </a:t>
            </a:r>
            <a:r>
              <a:rPr lang="en-US" dirty="0"/>
              <a:t>+ </a:t>
            </a:r>
            <a:r>
              <a:rPr lang="en-US" dirty="0" err="1"/>
              <a:t>A</a:t>
            </a:r>
            <a:r>
              <a:rPr lang="en-US" baseline="-25000" dirty="0" err="1"/>
              <a:t>y</a:t>
            </a:r>
            <a:r>
              <a:rPr lang="en-US" dirty="0" err="1"/>
              <a:t>B</a:t>
            </a:r>
            <a:r>
              <a:rPr lang="en-US" baseline="-25000" dirty="0" err="1"/>
              <a:t>y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dirty="0" smtClean="0"/>
              <a:t>); plus,</a:t>
            </a:r>
            <a:endParaRPr lang="en-US" dirty="0"/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 b) </a:t>
            </a:r>
            <a:r>
              <a:rPr lang="en-US" dirty="0" smtClean="0"/>
              <a:t>finding </a:t>
            </a:r>
            <a:r>
              <a:rPr lang="en-US" dirty="0"/>
              <a:t>the magnitudes </a:t>
            </a:r>
            <a:r>
              <a:rPr lang="en-US" dirty="0" smtClean="0"/>
              <a:t>of </a:t>
            </a:r>
            <a:r>
              <a:rPr lang="en-US" dirty="0"/>
              <a:t>the vectors </a:t>
            </a:r>
            <a:r>
              <a:rPr lang="en-US" dirty="0" smtClean="0"/>
              <a:t>│</a:t>
            </a:r>
            <a:r>
              <a:rPr lang="en-US" i="1" dirty="0" smtClean="0"/>
              <a:t>A</a:t>
            </a:r>
            <a:r>
              <a:rPr lang="en-US" b="1" i="1" dirty="0" smtClean="0"/>
              <a:t>│</a:t>
            </a:r>
            <a:r>
              <a:rPr lang="en-US" dirty="0" smtClean="0"/>
              <a:t> and │</a:t>
            </a:r>
            <a:r>
              <a:rPr lang="en-US" i="1" dirty="0" smtClean="0"/>
              <a:t>B</a:t>
            </a:r>
            <a:r>
              <a:rPr lang="en-US" b="1" i="1" dirty="0" smtClean="0"/>
              <a:t>│</a:t>
            </a:r>
            <a:r>
              <a:rPr lang="en-US" dirty="0" smtClean="0"/>
              <a:t>,  then,</a:t>
            </a:r>
            <a:endParaRPr lang="en-US" dirty="0"/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 c) </a:t>
            </a:r>
            <a:r>
              <a:rPr lang="en-US" dirty="0" smtClean="0"/>
              <a:t>solve </a:t>
            </a:r>
            <a:r>
              <a:rPr lang="en-US" dirty="0"/>
              <a:t>for </a:t>
            </a:r>
            <a:r>
              <a:rPr lang="en-US" dirty="0">
                <a:sym typeface="Symbol" pitchFamily="18" charset="2"/>
              </a:rPr>
              <a:t>, </a:t>
            </a:r>
            <a:r>
              <a:rPr lang="en-US" dirty="0" smtClean="0">
                <a:sym typeface="Symbol" pitchFamily="18" charset="2"/>
              </a:rPr>
              <a:t>using    </a:t>
            </a:r>
            <a:r>
              <a:rPr lang="en-US" dirty="0" smtClean="0"/>
              <a:t> 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   =   cos</a:t>
            </a:r>
            <a:r>
              <a:rPr lang="en-US" baseline="30000" dirty="0"/>
              <a:t>-1</a:t>
            </a:r>
            <a:r>
              <a:rPr lang="en-US" dirty="0"/>
              <a:t> [(</a:t>
            </a:r>
            <a:r>
              <a:rPr lang="en-US" b="1" i="1" dirty="0"/>
              <a:t>A • B)</a:t>
            </a:r>
            <a:r>
              <a:rPr lang="en-US" dirty="0"/>
              <a:t>/(A B)],  </a:t>
            </a:r>
            <a:r>
              <a:rPr lang="en-US" dirty="0" smtClean="0"/>
              <a:t>      where </a:t>
            </a:r>
            <a:r>
              <a:rPr lang="en-US" dirty="0"/>
              <a:t>0</a:t>
            </a:r>
            <a:r>
              <a:rPr lang="en-US" baseline="30000" dirty="0">
                <a:cs typeface="Times New Roman" charset="0"/>
              </a:rPr>
              <a:t>º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 180</a:t>
            </a:r>
            <a:r>
              <a:rPr lang="en-US" baseline="30000" dirty="0">
                <a:cs typeface="Times New Roman" charset="0"/>
              </a:rPr>
              <a:t>º </a:t>
            </a:r>
            <a:r>
              <a:rPr lang="en-US" dirty="0">
                <a:cs typeface="Times New Roman" charset="0"/>
              </a:rPr>
              <a:t>.</a:t>
            </a:r>
            <a:endParaRPr lang="en-US" baseline="30000" dirty="0">
              <a:cs typeface="Times New Roman" charset="0"/>
            </a:endParaRPr>
          </a:p>
        </p:txBody>
      </p:sp>
      <p:pic>
        <p:nvPicPr>
          <p:cNvPr id="20492" name="Picture 12" descr="A:\fig2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4114800" cy="1887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15662"/>
            <a:ext cx="5029200" cy="42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9724" y="685800"/>
            <a:ext cx="5055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Determine the angle θ between </a:t>
            </a:r>
            <a:r>
              <a:rPr lang="en-US" dirty="0" smtClean="0"/>
              <a:t>the pole (y axis) and </a:t>
            </a:r>
            <a:r>
              <a:rPr lang="en-US" dirty="0"/>
              <a:t>the wire AB</a:t>
            </a:r>
          </a:p>
        </p:txBody>
      </p:sp>
    </p:spTree>
    <p:extLst>
      <p:ext uri="{BB962C8B-B14F-4D97-AF65-F5344CB8AC3E}">
        <p14:creationId xmlns:p14="http://schemas.microsoft.com/office/powerpoint/2010/main" val="22089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6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DETERMINING THE PROJECTION OF A VECTOR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 can determine the components of a vector parallel and perpendicular to a line using the dot product.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6781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dirty="0"/>
              <a:t>Steps: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     1. Find  the unit vector, </a:t>
            </a:r>
            <a:r>
              <a:rPr lang="en-US" b="1" i="1" dirty="0" err="1"/>
              <a:t>U</a:t>
            </a:r>
            <a:r>
              <a:rPr lang="en-US" b="1" i="1" baseline="-25000" dirty="0" err="1"/>
              <a:t>aa</a:t>
            </a:r>
            <a:r>
              <a:rPr lang="en-US" b="1" i="1" baseline="-25000" dirty="0">
                <a:cs typeface="Times New Roman" charset="0"/>
              </a:rPr>
              <a:t>´</a:t>
            </a:r>
            <a:r>
              <a:rPr lang="en-US" dirty="0"/>
              <a:t> along line </a:t>
            </a:r>
            <a:r>
              <a:rPr lang="en-US" dirty="0" err="1"/>
              <a:t>aa</a:t>
            </a:r>
            <a:r>
              <a:rPr lang="en-US" dirty="0">
                <a:cs typeface="Times New Roman" charset="0"/>
              </a:rPr>
              <a:t>´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cs typeface="Times New Roman" charset="0"/>
              </a:rPr>
              <a:t>     </a:t>
            </a:r>
            <a:r>
              <a:rPr lang="en-US" dirty="0"/>
              <a:t>2. Find the scalar projection of </a:t>
            </a:r>
            <a:r>
              <a:rPr lang="en-US" b="1" i="1" dirty="0"/>
              <a:t>A</a:t>
            </a:r>
            <a:r>
              <a:rPr lang="en-US" dirty="0"/>
              <a:t> along line </a:t>
            </a:r>
            <a:r>
              <a:rPr lang="en-US" dirty="0" err="1"/>
              <a:t>aa</a:t>
            </a:r>
            <a:r>
              <a:rPr lang="en-US" dirty="0">
                <a:cs typeface="Times New Roman" charset="0"/>
              </a:rPr>
              <a:t>´</a:t>
            </a:r>
            <a:r>
              <a:rPr lang="en-US" dirty="0"/>
              <a:t> by 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	   A</a:t>
            </a:r>
            <a:r>
              <a:rPr lang="en-US" baseline="-25000" dirty="0"/>
              <a:t>||</a:t>
            </a:r>
            <a:r>
              <a:rPr lang="en-US" dirty="0"/>
              <a:t>  =  </a:t>
            </a:r>
            <a:r>
              <a:rPr lang="en-US" b="1" i="1" dirty="0"/>
              <a:t>A • U  </a:t>
            </a:r>
            <a:r>
              <a:rPr lang="en-US" dirty="0"/>
              <a:t>=   </a:t>
            </a:r>
            <a:r>
              <a:rPr lang="en-US" dirty="0" err="1"/>
              <a:t>A</a:t>
            </a:r>
            <a:r>
              <a:rPr lang="en-US" baseline="-25000" dirty="0" err="1"/>
              <a:t>x</a:t>
            </a:r>
            <a:r>
              <a:rPr lang="en-US" dirty="0" err="1"/>
              <a:t>U</a:t>
            </a:r>
            <a:r>
              <a:rPr lang="en-US" baseline="-25000" dirty="0" err="1"/>
              <a:t>x</a:t>
            </a:r>
            <a:r>
              <a:rPr lang="en-US" dirty="0"/>
              <a:t>  +  </a:t>
            </a:r>
            <a:r>
              <a:rPr lang="en-US" dirty="0" err="1"/>
              <a:t>A</a:t>
            </a:r>
            <a:r>
              <a:rPr lang="en-US" baseline="-25000" dirty="0" err="1"/>
              <a:t>y</a:t>
            </a:r>
            <a:r>
              <a:rPr lang="en-US" dirty="0" err="1"/>
              <a:t>U</a:t>
            </a:r>
            <a:r>
              <a:rPr lang="en-US" baseline="-25000" dirty="0" err="1"/>
              <a:t>y</a:t>
            </a:r>
            <a:r>
              <a:rPr lang="en-US" dirty="0"/>
              <a:t>  + 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baseline="-25000" dirty="0" err="1"/>
              <a:t>z</a:t>
            </a:r>
            <a:endParaRPr lang="en-US" baseline="-25000" dirty="0"/>
          </a:p>
        </p:txBody>
      </p:sp>
      <p:pic>
        <p:nvPicPr>
          <p:cNvPr id="21519" name="Picture 15" descr="C:\WINDOWS\DESKTOP\Presentation4\4_fig2_42.jpg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1600200" y="1066800"/>
            <a:ext cx="65532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1963" indent="-461963" eaLnBrk="0" hangingPunct="0"/>
            <a:r>
              <a:rPr lang="en-US" dirty="0"/>
              <a:t> 3.	If needed, the projection can be written as a vector, </a:t>
            </a:r>
            <a:r>
              <a:rPr lang="en-US" b="1" i="1" dirty="0"/>
              <a:t>A</a:t>
            </a:r>
            <a:r>
              <a:rPr lang="en-US" b="1" i="1" baseline="-25000" dirty="0"/>
              <a:t>|| </a:t>
            </a:r>
            <a:r>
              <a:rPr lang="en-US" dirty="0"/>
              <a:t>, by using the unit vector </a:t>
            </a:r>
            <a:r>
              <a:rPr lang="en-US" b="1" i="1" dirty="0" err="1"/>
              <a:t>U</a:t>
            </a:r>
            <a:r>
              <a:rPr lang="en-US" b="1" i="1" baseline="-25000" dirty="0" err="1"/>
              <a:t>aa</a:t>
            </a:r>
            <a:r>
              <a:rPr lang="en-US" b="1" i="1" baseline="-25000" dirty="0">
                <a:cs typeface="Times New Roman" charset="0"/>
              </a:rPr>
              <a:t>´</a:t>
            </a:r>
            <a:r>
              <a:rPr lang="en-US" b="1" i="1" baseline="-25000" dirty="0"/>
              <a:t>  </a:t>
            </a:r>
            <a:r>
              <a:rPr lang="en-US" dirty="0"/>
              <a:t>and the magnitude found in step 2.</a:t>
            </a:r>
          </a:p>
          <a:p>
            <a:pPr marL="461963" indent="-461963" eaLnBrk="0" hangingPunct="0"/>
            <a:r>
              <a:rPr lang="en-US" dirty="0"/>
              <a:t>                </a:t>
            </a:r>
            <a:r>
              <a:rPr lang="en-US" b="1" i="1" dirty="0"/>
              <a:t>A</a:t>
            </a:r>
            <a:r>
              <a:rPr lang="en-US" b="1" i="1" baseline="-25000" dirty="0"/>
              <a:t>||</a:t>
            </a:r>
            <a:r>
              <a:rPr lang="en-US" dirty="0"/>
              <a:t>   =   A</a:t>
            </a:r>
            <a:r>
              <a:rPr lang="en-US" baseline="-25000" dirty="0"/>
              <a:t>||</a:t>
            </a:r>
            <a:r>
              <a:rPr lang="en-US" b="1" i="1" dirty="0"/>
              <a:t> </a:t>
            </a:r>
            <a:r>
              <a:rPr lang="en-US" b="1" i="1" dirty="0" err="1"/>
              <a:t>U</a:t>
            </a:r>
            <a:r>
              <a:rPr lang="en-US" b="1" i="1" baseline="-25000" dirty="0" err="1"/>
              <a:t>aa</a:t>
            </a:r>
            <a:r>
              <a:rPr lang="en-US" b="1" i="1" baseline="-25000" dirty="0">
                <a:cs typeface="Times New Roman" charset="0"/>
              </a:rPr>
              <a:t>´</a:t>
            </a:r>
            <a:endParaRPr lang="en-US" b="1" i="1" baseline="-25000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" y="3505200"/>
            <a:ext cx="8077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000" dirty="0"/>
              <a:t>4.	</a:t>
            </a:r>
            <a:r>
              <a:rPr lang="en-US" dirty="0"/>
              <a:t>The scalar and vector forms of the perpendicular component can easily  be obtained by   </a:t>
            </a:r>
          </a:p>
          <a:p>
            <a:pPr marL="457200" indent="-457200" eaLnBrk="0" hangingPunct="0"/>
            <a:r>
              <a:rPr lang="en-US" dirty="0"/>
              <a:t>		A</a:t>
            </a:r>
            <a:r>
              <a:rPr lang="en-US" baseline="-25000" dirty="0"/>
              <a:t> </a:t>
            </a:r>
            <a:r>
              <a:rPr lang="en-US" baseline="-25000" dirty="0">
                <a:sym typeface="Symbol" pitchFamily="18" charset="2"/>
              </a:rPr>
              <a:t></a:t>
            </a:r>
            <a:r>
              <a:rPr lang="en-US" dirty="0"/>
              <a:t>  =  (A </a:t>
            </a:r>
            <a:r>
              <a:rPr lang="en-US" baseline="30000" dirty="0"/>
              <a:t>2</a:t>
            </a:r>
            <a:r>
              <a:rPr lang="en-US" dirty="0"/>
              <a:t> -  A</a:t>
            </a:r>
            <a:r>
              <a:rPr lang="en-US" baseline="-25000" dirty="0"/>
              <a:t>|| 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baseline="30000" dirty="0"/>
              <a:t>½</a:t>
            </a:r>
            <a:r>
              <a:rPr lang="en-US" dirty="0"/>
              <a:t>  and   </a:t>
            </a:r>
          </a:p>
          <a:p>
            <a:pPr marL="457200" indent="-457200" eaLnBrk="0" hangingPunct="0"/>
            <a:r>
              <a:rPr lang="en-US" dirty="0"/>
              <a:t>		</a:t>
            </a:r>
            <a:r>
              <a:rPr lang="en-US" b="1" i="1" dirty="0"/>
              <a:t>A </a:t>
            </a:r>
            <a:r>
              <a:rPr lang="en-US" b="1" i="1" baseline="-25000" dirty="0">
                <a:sym typeface="Symbol" pitchFamily="18" charset="2"/>
              </a:rPr>
              <a:t></a:t>
            </a:r>
            <a:r>
              <a:rPr lang="en-US" b="1" i="1" dirty="0"/>
              <a:t>  =    A </a:t>
            </a:r>
            <a:r>
              <a:rPr lang="en-US" b="1" i="1" dirty="0">
                <a:cs typeface="Times New Roman" charset="0"/>
              </a:rPr>
              <a:t>–</a:t>
            </a:r>
            <a:r>
              <a:rPr lang="en-US" b="1" i="1" dirty="0"/>
              <a:t>  A</a:t>
            </a:r>
            <a:r>
              <a:rPr lang="en-US" b="1" i="1" baseline="-25000" dirty="0"/>
              <a:t>|| </a:t>
            </a:r>
            <a:r>
              <a:rPr lang="en-US" dirty="0"/>
              <a:t> </a:t>
            </a:r>
          </a:p>
          <a:p>
            <a:pPr marL="457200" indent="-457200" eaLnBrk="0" hangingPunct="0"/>
            <a:r>
              <a:rPr lang="en-US" dirty="0"/>
              <a:t>			(rearranging the vector sum of </a:t>
            </a:r>
            <a:r>
              <a:rPr lang="en-US" b="1" i="1" dirty="0"/>
              <a:t>A = A</a:t>
            </a:r>
            <a:r>
              <a:rPr lang="en-US" b="1" i="1" baseline="-25000" dirty="0">
                <a:sym typeface="Symbol" pitchFamily="18" charset="2"/>
              </a:rPr>
              <a:t></a:t>
            </a:r>
            <a:r>
              <a:rPr lang="en-US" b="1" i="1" dirty="0"/>
              <a:t>  + A</a:t>
            </a:r>
            <a:r>
              <a:rPr lang="en-US" b="1" i="1" baseline="-25000" dirty="0"/>
              <a:t>||</a:t>
            </a:r>
            <a:r>
              <a:rPr lang="en-US" b="1" i="1" dirty="0"/>
              <a:t> </a:t>
            </a:r>
            <a:r>
              <a:rPr lang="en-US" dirty="0"/>
              <a:t>)</a:t>
            </a:r>
            <a:endParaRPr lang="en-US" b="1" i="1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5800" y="6096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DETERMINING THE PROJECTION OF A VECTOR </a:t>
            </a:r>
            <a:r>
              <a:rPr lang="en-US" dirty="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2835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EXAMPLE 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114800" y="1066800"/>
            <a:ext cx="47402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76325" indent="-1076325">
              <a:spcBef>
                <a:spcPct val="50000"/>
              </a:spcBef>
            </a:pPr>
            <a:r>
              <a:rPr lang="en-US" b="1"/>
              <a:t>Given:  </a:t>
            </a:r>
            <a:r>
              <a:rPr lang="en-US"/>
              <a:t>The force acting on the pole</a:t>
            </a:r>
          </a:p>
          <a:p>
            <a:pPr marL="1076325" indent="-1076325">
              <a:spcBef>
                <a:spcPct val="50000"/>
              </a:spcBef>
            </a:pPr>
            <a:r>
              <a:rPr lang="en-US" b="1"/>
              <a:t>Find:     </a:t>
            </a:r>
            <a:r>
              <a:rPr lang="en-US"/>
              <a:t>The angle between the force vector and the pole, and the magnitude of the projection of the force along the pole OA.</a:t>
            </a:r>
          </a:p>
          <a:p>
            <a:pPr marL="1076325" indent="-1076325">
              <a:spcBef>
                <a:spcPct val="50000"/>
              </a:spcBef>
            </a:pPr>
            <a:endParaRPr lang="en-US" b="1" u="sng"/>
          </a:p>
        </p:txBody>
      </p:sp>
      <p:pic>
        <p:nvPicPr>
          <p:cNvPr id="66564" name="Picture 4" descr="C:\WINDOWS\DESKTOP\Mehta\Other Pics\prob2_120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57200" y="990600"/>
            <a:ext cx="3657600" cy="3117850"/>
          </a:xfrm>
          <a:prstGeom prst="rect">
            <a:avLst/>
          </a:prstGeom>
          <a:noFill/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982788" y="3581400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4114800"/>
            <a:ext cx="8001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 dirty="0"/>
              <a:t>Plan</a:t>
            </a:r>
            <a:r>
              <a:rPr lang="en-US" b="1" dirty="0"/>
              <a:t>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1. Get </a:t>
            </a:r>
            <a:r>
              <a:rPr lang="en-US" b="1" i="1" dirty="0" err="1"/>
              <a:t>r</a:t>
            </a:r>
            <a:r>
              <a:rPr lang="en-US" b="1" i="1" baseline="-25000" dirty="0" err="1"/>
              <a:t>OA</a:t>
            </a:r>
            <a:endParaRPr lang="en-US" b="1" i="1" dirty="0"/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2. </a:t>
            </a: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{(</a:t>
            </a:r>
            <a:r>
              <a:rPr lang="en-US" b="1" i="1" dirty="0">
                <a:sym typeface="Symbol" pitchFamily="18" charset="2"/>
              </a:rPr>
              <a:t>F </a:t>
            </a:r>
            <a:r>
              <a:rPr lang="en-US" b="1" i="1" dirty="0">
                <a:cs typeface="Times New Roman" charset="0"/>
                <a:sym typeface="Symbol" pitchFamily="18" charset="2"/>
              </a:rPr>
              <a:t>• </a:t>
            </a:r>
            <a:r>
              <a:rPr lang="en-US" b="1" i="1" dirty="0" err="1">
                <a:cs typeface="Times New Roman" charset="0"/>
                <a:sym typeface="Symbol" pitchFamily="18" charset="2"/>
              </a:rPr>
              <a:t>r</a:t>
            </a:r>
            <a:r>
              <a:rPr lang="en-US" b="1" i="1" baseline="-25000" dirty="0" err="1">
                <a:cs typeface="Times New Roman" charset="0"/>
                <a:sym typeface="Symbol" pitchFamily="18" charset="2"/>
              </a:rPr>
              <a:t>OA</a:t>
            </a:r>
            <a:r>
              <a:rPr lang="en-US" dirty="0">
                <a:cs typeface="Times New Roman" charset="0"/>
                <a:sym typeface="Symbol" pitchFamily="18" charset="2"/>
              </a:rPr>
              <a:t>)/(F  </a:t>
            </a:r>
            <a:r>
              <a:rPr lang="en-US" dirty="0" err="1">
                <a:cs typeface="Times New Roman" charset="0"/>
                <a:sym typeface="Symbol" pitchFamily="18" charset="2"/>
              </a:rPr>
              <a:t>r</a:t>
            </a:r>
            <a:r>
              <a:rPr lang="en-US" baseline="-25000" dirty="0" err="1">
                <a:cs typeface="Times New Roman" charset="0"/>
                <a:sym typeface="Symbol" pitchFamily="18" charset="2"/>
              </a:rPr>
              <a:t>OA</a:t>
            </a:r>
            <a:r>
              <a:rPr lang="en-US" dirty="0">
                <a:cs typeface="Times New Roman" charset="0"/>
                <a:sym typeface="Symbol" pitchFamily="18" charset="2"/>
              </a:rPr>
              <a:t>)}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cs typeface="Times New Roman" charset="0"/>
                <a:sym typeface="Symbol" pitchFamily="18" charset="2"/>
              </a:rPr>
              <a:t>3. F</a:t>
            </a:r>
            <a:r>
              <a:rPr lang="en-US" baseline="-25000" dirty="0">
                <a:cs typeface="Times New Roman" charset="0"/>
                <a:sym typeface="Symbol" pitchFamily="18" charset="2"/>
              </a:rPr>
              <a:t>OA</a:t>
            </a:r>
            <a:r>
              <a:rPr lang="en-US" dirty="0">
                <a:cs typeface="Times New Roman" charset="0"/>
                <a:sym typeface="Symbol" pitchFamily="18" charset="2"/>
              </a:rPr>
              <a:t> = </a:t>
            </a:r>
            <a:r>
              <a:rPr lang="en-US" b="1" i="1" dirty="0">
                <a:cs typeface="Times New Roman" charset="0"/>
                <a:sym typeface="Symbol" pitchFamily="18" charset="2"/>
              </a:rPr>
              <a:t>F • </a:t>
            </a:r>
            <a:r>
              <a:rPr lang="en-US" b="1" i="1" dirty="0" err="1">
                <a:cs typeface="Times New Roman" charset="0"/>
                <a:sym typeface="Symbol" pitchFamily="18" charset="2"/>
              </a:rPr>
              <a:t>u</a:t>
            </a:r>
            <a:r>
              <a:rPr lang="en-US" b="1" i="1" baseline="-25000" dirty="0" err="1">
                <a:cs typeface="Times New Roman" charset="0"/>
                <a:sym typeface="Symbol" pitchFamily="18" charset="2"/>
              </a:rPr>
              <a:t>OA</a:t>
            </a:r>
            <a:r>
              <a:rPr lang="en-US" dirty="0">
                <a:cs typeface="Times New Roman" charset="0"/>
                <a:sym typeface="Symbol" pitchFamily="18" charset="2"/>
              </a:rPr>
              <a:t>  or F </a:t>
            </a:r>
            <a:r>
              <a:rPr lang="en-US" dirty="0" err="1">
                <a:cs typeface="Times New Roman" charset="0"/>
                <a:sym typeface="Symbol" pitchFamily="18" charset="2"/>
              </a:rPr>
              <a:t>cos</a:t>
            </a:r>
            <a:r>
              <a:rPr lang="en-US" dirty="0">
                <a:cs typeface="Times New Roman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>
                <a:cs typeface="Times New Roman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581400" y="3048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EXAMPLE </a:t>
            </a:r>
            <a:r>
              <a:rPr lang="en-US" sz="2000" dirty="0"/>
              <a:t>(continued)</a:t>
            </a:r>
            <a:r>
              <a:rPr lang="en-US" sz="2000" b="1" dirty="0"/>
              <a:t> </a:t>
            </a:r>
          </a:p>
        </p:txBody>
      </p:sp>
      <p:pic>
        <p:nvPicPr>
          <p:cNvPr id="67587" name="Picture 3" descr="C:\WINDOWS\DESKTOP\Mehta\Other Pics\prob2_120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57200" y="833438"/>
            <a:ext cx="3048000" cy="2598737"/>
          </a:xfrm>
          <a:prstGeom prst="rect">
            <a:avLst/>
          </a:prstGeom>
          <a:noFill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677988" y="3200400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i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3842719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/>
              <a:t>r</a:t>
            </a:r>
            <a:r>
              <a:rPr lang="en-US" b="1" i="1" baseline="-25000" dirty="0" err="1"/>
              <a:t>OA</a:t>
            </a:r>
            <a:r>
              <a:rPr lang="en-US" dirty="0"/>
              <a:t> = {2 </a:t>
            </a:r>
            <a:r>
              <a:rPr lang="en-US" b="1" i="1" dirty="0" err="1"/>
              <a:t>i</a:t>
            </a:r>
            <a:r>
              <a:rPr lang="en-US" dirty="0"/>
              <a:t>  +  2</a:t>
            </a:r>
            <a:r>
              <a:rPr lang="en-US" b="1" i="1" dirty="0"/>
              <a:t> j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1 </a:t>
            </a:r>
            <a:r>
              <a:rPr lang="en-US" b="1" i="1" dirty="0"/>
              <a:t>k</a:t>
            </a:r>
            <a:r>
              <a:rPr lang="en-US" dirty="0"/>
              <a:t>} m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r</a:t>
            </a:r>
            <a:r>
              <a:rPr lang="en-US" baseline="-25000" dirty="0" err="1"/>
              <a:t>OA</a:t>
            </a:r>
            <a:r>
              <a:rPr lang="en-US" dirty="0"/>
              <a:t> = (2</a:t>
            </a:r>
            <a:r>
              <a:rPr lang="en-US" baseline="30000" dirty="0"/>
              <a:t>2</a:t>
            </a:r>
            <a:r>
              <a:rPr lang="en-US" dirty="0"/>
              <a:t>  +  2</a:t>
            </a:r>
            <a:r>
              <a:rPr lang="en-US" baseline="30000" dirty="0"/>
              <a:t>2</a:t>
            </a:r>
            <a:r>
              <a:rPr lang="en-US" dirty="0"/>
              <a:t>  +  1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1/2  </a:t>
            </a:r>
            <a:r>
              <a:rPr lang="en-US" dirty="0"/>
              <a:t>= 3 m</a:t>
            </a:r>
            <a:endParaRPr lang="en-US" baseline="30000" dirty="0"/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  = {2 </a:t>
            </a:r>
            <a:r>
              <a:rPr lang="en-US" b="1" i="1" dirty="0" err="1"/>
              <a:t>i</a:t>
            </a:r>
            <a:r>
              <a:rPr lang="en-US" dirty="0"/>
              <a:t>  +  4 </a:t>
            </a:r>
            <a:r>
              <a:rPr lang="en-US" b="1" i="1" dirty="0"/>
              <a:t>j</a:t>
            </a:r>
            <a:r>
              <a:rPr lang="en-US" dirty="0"/>
              <a:t>  +  10 </a:t>
            </a:r>
            <a:r>
              <a:rPr lang="en-US" b="1" i="1" dirty="0"/>
              <a:t>k</a:t>
            </a:r>
            <a:r>
              <a:rPr lang="en-US" dirty="0"/>
              <a:t>}</a:t>
            </a:r>
            <a:r>
              <a:rPr lang="en-US" dirty="0" err="1"/>
              <a:t>kN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r>
              <a:rPr lang="en-US" dirty="0"/>
              <a:t>F  = (2</a:t>
            </a:r>
            <a:r>
              <a:rPr lang="en-US" baseline="30000" dirty="0"/>
              <a:t>2</a:t>
            </a:r>
            <a:r>
              <a:rPr lang="en-US" dirty="0"/>
              <a:t>  +  4</a:t>
            </a:r>
            <a:r>
              <a:rPr lang="en-US" baseline="30000" dirty="0"/>
              <a:t>2  </a:t>
            </a:r>
            <a:r>
              <a:rPr lang="en-US" dirty="0"/>
              <a:t>+  10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1/2</a:t>
            </a:r>
            <a:r>
              <a:rPr lang="en-US" dirty="0"/>
              <a:t>  =  10</a:t>
            </a:r>
            <a:r>
              <a:rPr lang="en-US" b="1" dirty="0"/>
              <a:t>.</a:t>
            </a:r>
            <a:r>
              <a:rPr lang="en-US" dirty="0"/>
              <a:t>95 </a:t>
            </a:r>
            <a:r>
              <a:rPr lang="en-US" dirty="0" err="1"/>
              <a:t>kN</a:t>
            </a:r>
            <a:endParaRPr lang="en-US" baseline="30000" dirty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971800" y="3948113"/>
            <a:ext cx="5791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 = </a:t>
            </a:r>
            <a:r>
              <a:rPr lang="en-US" dirty="0" smtClean="0">
                <a:sym typeface="Symbol" pitchFamily="18" charset="2"/>
              </a:rPr>
              <a:t>cos</a:t>
            </a:r>
            <a:r>
              <a:rPr lang="en-US" baseline="30000" dirty="0" smtClean="0">
                <a:sym typeface="Symbol" pitchFamily="18" charset="2"/>
              </a:rPr>
              <a:t>-1 </a:t>
            </a:r>
            <a:r>
              <a:rPr lang="en-US" dirty="0" smtClean="0">
                <a:sym typeface="Symbol" pitchFamily="18" charset="2"/>
              </a:rPr>
              <a:t>{(</a:t>
            </a:r>
            <a:r>
              <a:rPr lang="en-US" b="1" i="1" dirty="0">
                <a:sym typeface="Symbol" pitchFamily="18" charset="2"/>
              </a:rPr>
              <a:t>F </a:t>
            </a:r>
            <a:r>
              <a:rPr lang="en-US" b="1" i="1" dirty="0">
                <a:cs typeface="Times New Roman" charset="0"/>
              </a:rPr>
              <a:t>•</a:t>
            </a:r>
            <a:r>
              <a:rPr lang="en-US" b="1" i="1" dirty="0">
                <a:sym typeface="Symbol" pitchFamily="18" charset="2"/>
              </a:rPr>
              <a:t>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OA</a:t>
            </a:r>
            <a:r>
              <a:rPr lang="en-US" dirty="0">
                <a:sym typeface="Symbol" pitchFamily="18" charset="2"/>
              </a:rPr>
              <a:t>)/(F </a:t>
            </a:r>
            <a:r>
              <a:rPr lang="en-US" dirty="0" err="1">
                <a:sym typeface="Symbol" pitchFamily="18" charset="2"/>
              </a:rPr>
              <a:t>r</a:t>
            </a:r>
            <a:r>
              <a:rPr lang="en-US" baseline="-25000" dirty="0" err="1">
                <a:sym typeface="Symbol" pitchFamily="18" charset="2"/>
              </a:rPr>
              <a:t>OA</a:t>
            </a:r>
            <a:r>
              <a:rPr lang="en-US" dirty="0">
                <a:sym typeface="Symbol" pitchFamily="18" charset="2"/>
              </a:rPr>
              <a:t>)}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 </a:t>
            </a:r>
            <a:r>
              <a:rPr lang="en-US" dirty="0">
                <a:sym typeface="Symbol" pitchFamily="18" charset="2"/>
              </a:rPr>
              <a:t>{2/(10</a:t>
            </a:r>
            <a:r>
              <a:rPr lang="en-US" b="1" dirty="0">
                <a:sym typeface="Symbol" pitchFamily="18" charset="2"/>
              </a:rPr>
              <a:t>.</a:t>
            </a:r>
            <a:r>
              <a:rPr lang="en-US" dirty="0">
                <a:sym typeface="Symbol" pitchFamily="18" charset="2"/>
              </a:rPr>
              <a:t>95 </a:t>
            </a:r>
            <a:r>
              <a:rPr lang="en-US" dirty="0">
                <a:cs typeface="Times New Roman" charset="0"/>
                <a:sym typeface="Symbol" pitchFamily="18" charset="2"/>
              </a:rPr>
              <a:t>* 3)} = 86</a:t>
            </a:r>
            <a:r>
              <a:rPr lang="en-US" b="1" dirty="0">
                <a:cs typeface="Times New Roman" charset="0"/>
                <a:sym typeface="Symbol" pitchFamily="18" charset="2"/>
              </a:rPr>
              <a:t>.</a:t>
            </a:r>
            <a:r>
              <a:rPr lang="en-US" dirty="0">
                <a:cs typeface="Times New Roman" charset="0"/>
                <a:sym typeface="Symbol" pitchFamily="18" charset="2"/>
              </a:rPr>
              <a:t>5°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09600" y="4876800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dirty="0" err="1"/>
              <a:t>u</a:t>
            </a:r>
            <a:r>
              <a:rPr lang="en-US" b="1" i="1" baseline="-25000" dirty="0" err="1"/>
              <a:t>OA</a:t>
            </a:r>
            <a:r>
              <a:rPr lang="en-US" dirty="0"/>
              <a:t> = </a:t>
            </a:r>
            <a:r>
              <a:rPr lang="en-US" b="1" i="1" dirty="0" err="1"/>
              <a:t>r</a:t>
            </a:r>
            <a:r>
              <a:rPr lang="en-US" b="1" i="1" baseline="-25000" dirty="0" err="1"/>
              <a:t>OA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OA</a:t>
            </a:r>
            <a:r>
              <a:rPr lang="en-US" baseline="-25000" dirty="0"/>
              <a:t> </a:t>
            </a:r>
            <a:r>
              <a:rPr lang="en-US" dirty="0"/>
              <a:t> = {(2/3) </a:t>
            </a:r>
            <a:r>
              <a:rPr lang="en-US" b="1" i="1" dirty="0" err="1"/>
              <a:t>i</a:t>
            </a:r>
            <a:r>
              <a:rPr lang="en-US" dirty="0"/>
              <a:t>  +  (2/3)</a:t>
            </a:r>
            <a:r>
              <a:rPr lang="en-US" b="1" i="1" dirty="0"/>
              <a:t> j</a:t>
            </a:r>
            <a:r>
              <a:rPr lang="en-US" dirty="0"/>
              <a:t>   </a:t>
            </a:r>
            <a:r>
              <a:rPr lang="en-US" dirty="0">
                <a:cs typeface="Times New Roman" charset="0"/>
              </a:rPr>
              <a:t>–  </a:t>
            </a:r>
            <a:r>
              <a:rPr lang="en-US" dirty="0"/>
              <a:t>(1/3) </a:t>
            </a:r>
            <a:r>
              <a:rPr lang="en-US" b="1" i="1" dirty="0"/>
              <a:t>k</a:t>
            </a:r>
            <a:r>
              <a:rPr lang="en-US" dirty="0"/>
              <a:t>}</a:t>
            </a:r>
          </a:p>
          <a:p>
            <a:pPr>
              <a:spcBef>
                <a:spcPct val="50000"/>
              </a:spcBef>
            </a:pPr>
            <a:r>
              <a:rPr lang="en-US" dirty="0"/>
              <a:t>F</a:t>
            </a:r>
            <a:r>
              <a:rPr lang="en-US" baseline="-25000" dirty="0"/>
              <a:t>OA</a:t>
            </a:r>
            <a:r>
              <a:rPr lang="en-US" dirty="0"/>
              <a:t> = </a:t>
            </a:r>
            <a:r>
              <a:rPr lang="en-US" b="1" i="1" dirty="0"/>
              <a:t>F </a:t>
            </a:r>
            <a:r>
              <a:rPr lang="en-US" b="1" i="1" dirty="0">
                <a:cs typeface="Times New Roman" charset="0"/>
              </a:rPr>
              <a:t>•</a:t>
            </a:r>
            <a:r>
              <a:rPr lang="en-US" b="1" i="1" dirty="0"/>
              <a:t> </a:t>
            </a:r>
            <a:r>
              <a:rPr lang="en-US" b="1" i="1" dirty="0" err="1"/>
              <a:t>u</a:t>
            </a:r>
            <a:r>
              <a:rPr lang="en-US" b="1" i="1" baseline="-25000" dirty="0" err="1"/>
              <a:t>OA</a:t>
            </a:r>
            <a:r>
              <a:rPr lang="en-US" dirty="0"/>
              <a:t> = (2)(2/3)  +  (4)(2/3)  +  (10)(-1/3)   =  0</a:t>
            </a:r>
            <a:r>
              <a:rPr lang="en-US" b="1" dirty="0"/>
              <a:t>.</a:t>
            </a:r>
            <a:r>
              <a:rPr lang="en-US" dirty="0"/>
              <a:t>667 </a:t>
            </a:r>
            <a:r>
              <a:rPr lang="en-US" dirty="0" err="1"/>
              <a:t>kN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Or F</a:t>
            </a:r>
            <a:r>
              <a:rPr lang="en-US" baseline="-25000" dirty="0"/>
              <a:t>OA </a:t>
            </a:r>
            <a:r>
              <a:rPr lang="en-US" dirty="0"/>
              <a:t> =  F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  =  10</a:t>
            </a:r>
            <a:r>
              <a:rPr lang="en-US" b="1" dirty="0">
                <a:sym typeface="Symbol" pitchFamily="18" charset="2"/>
              </a:rPr>
              <a:t>.</a:t>
            </a:r>
            <a:r>
              <a:rPr lang="en-US" dirty="0">
                <a:sym typeface="Symbol" pitchFamily="18" charset="2"/>
              </a:rPr>
              <a:t>95 </a:t>
            </a:r>
            <a:r>
              <a:rPr lang="en-US" dirty="0" err="1" smtClean="0">
                <a:sym typeface="Symbol" pitchFamily="18" charset="2"/>
              </a:rPr>
              <a:t>cos</a:t>
            </a:r>
            <a:r>
              <a:rPr lang="en-US" dirty="0" smtClean="0">
                <a:sym typeface="Symbol" pitchFamily="18" charset="2"/>
              </a:rPr>
              <a:t> (</a:t>
            </a:r>
            <a:r>
              <a:rPr lang="en-US" dirty="0">
                <a:sym typeface="Symbol" pitchFamily="18" charset="2"/>
              </a:rPr>
              <a:t>86</a:t>
            </a:r>
            <a:r>
              <a:rPr lang="en-US" b="1" dirty="0">
                <a:sym typeface="Symbol" pitchFamily="18" charset="2"/>
              </a:rPr>
              <a:t>.</a:t>
            </a:r>
            <a:r>
              <a:rPr lang="en-US" dirty="0">
                <a:sym typeface="Symbol" pitchFamily="18" charset="2"/>
              </a:rPr>
              <a:t>51</a:t>
            </a:r>
            <a:r>
              <a:rPr lang="en-US" dirty="0">
                <a:cs typeface="Times New Roman" charset="0"/>
                <a:sym typeface="Symbol" pitchFamily="18" charset="2"/>
              </a:rPr>
              <a:t>°)  =  0</a:t>
            </a:r>
            <a:r>
              <a:rPr lang="en-US" b="1" dirty="0">
                <a:cs typeface="Times New Roman" charset="0"/>
                <a:sym typeface="Symbol" pitchFamily="18" charset="2"/>
              </a:rPr>
              <a:t>.</a:t>
            </a:r>
            <a:r>
              <a:rPr lang="en-US" dirty="0">
                <a:cs typeface="Times New Roman" charset="0"/>
                <a:sym typeface="Symbol" pitchFamily="18" charset="2"/>
              </a:rPr>
              <a:t>667 </a:t>
            </a:r>
            <a:r>
              <a:rPr lang="en-US" dirty="0" err="1">
                <a:cs typeface="Times New Roman" charset="0"/>
                <a:sym typeface="Symbol" pitchFamily="18" charset="2"/>
              </a:rPr>
              <a:t>kN</a:t>
            </a:r>
            <a:endParaRPr lang="en-US" dirty="0">
              <a:cs typeface="Times New Roman" charset="0"/>
              <a:sym typeface="Symbol" pitchFamily="18" charset="2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032125" y="3429000"/>
            <a:ext cx="580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F </a:t>
            </a:r>
            <a:r>
              <a:rPr lang="en-US" b="1" i="1" dirty="0">
                <a:cs typeface="Times New Roman" charset="0"/>
              </a:rPr>
              <a:t>• </a:t>
            </a:r>
            <a:r>
              <a:rPr lang="en-US" b="1" i="1" dirty="0" err="1"/>
              <a:t>r</a:t>
            </a:r>
            <a:r>
              <a:rPr lang="en-US" b="1" i="1" baseline="-25000" dirty="0" err="1"/>
              <a:t>OA</a:t>
            </a:r>
            <a:r>
              <a:rPr lang="en-US" dirty="0"/>
              <a:t> = (2)(2) + (4)(2) + (10)(-1) = 2 </a:t>
            </a:r>
            <a:r>
              <a:rPr lang="en-US" dirty="0" err="1"/>
              <a:t>kN</a:t>
            </a:r>
            <a:r>
              <a:rPr lang="en-US" dirty="0" err="1">
                <a:cs typeface="Times New Roman" charset="0"/>
              </a:rPr>
              <a:t>·</a:t>
            </a:r>
            <a:r>
              <a:rPr lang="en-US" dirty="0" err="1"/>
              <a:t>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3810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   CONCEPT QUIZ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74676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/>
              <a:t> 1. If a dot product of two non-zero vectors is 0, then the two vectors must be  _____________  to each other.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  	A) parallel (pointing in the same direction)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 	B) parallel (pointing in the opposite direction)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 	C) perpendicular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  	D) cannot be determined.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80772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en-US"/>
              <a:t>   2. If a dot product of two non-zero vectors equals -1, then the vectors  must be ________ to each other.</a:t>
            </a:r>
          </a:p>
          <a:p>
            <a:pPr marL="514350" indent="-514350">
              <a:spcBef>
                <a:spcPct val="20000"/>
              </a:spcBef>
            </a:pPr>
            <a:r>
              <a:rPr lang="en-US"/>
              <a:t>       A) parallel (pointing in the same direction)</a:t>
            </a:r>
          </a:p>
          <a:p>
            <a:pPr marL="514350" indent="-514350">
              <a:spcBef>
                <a:spcPct val="20000"/>
              </a:spcBef>
            </a:pPr>
            <a:r>
              <a:rPr lang="en-US"/>
              <a:t>       B) parallel (pointing in the opposite direction)</a:t>
            </a:r>
          </a:p>
          <a:p>
            <a:pPr marL="514350" indent="-514350">
              <a:spcBef>
                <a:spcPct val="20000"/>
              </a:spcBef>
            </a:pPr>
            <a:r>
              <a:rPr lang="en-US"/>
              <a:t>       C) perpendicular</a:t>
            </a:r>
          </a:p>
          <a:p>
            <a:pPr marL="514350" indent="-514350">
              <a:spcBef>
                <a:spcPct val="20000"/>
              </a:spcBef>
            </a:pPr>
            <a:r>
              <a:rPr lang="en-US"/>
              <a:t>       D) cannot be determined.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5618"/>
          <a:stretch/>
        </p:blipFill>
        <p:spPr>
          <a:xfrm>
            <a:off x="2057400" y="1447800"/>
            <a:ext cx="73195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743200" y="45720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GROUP PROBLEM SOLVING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10000" y="1066800"/>
            <a:ext cx="4876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8038" indent="-808038">
              <a:spcBef>
                <a:spcPct val="50000"/>
              </a:spcBef>
            </a:pPr>
            <a:r>
              <a:rPr lang="en-US" b="1"/>
              <a:t>Given: </a:t>
            </a:r>
            <a:r>
              <a:rPr lang="en-US"/>
              <a:t>The force acting on the pole.</a:t>
            </a:r>
          </a:p>
          <a:p>
            <a:pPr marL="808038" indent="-808038">
              <a:spcBef>
                <a:spcPct val="50000"/>
              </a:spcBef>
            </a:pPr>
            <a:r>
              <a:rPr lang="en-US" b="1"/>
              <a:t>Find: </a:t>
            </a:r>
            <a:r>
              <a:rPr lang="en-US"/>
              <a:t>The angle between the force vector and the pole, and the magnitude of the projection of the force along the pole AO.</a:t>
            </a:r>
          </a:p>
          <a:p>
            <a:pPr marL="808038" indent="-808038">
              <a:spcBef>
                <a:spcPct val="50000"/>
              </a:spcBef>
            </a:pPr>
            <a:endParaRPr lang="en-US"/>
          </a:p>
        </p:txBody>
      </p:sp>
      <p:pic>
        <p:nvPicPr>
          <p:cNvPr id="46084" name="Picture 4" descr="C:\WINDOWS\DESKTOP\Mehta\Other Pics\prob2_121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57200" y="1066800"/>
            <a:ext cx="3352800" cy="2941638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9600" y="4191000"/>
            <a:ext cx="8001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u="sng" dirty="0"/>
              <a:t>Plan</a:t>
            </a:r>
            <a:r>
              <a:rPr lang="en-US" b="1" dirty="0"/>
              <a:t>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1. Get </a:t>
            </a:r>
            <a:r>
              <a:rPr lang="en-US" b="1" i="1" dirty="0" err="1"/>
              <a:t>r</a:t>
            </a:r>
            <a:r>
              <a:rPr lang="en-US" b="1" i="1" baseline="-25000" dirty="0" err="1"/>
              <a:t>AO</a:t>
            </a:r>
            <a:endParaRPr lang="en-US" b="1" i="1" dirty="0"/>
          </a:p>
          <a:p>
            <a:pPr marL="457200" indent="-457200">
              <a:spcBef>
                <a:spcPct val="50000"/>
              </a:spcBef>
            </a:pPr>
            <a:r>
              <a:rPr lang="en-US" dirty="0"/>
              <a:t>2. </a:t>
            </a: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{(</a:t>
            </a:r>
            <a:r>
              <a:rPr lang="en-US" b="1" i="1" dirty="0">
                <a:sym typeface="Symbol" pitchFamily="18" charset="2"/>
              </a:rPr>
              <a:t>F </a:t>
            </a:r>
            <a:r>
              <a:rPr lang="en-US" b="1" i="1" dirty="0">
                <a:cs typeface="Times New Roman" charset="0"/>
                <a:sym typeface="Symbol" pitchFamily="18" charset="2"/>
              </a:rPr>
              <a:t>• </a:t>
            </a:r>
            <a:r>
              <a:rPr lang="en-US" b="1" i="1" dirty="0" err="1">
                <a:cs typeface="Times New Roman" charset="0"/>
                <a:sym typeface="Symbol" pitchFamily="18" charset="2"/>
              </a:rPr>
              <a:t>r</a:t>
            </a:r>
            <a:r>
              <a:rPr lang="en-US" b="1" i="1" baseline="-25000" dirty="0" err="1">
                <a:cs typeface="Times New Roman" charset="0"/>
                <a:sym typeface="Symbol" pitchFamily="18" charset="2"/>
              </a:rPr>
              <a:t>AO</a:t>
            </a:r>
            <a:r>
              <a:rPr lang="en-US" dirty="0">
                <a:cs typeface="Times New Roman" charset="0"/>
                <a:sym typeface="Symbol" pitchFamily="18" charset="2"/>
              </a:rPr>
              <a:t>)/(F  </a:t>
            </a:r>
            <a:r>
              <a:rPr lang="en-US" dirty="0" err="1">
                <a:cs typeface="Times New Roman" charset="0"/>
                <a:sym typeface="Symbol" pitchFamily="18" charset="2"/>
              </a:rPr>
              <a:t>r</a:t>
            </a:r>
            <a:r>
              <a:rPr lang="en-US" baseline="-25000" dirty="0" err="1">
                <a:cs typeface="Times New Roman" charset="0"/>
                <a:sym typeface="Symbol" pitchFamily="18" charset="2"/>
              </a:rPr>
              <a:t>AO</a:t>
            </a:r>
            <a:r>
              <a:rPr lang="en-US" dirty="0">
                <a:cs typeface="Times New Roman" charset="0"/>
                <a:sym typeface="Symbol" pitchFamily="18" charset="2"/>
              </a:rPr>
              <a:t>)}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>
                <a:cs typeface="Times New Roman" charset="0"/>
                <a:sym typeface="Symbol" pitchFamily="18" charset="2"/>
              </a:rPr>
              <a:t>3. F</a:t>
            </a:r>
            <a:r>
              <a:rPr lang="en-US" baseline="-25000" dirty="0">
                <a:cs typeface="Times New Roman" charset="0"/>
                <a:sym typeface="Symbol" pitchFamily="18" charset="2"/>
              </a:rPr>
              <a:t>OA</a:t>
            </a:r>
            <a:r>
              <a:rPr lang="en-US" dirty="0">
                <a:cs typeface="Times New Roman" charset="0"/>
                <a:sym typeface="Symbol" pitchFamily="18" charset="2"/>
              </a:rPr>
              <a:t> = </a:t>
            </a:r>
            <a:r>
              <a:rPr lang="en-US" b="1" i="1" dirty="0">
                <a:cs typeface="Times New Roman" charset="0"/>
                <a:sym typeface="Symbol" pitchFamily="18" charset="2"/>
              </a:rPr>
              <a:t>F • </a:t>
            </a:r>
            <a:r>
              <a:rPr lang="en-US" b="1" i="1" dirty="0" err="1">
                <a:cs typeface="Times New Roman" charset="0"/>
                <a:sym typeface="Symbol" pitchFamily="18" charset="2"/>
              </a:rPr>
              <a:t>u</a:t>
            </a:r>
            <a:r>
              <a:rPr lang="en-US" b="1" i="1" baseline="-25000" dirty="0" err="1">
                <a:cs typeface="Times New Roman" charset="0"/>
                <a:sym typeface="Symbol" pitchFamily="18" charset="2"/>
              </a:rPr>
              <a:t>AO</a:t>
            </a:r>
            <a:r>
              <a:rPr lang="en-US" dirty="0">
                <a:cs typeface="Times New Roman" charset="0"/>
                <a:sym typeface="Symbol" pitchFamily="18" charset="2"/>
              </a:rPr>
              <a:t>  or F </a:t>
            </a:r>
            <a:r>
              <a:rPr lang="en-US" dirty="0" err="1">
                <a:cs typeface="Times New Roman" charset="0"/>
                <a:sym typeface="Symbol" pitchFamily="18" charset="2"/>
              </a:rPr>
              <a:t>cos</a:t>
            </a:r>
            <a:r>
              <a:rPr lang="en-US" dirty="0">
                <a:cs typeface="Times New Roman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>
                <a:cs typeface="Times New Roman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026"/>
          <p:cNvSpPr txBox="1">
            <a:spLocks noChangeArrowheads="1"/>
          </p:cNvSpPr>
          <p:nvPr/>
        </p:nvSpPr>
        <p:spPr bwMode="auto">
          <a:xfrm>
            <a:off x="3641725" y="1031875"/>
            <a:ext cx="399660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/>
              <a:t>r</a:t>
            </a:r>
            <a:r>
              <a:rPr lang="en-US" b="1" i="1" baseline="-25000" dirty="0" err="1"/>
              <a:t>AO</a:t>
            </a:r>
            <a:r>
              <a:rPr lang="en-US" dirty="0"/>
              <a:t> = {-3 </a:t>
            </a:r>
            <a:r>
              <a:rPr lang="en-US" b="1" i="1" dirty="0" err="1"/>
              <a:t>i</a:t>
            </a:r>
            <a:r>
              <a:rPr lang="en-US" dirty="0"/>
              <a:t>  +  2</a:t>
            </a:r>
            <a:r>
              <a:rPr lang="en-US" b="1" i="1" dirty="0"/>
              <a:t> j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 </a:t>
            </a:r>
            <a:r>
              <a:rPr lang="en-US" dirty="0"/>
              <a:t> 6 </a:t>
            </a:r>
            <a:r>
              <a:rPr lang="en-US" b="1" i="1" dirty="0"/>
              <a:t>k</a:t>
            </a:r>
            <a:r>
              <a:rPr lang="en-US" dirty="0"/>
              <a:t>} ft.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r</a:t>
            </a:r>
            <a:r>
              <a:rPr lang="en-US" baseline="-25000" dirty="0" err="1"/>
              <a:t>AO</a:t>
            </a:r>
            <a:r>
              <a:rPr lang="en-US" dirty="0"/>
              <a:t> = (3</a:t>
            </a:r>
            <a:r>
              <a:rPr lang="en-US" baseline="30000" dirty="0"/>
              <a:t>2</a:t>
            </a:r>
            <a:r>
              <a:rPr lang="en-US" dirty="0"/>
              <a:t>  +  2</a:t>
            </a:r>
            <a:r>
              <a:rPr lang="en-US" baseline="30000" dirty="0"/>
              <a:t>2</a:t>
            </a:r>
            <a:r>
              <a:rPr lang="en-US" dirty="0"/>
              <a:t>  +  6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1/2  </a:t>
            </a:r>
            <a:r>
              <a:rPr lang="en-US" dirty="0"/>
              <a:t>= 7 ft.</a:t>
            </a:r>
            <a:endParaRPr lang="en-US" baseline="30000" dirty="0"/>
          </a:p>
          <a:p>
            <a:pPr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  = {-20 </a:t>
            </a:r>
            <a:r>
              <a:rPr lang="en-US" b="1" i="1" dirty="0" err="1"/>
              <a:t>i</a:t>
            </a:r>
            <a:r>
              <a:rPr lang="en-US" dirty="0"/>
              <a:t>  +  50 </a:t>
            </a:r>
            <a:r>
              <a:rPr lang="en-US" b="1" i="1" dirty="0"/>
              <a:t>j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  </a:t>
            </a:r>
            <a:r>
              <a:rPr lang="en-US" dirty="0"/>
              <a:t>10 </a:t>
            </a:r>
            <a:r>
              <a:rPr lang="en-US" b="1" i="1" dirty="0"/>
              <a:t>k</a:t>
            </a:r>
            <a:r>
              <a:rPr lang="en-US" dirty="0"/>
              <a:t>}lb</a:t>
            </a:r>
          </a:p>
          <a:p>
            <a:pPr>
              <a:spcBef>
                <a:spcPct val="50000"/>
              </a:spcBef>
            </a:pPr>
            <a:r>
              <a:rPr lang="en-US" dirty="0"/>
              <a:t>F  = (20</a:t>
            </a:r>
            <a:r>
              <a:rPr lang="en-US" baseline="30000" dirty="0"/>
              <a:t>2</a:t>
            </a:r>
            <a:r>
              <a:rPr lang="en-US" dirty="0"/>
              <a:t>  +  50</a:t>
            </a:r>
            <a:r>
              <a:rPr lang="en-US" baseline="30000" dirty="0"/>
              <a:t>2  </a:t>
            </a:r>
            <a:r>
              <a:rPr lang="en-US" dirty="0"/>
              <a:t>+  10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1/2</a:t>
            </a:r>
            <a:r>
              <a:rPr lang="en-US" dirty="0"/>
              <a:t>  =  54</a:t>
            </a:r>
            <a:r>
              <a:rPr lang="en-US" b="1" dirty="0"/>
              <a:t>.</a:t>
            </a:r>
            <a:r>
              <a:rPr lang="en-US" dirty="0"/>
              <a:t>77 lb</a:t>
            </a:r>
          </a:p>
        </p:txBody>
      </p:sp>
      <p:sp>
        <p:nvSpPr>
          <p:cNvPr id="47107" name="Text Box 1027"/>
          <p:cNvSpPr txBox="1">
            <a:spLocks noChangeArrowheads="1"/>
          </p:cNvSpPr>
          <p:nvPr/>
        </p:nvSpPr>
        <p:spPr bwMode="auto">
          <a:xfrm>
            <a:off x="1828800" y="457200"/>
            <a:ext cx="647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GROUP PROBLEM SOLVING</a:t>
            </a:r>
            <a:r>
              <a:rPr lang="en-US" dirty="0"/>
              <a:t> (continued)</a:t>
            </a:r>
            <a:endParaRPr lang="en-US" b="1" dirty="0"/>
          </a:p>
        </p:txBody>
      </p:sp>
      <p:sp>
        <p:nvSpPr>
          <p:cNvPr id="47108" name="Text Box 1028"/>
          <p:cNvSpPr txBox="1">
            <a:spLocks noChangeArrowheads="1"/>
          </p:cNvSpPr>
          <p:nvPr/>
        </p:nvSpPr>
        <p:spPr bwMode="auto">
          <a:xfrm>
            <a:off x="1981200" y="3795713"/>
            <a:ext cx="6781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{(</a:t>
            </a:r>
            <a:r>
              <a:rPr lang="en-US" b="1" i="1" dirty="0">
                <a:sym typeface="Symbol" pitchFamily="18" charset="2"/>
              </a:rPr>
              <a:t>F </a:t>
            </a:r>
            <a:r>
              <a:rPr lang="en-US" b="1" i="1" dirty="0">
                <a:cs typeface="Times New Roman" charset="0"/>
              </a:rPr>
              <a:t>•</a:t>
            </a:r>
            <a:r>
              <a:rPr lang="en-US" b="1" i="1" dirty="0">
                <a:sym typeface="Symbol" pitchFamily="18" charset="2"/>
              </a:rPr>
              <a:t> </a:t>
            </a:r>
            <a:r>
              <a:rPr lang="en-US" b="1" i="1" dirty="0" err="1">
                <a:sym typeface="Symbol" pitchFamily="18" charset="2"/>
              </a:rPr>
              <a:t>r</a:t>
            </a:r>
            <a:r>
              <a:rPr lang="en-US" b="1" i="1" baseline="-25000" dirty="0" err="1">
                <a:sym typeface="Symbol" pitchFamily="18" charset="2"/>
              </a:rPr>
              <a:t>AO</a:t>
            </a:r>
            <a:r>
              <a:rPr lang="en-US" dirty="0">
                <a:sym typeface="Symbol" pitchFamily="18" charset="2"/>
              </a:rPr>
              <a:t>)/(F </a:t>
            </a:r>
            <a:r>
              <a:rPr lang="en-US" dirty="0" err="1">
                <a:sym typeface="Symbol" pitchFamily="18" charset="2"/>
              </a:rPr>
              <a:t>r</a:t>
            </a:r>
            <a:r>
              <a:rPr lang="en-US" baseline="-25000" dirty="0" err="1">
                <a:sym typeface="Symbol" pitchFamily="18" charset="2"/>
              </a:rPr>
              <a:t>AO</a:t>
            </a:r>
            <a:r>
              <a:rPr lang="en-US" dirty="0">
                <a:sym typeface="Symbol" pitchFamily="18" charset="2"/>
              </a:rPr>
              <a:t>)}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 </a:t>
            </a:r>
            <a:r>
              <a:rPr lang="en-US" dirty="0">
                <a:sym typeface="Symbol" pitchFamily="18" charset="2"/>
              </a:rPr>
              <a:t>{220/(54</a:t>
            </a:r>
            <a:r>
              <a:rPr lang="en-US" b="1" dirty="0">
                <a:sym typeface="Symbol" pitchFamily="18" charset="2"/>
              </a:rPr>
              <a:t>.</a:t>
            </a:r>
            <a:r>
              <a:rPr lang="en-US" dirty="0">
                <a:sym typeface="Symbol" pitchFamily="18" charset="2"/>
              </a:rPr>
              <a:t>77 </a:t>
            </a:r>
            <a:r>
              <a:rPr lang="en-US" dirty="0">
                <a:cs typeface="Times New Roman" charset="0"/>
                <a:sym typeface="Symbol" pitchFamily="18" charset="2"/>
              </a:rPr>
              <a:t>× 7)} = 55.0°</a:t>
            </a:r>
          </a:p>
        </p:txBody>
      </p:sp>
      <p:sp>
        <p:nvSpPr>
          <p:cNvPr id="47109" name="Text Box 1029"/>
          <p:cNvSpPr txBox="1">
            <a:spLocks noChangeArrowheads="1"/>
          </p:cNvSpPr>
          <p:nvPr/>
        </p:nvSpPr>
        <p:spPr bwMode="auto">
          <a:xfrm>
            <a:off x="2438400" y="335280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/>
              <a:t>F </a:t>
            </a:r>
            <a:r>
              <a:rPr lang="en-US" b="1" i="1" dirty="0">
                <a:cs typeface="Times New Roman" charset="0"/>
              </a:rPr>
              <a:t>• </a:t>
            </a:r>
            <a:r>
              <a:rPr lang="en-US" b="1" i="1" dirty="0" err="1"/>
              <a:t>r</a:t>
            </a:r>
            <a:r>
              <a:rPr lang="en-US" b="1" i="1" baseline="-25000" dirty="0" err="1"/>
              <a:t>AO</a:t>
            </a:r>
            <a:r>
              <a:rPr lang="en-US" b="1" i="1" baseline="-25000" dirty="0"/>
              <a:t> </a:t>
            </a:r>
            <a:r>
              <a:rPr lang="en-US" dirty="0"/>
              <a:t> = (-20)(-3) + (50)(2) + (-10)(-6) = 220 </a:t>
            </a:r>
            <a:r>
              <a:rPr lang="en-US" dirty="0" err="1"/>
              <a:t>lb</a:t>
            </a:r>
            <a:r>
              <a:rPr lang="en-US" dirty="0" err="1">
                <a:cs typeface="Times New Roman" charset="0"/>
              </a:rPr>
              <a:t>·f</a:t>
            </a:r>
            <a:r>
              <a:rPr lang="en-US" dirty="0" err="1"/>
              <a:t>t</a:t>
            </a:r>
            <a:endParaRPr lang="en-US" dirty="0"/>
          </a:p>
        </p:txBody>
      </p:sp>
      <p:sp>
        <p:nvSpPr>
          <p:cNvPr id="47110" name="Text Box 1030"/>
          <p:cNvSpPr txBox="1">
            <a:spLocks noChangeArrowheads="1"/>
          </p:cNvSpPr>
          <p:nvPr/>
        </p:nvSpPr>
        <p:spPr bwMode="auto">
          <a:xfrm>
            <a:off x="381000" y="48768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dirty="0" err="1"/>
              <a:t>u</a:t>
            </a:r>
            <a:r>
              <a:rPr lang="en-US" b="1" i="1" baseline="-25000" dirty="0" err="1"/>
              <a:t>AO</a:t>
            </a:r>
            <a:r>
              <a:rPr lang="en-US" dirty="0"/>
              <a:t> = </a:t>
            </a:r>
            <a:r>
              <a:rPr lang="en-US" b="1" i="1" dirty="0" err="1"/>
              <a:t>r</a:t>
            </a:r>
            <a:r>
              <a:rPr lang="en-US" b="1" i="1" baseline="-25000" dirty="0" err="1"/>
              <a:t>AO</a:t>
            </a:r>
            <a:r>
              <a:rPr lang="en-US" dirty="0"/>
              <a:t>/</a:t>
            </a:r>
            <a:r>
              <a:rPr lang="en-US" dirty="0" err="1"/>
              <a:t>r</a:t>
            </a:r>
            <a:r>
              <a:rPr lang="en-US" baseline="-25000" dirty="0" err="1"/>
              <a:t>AO</a:t>
            </a:r>
            <a:r>
              <a:rPr lang="en-US" baseline="-25000" dirty="0"/>
              <a:t> </a:t>
            </a:r>
            <a:r>
              <a:rPr lang="en-US" dirty="0"/>
              <a:t> = {(-3/7) </a:t>
            </a:r>
            <a:r>
              <a:rPr lang="en-US" b="1" i="1" dirty="0" err="1"/>
              <a:t>i</a:t>
            </a:r>
            <a:r>
              <a:rPr lang="en-US" dirty="0"/>
              <a:t>  +  (2/7)</a:t>
            </a:r>
            <a:r>
              <a:rPr lang="en-US" b="1" i="1" dirty="0"/>
              <a:t> j</a:t>
            </a:r>
            <a:r>
              <a:rPr lang="en-US" dirty="0"/>
              <a:t>  </a:t>
            </a:r>
            <a:r>
              <a:rPr lang="en-US" dirty="0">
                <a:cs typeface="Times New Roman" charset="0"/>
              </a:rPr>
              <a:t>–</a:t>
            </a:r>
            <a:r>
              <a:rPr lang="en-US" dirty="0"/>
              <a:t>  (6/7) </a:t>
            </a:r>
            <a:r>
              <a:rPr lang="en-US" b="1" i="1" dirty="0"/>
              <a:t>k</a:t>
            </a:r>
            <a:r>
              <a:rPr lang="en-US" dirty="0"/>
              <a:t>}</a:t>
            </a:r>
          </a:p>
          <a:p>
            <a:pPr>
              <a:spcBef>
                <a:spcPct val="50000"/>
              </a:spcBef>
            </a:pPr>
            <a:r>
              <a:rPr lang="en-US" dirty="0"/>
              <a:t>F</a:t>
            </a:r>
            <a:r>
              <a:rPr lang="en-US" baseline="-25000" dirty="0"/>
              <a:t>AO</a:t>
            </a:r>
            <a:r>
              <a:rPr lang="en-US" dirty="0"/>
              <a:t> = </a:t>
            </a:r>
            <a:r>
              <a:rPr lang="en-US" b="1" i="1" dirty="0"/>
              <a:t>F </a:t>
            </a:r>
            <a:r>
              <a:rPr lang="en-US" b="1" i="1" dirty="0">
                <a:cs typeface="Times New Roman" charset="0"/>
              </a:rPr>
              <a:t>•</a:t>
            </a:r>
            <a:r>
              <a:rPr lang="en-US" b="1" i="1" dirty="0"/>
              <a:t> </a:t>
            </a:r>
            <a:r>
              <a:rPr lang="en-US" b="1" i="1" dirty="0" err="1"/>
              <a:t>u</a:t>
            </a:r>
            <a:r>
              <a:rPr lang="en-US" b="1" i="1" baseline="-25000" dirty="0" err="1"/>
              <a:t>AO</a:t>
            </a:r>
            <a:r>
              <a:rPr lang="en-US" dirty="0"/>
              <a:t> = (-20)(-3/7)  +  (50)(2/7)  +  (-10)(-6/7)   =  31</a:t>
            </a:r>
            <a:r>
              <a:rPr lang="en-US" b="1" dirty="0"/>
              <a:t>.</a:t>
            </a:r>
            <a:r>
              <a:rPr lang="en-US" dirty="0"/>
              <a:t>4 lb</a:t>
            </a:r>
          </a:p>
          <a:p>
            <a:pPr>
              <a:spcBef>
                <a:spcPct val="50000"/>
              </a:spcBef>
            </a:pPr>
            <a:r>
              <a:rPr lang="en-US" dirty="0"/>
              <a:t>Or F</a:t>
            </a:r>
            <a:r>
              <a:rPr lang="en-US" baseline="-25000" dirty="0"/>
              <a:t>AO </a:t>
            </a:r>
            <a:r>
              <a:rPr lang="en-US" dirty="0"/>
              <a:t> =  F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  =  54</a:t>
            </a:r>
            <a:r>
              <a:rPr lang="en-US" b="1" dirty="0">
                <a:sym typeface="Symbol" pitchFamily="18" charset="2"/>
              </a:rPr>
              <a:t>.</a:t>
            </a:r>
            <a:r>
              <a:rPr lang="en-US" dirty="0">
                <a:sym typeface="Symbol" pitchFamily="18" charset="2"/>
              </a:rPr>
              <a:t>77 </a:t>
            </a:r>
            <a:r>
              <a:rPr lang="en-US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(55</a:t>
            </a:r>
            <a:r>
              <a:rPr lang="en-US" b="1" dirty="0">
                <a:sym typeface="Symbol" pitchFamily="18" charset="2"/>
              </a:rPr>
              <a:t>.</a:t>
            </a:r>
            <a:r>
              <a:rPr lang="en-US" dirty="0">
                <a:sym typeface="Symbol" pitchFamily="18" charset="2"/>
              </a:rPr>
              <a:t>0</a:t>
            </a:r>
            <a:r>
              <a:rPr lang="en-US" dirty="0">
                <a:cs typeface="Times New Roman" charset="0"/>
                <a:sym typeface="Symbol" pitchFamily="18" charset="2"/>
              </a:rPr>
              <a:t>°)  =  31</a:t>
            </a:r>
            <a:r>
              <a:rPr lang="en-US" b="1" dirty="0">
                <a:cs typeface="Times New Roman" charset="0"/>
                <a:sym typeface="Symbol" pitchFamily="18" charset="2"/>
              </a:rPr>
              <a:t>.</a:t>
            </a:r>
            <a:r>
              <a:rPr lang="en-US" dirty="0">
                <a:cs typeface="Times New Roman" charset="0"/>
                <a:sym typeface="Symbol" pitchFamily="18" charset="2"/>
              </a:rPr>
              <a:t>4 lb</a:t>
            </a:r>
          </a:p>
        </p:txBody>
      </p:sp>
      <p:pic>
        <p:nvPicPr>
          <p:cNvPr id="47113" name="Picture 1033" descr="C:\WINDOWS\DESKTOP\Mehta\Other Pics\prob2_121.jpg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04800" y="914400"/>
            <a:ext cx="2819400" cy="2474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14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        ATTENTION QUIZ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" y="1143000"/>
            <a:ext cx="81534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dirty="0"/>
              <a:t>1. The </a:t>
            </a:r>
            <a:r>
              <a:rPr lang="en-US" dirty="0" smtClean="0"/>
              <a:t>dot </a:t>
            </a:r>
            <a:r>
              <a:rPr lang="en-US" dirty="0"/>
              <a:t>product can be used to find all of the following except ____ .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   A)  sum of two vectors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   B)  angle between two vectors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   C)  component of a vector parallel to another line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   D)  component of a vector perpendicular to another line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78644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en-US" dirty="0"/>
              <a:t>2. Find the dot product of the two vectors </a:t>
            </a:r>
            <a:r>
              <a:rPr lang="en-US" b="1" i="1" dirty="0"/>
              <a:t>P</a:t>
            </a:r>
            <a:r>
              <a:rPr lang="en-US" dirty="0"/>
              <a:t> and </a:t>
            </a:r>
            <a:r>
              <a:rPr lang="en-US" b="1" i="1" dirty="0"/>
              <a:t>Q.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  	</a:t>
            </a:r>
            <a:r>
              <a:rPr lang="en-US" b="1" i="1" dirty="0"/>
              <a:t>P</a:t>
            </a:r>
            <a:r>
              <a:rPr lang="en-US" dirty="0"/>
              <a:t> = {5 </a:t>
            </a:r>
            <a:r>
              <a:rPr lang="en-US" b="1" i="1" dirty="0" err="1"/>
              <a:t>i</a:t>
            </a:r>
            <a:r>
              <a:rPr lang="en-US" dirty="0"/>
              <a:t>  + 2 </a:t>
            </a:r>
            <a:r>
              <a:rPr lang="en-US" b="1" i="1" dirty="0"/>
              <a:t>j</a:t>
            </a:r>
            <a:r>
              <a:rPr lang="en-US" dirty="0"/>
              <a:t>  + 3 </a:t>
            </a:r>
            <a:r>
              <a:rPr lang="en-US" b="1" i="1" dirty="0"/>
              <a:t>k</a:t>
            </a:r>
            <a:r>
              <a:rPr lang="en-US" dirty="0"/>
              <a:t>} m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	</a:t>
            </a:r>
            <a:r>
              <a:rPr lang="en-US" b="1" i="1" dirty="0"/>
              <a:t>Q</a:t>
            </a:r>
            <a:r>
              <a:rPr lang="en-US" dirty="0"/>
              <a:t> = {-2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+ 5 </a:t>
            </a:r>
            <a:r>
              <a:rPr lang="en-US" b="1" i="1" dirty="0"/>
              <a:t>j</a:t>
            </a:r>
            <a:r>
              <a:rPr lang="en-US" dirty="0"/>
              <a:t>  +  4 </a:t>
            </a:r>
            <a:r>
              <a:rPr lang="en-US" b="1" i="1" dirty="0"/>
              <a:t>k</a:t>
            </a:r>
            <a:r>
              <a:rPr lang="en-US" dirty="0"/>
              <a:t>} </a:t>
            </a:r>
            <a:r>
              <a:rPr lang="en-US" dirty="0" smtClean="0"/>
              <a:t>m</a:t>
            </a:r>
          </a:p>
          <a:p>
            <a:pPr marL="285750" indent="-285750">
              <a:spcBef>
                <a:spcPct val="20000"/>
              </a:spcBef>
            </a:pPr>
            <a:endParaRPr lang="en-US" dirty="0"/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   A)   -12  m                 B) 12 m </a:t>
            </a:r>
            <a:r>
              <a:rPr lang="en-US" baseline="30000" dirty="0"/>
              <a:t>               </a:t>
            </a:r>
            <a:r>
              <a:rPr lang="en-US" dirty="0"/>
              <a:t>C) 12 m </a:t>
            </a:r>
            <a:r>
              <a:rPr lang="en-US" baseline="30000" dirty="0"/>
              <a:t>2 </a:t>
            </a:r>
          </a:p>
          <a:p>
            <a:pPr marL="285750" indent="-285750">
              <a:spcBef>
                <a:spcPct val="20000"/>
              </a:spcBef>
            </a:pPr>
            <a:r>
              <a:rPr lang="en-US" dirty="0"/>
              <a:t>   D)   -12  m </a:t>
            </a:r>
            <a:r>
              <a:rPr lang="en-US" baseline="30000" dirty="0"/>
              <a:t>2</a:t>
            </a:r>
            <a:r>
              <a:rPr lang="en-US" dirty="0"/>
              <a:t>             </a:t>
            </a:r>
            <a:r>
              <a:rPr lang="en-US" dirty="0" smtClean="0"/>
              <a:t> </a:t>
            </a:r>
            <a:r>
              <a:rPr lang="en-US" dirty="0"/>
              <a:t>E) 10 m 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448799"/>
            <a:ext cx="388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1035050">
              <a:spcBef>
                <a:spcPct val="50000"/>
              </a:spcBef>
            </a:pPr>
            <a:r>
              <a:rPr lang="en-US" sz="1200" b="1" dirty="0" smtClean="0"/>
              <a:t>Given</a:t>
            </a:r>
            <a:r>
              <a:rPr lang="en-US" sz="1200" b="1" dirty="0"/>
              <a:t>:  </a:t>
            </a:r>
            <a:r>
              <a:rPr lang="en-US" sz="1200" dirty="0"/>
              <a:t>400 lb force along the cable </a:t>
            </a:r>
            <a:r>
              <a:rPr lang="en-US" sz="1200" dirty="0" smtClean="0"/>
              <a:t>DA.</a:t>
            </a:r>
          </a:p>
          <a:p>
            <a:pPr>
              <a:spcBef>
                <a:spcPct val="50000"/>
              </a:spcBef>
            </a:pPr>
            <a:r>
              <a:rPr lang="en-US" sz="1200" b="1" dirty="0" smtClean="0"/>
              <a:t>Find</a:t>
            </a:r>
            <a:r>
              <a:rPr lang="en-US" sz="1200" b="1" dirty="0"/>
              <a:t>:    </a:t>
            </a:r>
            <a:r>
              <a:rPr lang="en-US" sz="1200" dirty="0"/>
              <a:t>The </a:t>
            </a:r>
            <a:r>
              <a:rPr lang="en-US" sz="1200" dirty="0" smtClean="0"/>
              <a:t>unit vector </a:t>
            </a:r>
            <a:r>
              <a:rPr lang="en-US" sz="1200" b="1" dirty="0" err="1" smtClean="0"/>
              <a:t>u</a:t>
            </a:r>
            <a:r>
              <a:rPr lang="en-US" sz="1200" baseline="-25000" dirty="0" err="1" smtClean="0"/>
              <a:t>DA</a:t>
            </a:r>
            <a:r>
              <a:rPr lang="en-US" sz="1200" dirty="0" smtClean="0"/>
              <a:t> and the force </a:t>
            </a:r>
            <a:r>
              <a:rPr lang="en-US" sz="1200" b="1" i="1" dirty="0"/>
              <a:t>F</a:t>
            </a:r>
            <a:r>
              <a:rPr lang="en-US" sz="1200" b="1" i="1" baseline="-25000" dirty="0"/>
              <a:t>DA</a:t>
            </a:r>
            <a:r>
              <a:rPr lang="en-US" sz="1200" dirty="0"/>
              <a:t> </a:t>
            </a:r>
            <a:r>
              <a:rPr lang="en-US" sz="1200" dirty="0" smtClean="0"/>
              <a:t>vector in Cartesian </a:t>
            </a:r>
            <a:r>
              <a:rPr lang="en-US" sz="1200" dirty="0"/>
              <a:t>vector form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9463" name="Picture 7" descr="C:\WINDOWS\DESKTOP\Mehta\Other Pics\prob2_95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09599" y="457200"/>
            <a:ext cx="1774031" cy="1828799"/>
          </a:xfrm>
          <a:prstGeom prst="rect">
            <a:avLst/>
          </a:prstGeom>
          <a:noFill/>
        </p:spPr>
      </p:pic>
      <p:pic>
        <p:nvPicPr>
          <p:cNvPr id="6" name="Picture 4" descr="C:\WINDOWS\DESKTOP\Mehta\Other Pics\prob2_121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609599" y="3657600"/>
            <a:ext cx="1981200" cy="1738241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76600" y="3649880"/>
            <a:ext cx="487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Given: </a:t>
            </a:r>
            <a:r>
              <a:rPr lang="en-US" sz="1200" dirty="0"/>
              <a:t>The force acting on the pole.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Find: </a:t>
            </a:r>
            <a:r>
              <a:rPr lang="en-US" sz="1200" dirty="0"/>
              <a:t>The angle between the force vector and the pole, and the magnitude of the projection of the force along the pole AO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7192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-84597"/>
            <a:ext cx="2769870" cy="2050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78290"/>
            <a:ext cx="2855421" cy="2058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95800"/>
            <a:ext cx="2753217" cy="2322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203018"/>
            <a:ext cx="435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Establish the position vector from A to B.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44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228600"/>
            <a:ext cx="5638800" cy="4695825"/>
          </a:xfrm>
          <a:ln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5105400"/>
            <a:ext cx="4343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Find: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>
                <a:solidFill>
                  <a:srgbClr val="000000"/>
                </a:solidFill>
              </a:rPr>
              <a:t>Direction cosines 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>
                <a:solidFill>
                  <a:srgbClr val="000000"/>
                </a:solidFill>
              </a:rPr>
              <a:t>Unit vector along its line of action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c) </a:t>
            </a:r>
            <a:r>
              <a:rPr lang="en-US" dirty="0" smtClean="0">
                <a:solidFill>
                  <a:srgbClr val="000000"/>
                </a:solidFill>
              </a:rPr>
              <a:t> Vector </a:t>
            </a:r>
            <a:r>
              <a:rPr lang="en-US" dirty="0">
                <a:solidFill>
                  <a:srgbClr val="000000"/>
                </a:solidFill>
              </a:rPr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24806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"/>
            <a:ext cx="4657725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83055"/>
            <a:ext cx="403860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3130867"/>
            <a:ext cx="4600575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0125" y="304800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</a:t>
            </a:r>
            <a:r>
              <a:rPr lang="en-US" b="1" dirty="0" smtClean="0"/>
              <a:t>F</a:t>
            </a:r>
            <a:r>
              <a:rPr lang="en-US" dirty="0" smtClean="0"/>
              <a:t> as a Cartesian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382"/>
          <a:stretch/>
        </p:blipFill>
        <p:spPr>
          <a:xfrm>
            <a:off x="1752600" y="1981200"/>
            <a:ext cx="5800725" cy="2881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2057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Unit Vectors</a:t>
            </a:r>
            <a:endParaRPr lang="en-US" dirty="0"/>
          </a:p>
        </p:txBody>
      </p:sp>
      <p:pic>
        <p:nvPicPr>
          <p:cNvPr id="5" name="Picture 0" descr="fg02_24"/>
          <p:cNvPicPr>
            <a:picLocks noChangeAspect="1" noChangeArrowheads="1"/>
          </p:cNvPicPr>
          <p:nvPr/>
        </p:nvPicPr>
        <p:blipFill>
          <a:blip r:embed="rId3" cstate="print"/>
          <a:srcRect b="4878"/>
          <a:stretch>
            <a:fillRect/>
          </a:stretch>
        </p:blipFill>
        <p:spPr bwMode="auto">
          <a:xfrm>
            <a:off x="3480925" y="2057400"/>
            <a:ext cx="5166949" cy="35052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" name="Picture 2" descr="fg02_23"/>
          <p:cNvPicPr>
            <a:picLocks noChangeAspect="1" noChangeArrowheads="1"/>
          </p:cNvPicPr>
          <p:nvPr/>
        </p:nvPicPr>
        <p:blipFill>
          <a:blip r:embed="rId4" cstate="print"/>
          <a:srcRect b="5165"/>
          <a:stretch>
            <a:fillRect/>
          </a:stretch>
        </p:blipFill>
        <p:spPr bwMode="auto">
          <a:xfrm>
            <a:off x="762000" y="1600200"/>
            <a:ext cx="3581400" cy="25908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Vectors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78261" b="16495"/>
          <a:stretch>
            <a:fillRect/>
          </a:stretch>
        </p:blipFill>
        <p:spPr bwMode="auto">
          <a:xfrm>
            <a:off x="5219700" y="1319213"/>
            <a:ext cx="35433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 l="49565" r="20869" b="14706"/>
          <a:stretch>
            <a:fillRect/>
          </a:stretch>
        </p:blipFill>
        <p:spPr bwMode="auto">
          <a:xfrm>
            <a:off x="192088" y="1295400"/>
            <a:ext cx="49133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914400" y="5791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vector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867400" y="5791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unit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Direction of a Cartesian Vector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1524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Coordinate direction angles</a:t>
            </a:r>
            <a:endParaRPr lang="en-US" sz="3600" dirty="0"/>
          </a:p>
        </p:txBody>
      </p:sp>
      <p:pic>
        <p:nvPicPr>
          <p:cNvPr id="4" name="Picture 0" descr="fg02_25"/>
          <p:cNvPicPr>
            <a:picLocks noChangeAspect="1" noChangeArrowheads="1"/>
          </p:cNvPicPr>
          <p:nvPr/>
        </p:nvPicPr>
        <p:blipFill>
          <a:blip r:embed="rId4" cstate="print"/>
          <a:srcRect b="5534"/>
          <a:stretch>
            <a:fillRect/>
          </a:stretch>
        </p:blipFill>
        <p:spPr bwMode="auto">
          <a:xfrm>
            <a:off x="1828800" y="2362200"/>
            <a:ext cx="5053012" cy="3641167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577013" y="2667000"/>
          <a:ext cx="18097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5" imgW="939600" imgH="457200" progId="Equation.3">
                  <p:embed/>
                </p:oleObj>
              </mc:Choice>
              <mc:Fallback>
                <p:oleObj name="Equation" r:id="rId5" imgW="9396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2667000"/>
                        <a:ext cx="180975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619875" y="3778250"/>
          <a:ext cx="17176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Equation" r:id="rId7" imgW="914400" imgH="507960" progId="Equation.3">
                  <p:embed/>
                </p:oleObj>
              </mc:Choice>
              <mc:Fallback>
                <p:oleObj name="Equation" r:id="rId7" imgW="91440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3778250"/>
                        <a:ext cx="171767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6565900" y="4965700"/>
          <a:ext cx="18319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Equation" r:id="rId9" imgW="939600" imgH="457200" progId="Equation.3">
                  <p:embed/>
                </p:oleObj>
              </mc:Choice>
              <mc:Fallback>
                <p:oleObj name="Equation" r:id="rId9" imgW="9396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965700"/>
                        <a:ext cx="18319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6305942" y="3088026"/>
              <a:ext cx="255600" cy="115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00182" y="3082986"/>
                <a:ext cx="264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5611142" y="3069666"/>
              <a:ext cx="388800" cy="2221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3942" y="3062466"/>
                <a:ext cx="4003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/>
              <p14:cNvContentPartPr/>
              <p14:nvPr/>
            </p14:nvContentPartPr>
            <p14:xfrm>
              <a:off x="5781062" y="4134906"/>
              <a:ext cx="816480" cy="14029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73862" y="4127706"/>
                <a:ext cx="827280" cy="141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2433</Words>
  <Application>Microsoft Office PowerPoint</Application>
  <PresentationFormat>On-screen Show (4:3)</PresentationFormat>
  <Paragraphs>303</Paragraphs>
  <Slides>45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Default Design</vt:lpstr>
      <vt:lpstr>Equation</vt:lpstr>
      <vt:lpstr>Cartesian Vectors Unit Vectors Position Vectors Right-Hand Rule</vt:lpstr>
      <vt:lpstr>Take a hike find  rectangular components…..</vt:lpstr>
      <vt:lpstr>PowerPoint Presentation</vt:lpstr>
      <vt:lpstr>PowerPoint Presentation</vt:lpstr>
      <vt:lpstr>PowerPoint Presentation</vt:lpstr>
      <vt:lpstr>PowerPoint Presentation</vt:lpstr>
      <vt:lpstr>Cartesian Unit Vectors</vt:lpstr>
      <vt:lpstr>Unit Vectors</vt:lpstr>
      <vt:lpstr>Direction of a Cartesian Vector</vt:lpstr>
      <vt:lpstr>PowerPoint Presentation</vt:lpstr>
      <vt:lpstr>PowerPoint Presentation</vt:lpstr>
      <vt:lpstr>Cartesian Notation </vt:lpstr>
      <vt:lpstr>PowerPoint Presentation</vt:lpstr>
      <vt:lpstr>Unit vectors</vt:lpstr>
      <vt:lpstr>PowerPoint Presentation</vt:lpstr>
      <vt:lpstr>PowerPoint Presentation</vt:lpstr>
      <vt:lpstr>End of Sections 2.5-2.6</vt:lpstr>
      <vt:lpstr>Right-Hand Rule</vt:lpstr>
      <vt:lpstr>Which are right-hand coordinate systems?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Dot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Cartesian Vectors Unit Vectors Dot Produce</dc:title>
  <dc:creator>Jenni Light</dc:creator>
  <cp:lastModifiedBy>Jenni Light</cp:lastModifiedBy>
  <cp:revision>49</cp:revision>
  <cp:lastPrinted>2017-08-30T03:52:17Z</cp:lastPrinted>
  <dcterms:created xsi:type="dcterms:W3CDTF">2007-09-06T15:01:45Z</dcterms:created>
  <dcterms:modified xsi:type="dcterms:W3CDTF">2018-08-27T03:55:19Z</dcterms:modified>
</cp:coreProperties>
</file>