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9"/>
  </p:notesMasterIdLst>
  <p:handoutMasterIdLst>
    <p:handoutMasterId r:id="rId30"/>
  </p:handoutMasterIdLst>
  <p:sldIdLst>
    <p:sldId id="316" r:id="rId2"/>
    <p:sldId id="274" r:id="rId3"/>
    <p:sldId id="315" r:id="rId4"/>
    <p:sldId id="278" r:id="rId5"/>
    <p:sldId id="279" r:id="rId6"/>
    <p:sldId id="280" r:id="rId7"/>
    <p:sldId id="324" r:id="rId8"/>
    <p:sldId id="320" r:id="rId9"/>
    <p:sldId id="321" r:id="rId10"/>
    <p:sldId id="322" r:id="rId11"/>
    <p:sldId id="317" r:id="rId12"/>
    <p:sldId id="318" r:id="rId13"/>
    <p:sldId id="282" r:id="rId14"/>
    <p:sldId id="323" r:id="rId15"/>
    <p:sldId id="283" r:id="rId16"/>
    <p:sldId id="284" r:id="rId17"/>
    <p:sldId id="313" r:id="rId18"/>
    <p:sldId id="314" r:id="rId19"/>
    <p:sldId id="281" r:id="rId20"/>
    <p:sldId id="310" r:id="rId21"/>
    <p:sldId id="311" r:id="rId22"/>
    <p:sldId id="312" r:id="rId23"/>
    <p:sldId id="302" r:id="rId24"/>
    <p:sldId id="303" r:id="rId25"/>
    <p:sldId id="304" r:id="rId26"/>
    <p:sldId id="305" r:id="rId27"/>
    <p:sldId id="319" r:id="rId2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2" autoAdjust="0"/>
    <p:restoredTop sz="88998" autoAdjust="0"/>
  </p:normalViewPr>
  <p:slideViewPr>
    <p:cSldViewPr>
      <p:cViewPr varScale="1">
        <p:scale>
          <a:sx n="99" d="100"/>
          <a:sy n="99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64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12186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4B9A86-659B-47B9-9C98-D23D4AFAE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1"/>
            <a:ext cx="504666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ACA0D789-5716-469F-A5E9-5D97E22AB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34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Sections 2.1,2.2,2.4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A0D789-5716-469F-A5E9-5D97E22AB9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subscripts; although this is an awkward way to define the “sine” of the angle (from the theta x perspective) it’s a good example of why subscripts are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E744E-DD61-4C34-9131-4D9D32B25A29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DEA90-B040-4144-AFA4-377117F2E8E9}" type="slidenum">
              <a:rPr lang="en-US"/>
              <a:pPr/>
              <a:t>16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2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CB41-50B2-489B-9E33-3C41DDFCA860}" type="slidenum">
              <a:rPr lang="en-US"/>
              <a:pPr/>
              <a:t>17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7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4AA8D-C7A4-4DD4-A458-7464B5820DFD}" type="slidenum">
              <a:rPr lang="en-US"/>
              <a:pPr/>
              <a:t>18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14CFB-35BB-4695-A61B-ED276639343D}" type="slidenum">
              <a:rPr lang="en-US"/>
              <a:pPr/>
              <a:t>19</a:t>
            </a:fld>
            <a:endParaRPr lang="en-US"/>
          </a:p>
        </p:txBody>
      </p:sp>
      <p:sp>
        <p:nvSpPr>
          <p:cNvPr id="1167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9CA66-F057-4BE9-877D-C7D1C1BB555C}" type="slidenum">
              <a:rPr lang="en-US"/>
              <a:pPr/>
              <a:t>20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2F274-1751-4C79-BE0F-1D3626980B85}" type="slidenum">
              <a:rPr lang="en-US"/>
              <a:pPr/>
              <a:t>21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8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36B5A-A4FD-402D-AE3C-C2B4B7C925E3}" type="slidenum">
              <a:rPr lang="en-US"/>
              <a:pPr/>
              <a:t>22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7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7598D-B015-4E77-B5C2-B387E5781B5B}" type="slidenum">
              <a:rPr lang="en-US"/>
              <a:pPr/>
              <a:t>23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6134E-B77F-4245-BD20-919B4702BCBC}" type="slidenum">
              <a:rPr lang="en-US"/>
              <a:pPr/>
              <a:t>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2075" indent="-232075"/>
            <a:r>
              <a:rPr lang="en-US" sz="2400" dirty="0"/>
              <a:t>Answers:</a:t>
            </a:r>
          </a:p>
          <a:p>
            <a:pPr marL="232075" indent="-232075"/>
            <a:r>
              <a:rPr lang="en-US" sz="2400" dirty="0"/>
              <a:t>1. C</a:t>
            </a:r>
          </a:p>
          <a:p>
            <a:pPr marL="232075" indent="-232075"/>
            <a:r>
              <a:rPr lang="en-US" sz="2400" dirty="0"/>
              <a:t>2. </a:t>
            </a:r>
            <a:r>
              <a:rPr lang="en-US" sz="2400"/>
              <a:t>1i </a:t>
            </a:r>
            <a:r>
              <a:rPr lang="en-US" sz="2400" smtClean="0"/>
              <a:t>+3j     3.16    </a:t>
            </a:r>
            <a:r>
              <a:rPr lang="en-US" sz="2400" dirty="0"/>
              <a:t>Ɵ = -71.6 (from negative x-axis) or 108.44 from positive x-axis</a:t>
            </a:r>
          </a:p>
        </p:txBody>
      </p:sp>
    </p:spTree>
    <p:extLst>
      <p:ext uri="{BB962C8B-B14F-4D97-AF65-F5344CB8AC3E}">
        <p14:creationId xmlns:p14="http://schemas.microsoft.com/office/powerpoint/2010/main" val="4146043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6B65A-60AA-4D77-8752-70A290D97154}" type="slidenum">
              <a:rPr lang="en-US"/>
              <a:pPr/>
              <a:t>24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3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40CC6-0CEE-4EAE-84F0-54223C369878}" type="slidenum">
              <a:rPr lang="en-US"/>
              <a:pPr/>
              <a:t>25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8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D4C54-8BD8-466C-BC00-D75CF9F5199B}" type="slidenum">
              <a:rPr lang="en-US"/>
              <a:pPr/>
              <a:t>26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2075" indent="-232075"/>
            <a:r>
              <a:rPr lang="en-US" sz="2400"/>
              <a:t>Answers:</a:t>
            </a:r>
          </a:p>
          <a:p>
            <a:pPr marL="232075" indent="-232075"/>
            <a:r>
              <a:rPr lang="en-US" sz="2400"/>
              <a:t>1. C</a:t>
            </a:r>
          </a:p>
          <a:p>
            <a:pPr marL="232075" indent="-232075"/>
            <a:r>
              <a:rPr lang="en-US" sz="2400"/>
              <a:t>2. C</a:t>
            </a:r>
          </a:p>
          <a:p>
            <a:pPr marL="232075" indent="-232075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8430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91C2-2D6F-4A20-B25A-2FEC8BC03E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B30CC-D8AC-4BEF-8218-3F2DD158185A}" type="slidenum">
              <a:rPr lang="en-US"/>
              <a:pPr/>
              <a:t>3</a:t>
            </a:fld>
            <a:endParaRPr lang="en-US"/>
          </a:p>
        </p:txBody>
      </p:sp>
      <p:sp>
        <p:nvSpPr>
          <p:cNvPr id="199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E9CC7-0687-4AF5-9008-73824BF2C5BE}" type="slidenum">
              <a:rPr lang="en-US"/>
              <a:pPr/>
              <a:t>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C5621-D5C8-4E22-9B00-7E94D65CE108}" type="slidenum">
              <a:rPr lang="en-US"/>
              <a:pPr/>
              <a:t>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5898D-EB66-4BBE-84D3-19D667BD5A4E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91C2-2D6F-4A20-B25A-2FEC8BC03E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4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9CA66-F057-4BE9-877D-C7D1C1BB555C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2.1,2.2,2.4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EE329-3302-49D9-A204-78859866848D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E8EF-BF65-4A10-9C66-2BA553E5C3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8524-757C-4BD9-B207-0E1B87611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7985-DAEE-42CC-BC87-D7EBB1D3B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EBE7-7FF9-4442-855C-9A6891B63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8C1-732F-411E-90A9-06584869D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F979-A324-4522-A3AE-A6E0069CA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9470-DA2D-41F8-AFBE-B1F4133B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98F7-3338-4449-8EFC-880C42464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A823-1D75-4B97-A4AF-E5B6BAAA1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DDDC-FA08-4ED4-85E9-1D17903CE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1B80-8C7E-4867-AEE0-91C00C2C6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051B-4EC4-4B0E-AC74-98D2A1E56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Force Vectors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Sections 2.1, 2.2</a:t>
            </a:r>
            <a:r>
              <a:rPr lang="en-US" smtClean="0"/>
              <a:t>, 2.3, 2.4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62428" cy="3833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114800"/>
            <a:ext cx="24860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95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19600" y="6858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/>
            <a:r>
              <a:rPr lang="en-US" baseline="0" dirty="0" smtClean="0"/>
              <a:t>Find the magnitude </a:t>
            </a:r>
            <a:r>
              <a:rPr lang="en-US" baseline="0" dirty="0"/>
              <a:t>and angle of the resultant force</a:t>
            </a:r>
            <a:r>
              <a:rPr lang="en-US" baseline="0" dirty="0" smtClean="0"/>
              <a:t>.</a:t>
            </a:r>
          </a:p>
          <a:p>
            <a:endParaRPr lang="en-US" baseline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533400" y="685800"/>
            <a:ext cx="3429000" cy="2542871"/>
            <a:chOff x="533400" y="685800"/>
            <a:chExt cx="3429000" cy="2542871"/>
          </a:xfrm>
        </p:grpSpPr>
        <p:grpSp>
          <p:nvGrpSpPr>
            <p:cNvPr id="3" name="Group 8"/>
            <p:cNvGrpSpPr/>
            <p:nvPr/>
          </p:nvGrpSpPr>
          <p:grpSpPr>
            <a:xfrm>
              <a:off x="533400" y="685800"/>
              <a:ext cx="3429000" cy="2542871"/>
              <a:chOff x="533400" y="685800"/>
              <a:chExt cx="3429000" cy="2542871"/>
            </a:xfrm>
          </p:grpSpPr>
          <p:pic>
            <p:nvPicPr>
              <p:cNvPr id="4" name="Picture 3" descr="C:\WINDOWS\DESKTOP\Mehta\Other Pics\sec 2.1 fig 2_4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12000"/>
              </a:blip>
              <a:srcRect/>
              <a:stretch>
                <a:fillRect/>
              </a:stretch>
            </p:blipFill>
            <p:spPr bwMode="auto">
              <a:xfrm>
                <a:off x="533400" y="685800"/>
                <a:ext cx="3429000" cy="2542871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2514600" y="2362200"/>
                <a:ext cx="990600" cy="533400"/>
              </a:xfrm>
              <a:prstGeom prst="straightConnector1">
                <a:avLst/>
              </a:prstGeom>
              <a:ln w="50800"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819400" y="2286000"/>
                <a:ext cx="1066800" cy="914400"/>
              </a:xfrm>
              <a:prstGeom prst="rect">
                <a:avLst/>
              </a:prstGeom>
              <a:solidFill>
                <a:srgbClr val="E6E8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590800" y="2286000"/>
              <a:ext cx="533400" cy="304800"/>
            </a:xfrm>
            <a:prstGeom prst="rect">
              <a:avLst/>
            </a:prstGeom>
            <a:solidFill>
              <a:srgbClr val="E6E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 descr="C:\WINDOWS\DESKTOP\Mehta\Other Pics\sec 2.1 fig 2_46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09600" y="598453"/>
            <a:ext cx="3200400" cy="2373347"/>
          </a:xfrm>
          <a:prstGeom prst="rect">
            <a:avLst/>
          </a:prstGeom>
          <a:noFill/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343400" y="9144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aseline="0" dirty="0" smtClean="0"/>
              <a:t>Find the </a:t>
            </a:r>
            <a:r>
              <a:rPr lang="en-US" baseline="0" dirty="0"/>
              <a:t>magnitude and angle of the resultant force.</a:t>
            </a:r>
          </a:p>
          <a:p>
            <a:endParaRPr lang="en-US" baseline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5791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CARTESIAN VECTOR NOTATION (Section 2.4)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Clr>
                <a:srgbClr val="00FF00"/>
              </a:buClr>
            </a:pPr>
            <a:r>
              <a:rPr lang="en-US" baseline="0" dirty="0"/>
              <a:t>Each component of the vector is shown as a magnitude and a direction.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114800" y="1371600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rgbClr val="00FF00"/>
              </a:buClr>
            </a:pPr>
            <a:r>
              <a:rPr lang="en-US" baseline="0" dirty="0"/>
              <a:t>We ‘resolve’ vectors into components using the x and y axes system.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838200" y="44196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rgbClr val="00FF00"/>
              </a:buClr>
            </a:pPr>
            <a:r>
              <a:rPr lang="en-US" baseline="0" dirty="0"/>
              <a:t>The directions are based on the x and y axes. We use the “</a:t>
            </a:r>
            <a:r>
              <a:rPr lang="en-US" u="sng" baseline="0" dirty="0"/>
              <a:t>unit vectors</a:t>
            </a:r>
            <a:r>
              <a:rPr lang="en-US" baseline="0" dirty="0"/>
              <a:t>” </a:t>
            </a:r>
            <a:r>
              <a:rPr lang="en-US" b="1" i="1" baseline="0" dirty="0" err="1"/>
              <a:t>i</a:t>
            </a:r>
            <a:r>
              <a:rPr lang="en-US" baseline="0" dirty="0"/>
              <a:t> and </a:t>
            </a:r>
            <a:r>
              <a:rPr lang="en-US" b="1" i="1" baseline="0" dirty="0"/>
              <a:t>j</a:t>
            </a:r>
            <a:r>
              <a:rPr lang="en-US" baseline="0" dirty="0"/>
              <a:t> to designate the x and y axes.</a:t>
            </a:r>
          </a:p>
        </p:txBody>
      </p:sp>
      <p:pic>
        <p:nvPicPr>
          <p:cNvPr id="85002" name="Picture 10" descr="C:\Data\Documents\Course Materials\Statics\PowerPoint files\Fig 2-15 a.JPG"/>
          <p:cNvPicPr>
            <a:picLocks noChangeAspect="1" noChangeArrowheads="1"/>
          </p:cNvPicPr>
          <p:nvPr/>
        </p:nvPicPr>
        <p:blipFill>
          <a:blip r:embed="rId3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609600" y="1295400"/>
            <a:ext cx="3276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Vectors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78261" b="16495"/>
          <a:stretch>
            <a:fillRect/>
          </a:stretch>
        </p:blipFill>
        <p:spPr bwMode="auto">
          <a:xfrm>
            <a:off x="5219700" y="1319213"/>
            <a:ext cx="35433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49565" r="20869" b="14706"/>
          <a:stretch>
            <a:fillRect/>
          </a:stretch>
        </p:blipFill>
        <p:spPr bwMode="auto">
          <a:xfrm>
            <a:off x="192088" y="1295400"/>
            <a:ext cx="49133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14400" y="5791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vector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67400" y="5791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unit vector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3276600"/>
            <a:ext cx="1066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02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C:\Data\Documents\Course Materials\Statics\PowerPoint files\Fig 2-15 a.JPG"/>
          <p:cNvPicPr>
            <a:picLocks noChangeAspect="1" noChangeArrowheads="1"/>
          </p:cNvPicPr>
          <p:nvPr/>
        </p:nvPicPr>
        <p:blipFill>
          <a:blip r:embed="rId3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762000" y="2209800"/>
            <a:ext cx="3276600" cy="2514600"/>
          </a:xfrm>
          <a:prstGeom prst="rect">
            <a:avLst/>
          </a:prstGeom>
          <a:noFill/>
        </p:spPr>
      </p:pic>
      <p:pic>
        <p:nvPicPr>
          <p:cNvPr id="86022" name="Picture 6" descr="C:\Data\Documents\Course Materials\Statics\PowerPoint files\Fig 2-15 b.jpg"/>
          <p:cNvPicPr>
            <a:picLocks noChangeAspect="1" noChangeArrowheads="1"/>
          </p:cNvPicPr>
          <p:nvPr/>
        </p:nvPicPr>
        <p:blipFill>
          <a:blip r:embed="rId4" cstate="print">
            <a:lum bright="-42000" contrast="60000"/>
          </a:blip>
          <a:srcRect/>
          <a:stretch>
            <a:fillRect/>
          </a:stretch>
        </p:blipFill>
        <p:spPr bwMode="auto">
          <a:xfrm>
            <a:off x="4572000" y="2209800"/>
            <a:ext cx="3352800" cy="2514600"/>
          </a:xfrm>
          <a:prstGeom prst="rect">
            <a:avLst/>
          </a:prstGeom>
          <a:noFill/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143000" y="838200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For example,</a:t>
            </a:r>
          </a:p>
          <a:p>
            <a:pPr>
              <a:spcBef>
                <a:spcPct val="50000"/>
              </a:spcBef>
            </a:pPr>
            <a:r>
              <a:rPr lang="en-US" b="1" i="1" baseline="0" dirty="0"/>
              <a:t>F</a:t>
            </a:r>
            <a:r>
              <a:rPr lang="en-US" baseline="0" dirty="0"/>
              <a:t> = </a:t>
            </a:r>
            <a:r>
              <a:rPr lang="en-US" baseline="0" dirty="0" err="1"/>
              <a:t>F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b="1" i="1" baseline="0" dirty="0"/>
              <a:t>i</a:t>
            </a:r>
            <a:r>
              <a:rPr lang="en-US" baseline="0" dirty="0"/>
              <a:t>  +  </a:t>
            </a:r>
            <a:r>
              <a:rPr lang="en-US" baseline="0" dirty="0" err="1"/>
              <a:t>F</a:t>
            </a:r>
            <a:r>
              <a:rPr lang="en-US" dirty="0" err="1"/>
              <a:t>y</a:t>
            </a:r>
            <a:r>
              <a:rPr lang="en-US" dirty="0"/>
              <a:t> </a:t>
            </a:r>
            <a:r>
              <a:rPr lang="en-US" baseline="0" dirty="0"/>
              <a:t> </a:t>
            </a:r>
            <a:r>
              <a:rPr lang="en-US" b="1" i="1" baseline="0" dirty="0" smtClean="0"/>
              <a:t>j</a:t>
            </a:r>
            <a:endParaRPr lang="en-US" b="1" i="1" baseline="0" dirty="0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62000" y="5029200"/>
            <a:ext cx="693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The x and y axes are always perpendicular to each other. Together,they can be directed at any inclination.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ADDITION OF SEVERAL VECTORS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4419600"/>
            <a:ext cx="4572000" cy="914400"/>
          </a:xfrm>
        </p:spPr>
        <p:txBody>
          <a:bodyPr/>
          <a:lstStyle/>
          <a:p>
            <a:pPr marL="176213" indent="-176213">
              <a:buClr>
                <a:srgbClr val="00FF00"/>
              </a:buClr>
              <a:buNone/>
            </a:pPr>
            <a:r>
              <a:rPr lang="en-US" sz="2400" dirty="0">
                <a:latin typeface="Times New Roman" pitchFamily="18" charset="0"/>
              </a:rPr>
              <a:t>Step 3 is to find the magnitude and angle of the resultant vector.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191000" y="1371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rgbClr val="00FF00"/>
              </a:buClr>
            </a:pPr>
            <a:r>
              <a:rPr lang="en-US" baseline="0" dirty="0"/>
              <a:t>Step 1 is to resolve each force into its components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191000" y="23622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Clr>
                <a:srgbClr val="00FF00"/>
              </a:buClr>
            </a:pPr>
            <a:r>
              <a:rPr lang="en-US" baseline="0" dirty="0"/>
              <a:t>Step 2 is to add all the x components together and add all the y components together.  These two totals become the resultant vector.</a:t>
            </a:r>
          </a:p>
        </p:txBody>
      </p:sp>
      <p:pic>
        <p:nvPicPr>
          <p:cNvPr id="87049" name="Picture 9" descr="C:\Data\Documents\Course Materials\Statics\PowerPoint files\Fig 2-16.JPG"/>
          <p:cNvPicPr>
            <a:picLocks noChangeAspect="1" noChangeArrowheads="1"/>
          </p:cNvPicPr>
          <p:nvPr/>
        </p:nvPicPr>
        <p:blipFill>
          <a:blip r:embed="rId3" cstate="print">
            <a:lum bright="-36000" contrast="2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371600"/>
            <a:ext cx="3352800" cy="4062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990600"/>
            <a:ext cx="3429000" cy="457200"/>
          </a:xfrm>
        </p:spPr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</a:rPr>
              <a:t>Example of this process,</a:t>
            </a:r>
          </a:p>
        </p:txBody>
      </p:sp>
      <p:pic>
        <p:nvPicPr>
          <p:cNvPr id="160771" name="Picture 3" descr="C:\Data\Documents\Course Materials\Statics\PowerPoint files\Fig 2-16.JPG"/>
          <p:cNvPicPr>
            <a:picLocks noChangeAspect="1" noChangeArrowheads="1"/>
          </p:cNvPicPr>
          <p:nvPr/>
        </p:nvPicPr>
        <p:blipFill>
          <a:blip r:embed="rId3" cstate="print">
            <a:lum bright="-36000" contrast="2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371600"/>
            <a:ext cx="2892425" cy="3505200"/>
          </a:xfrm>
          <a:prstGeom prst="rect">
            <a:avLst/>
          </a:prstGeom>
          <a:noFill/>
        </p:spPr>
      </p:pic>
      <p:pic>
        <p:nvPicPr>
          <p:cNvPr id="160772" name="Picture 4" descr="C:\Data\Documents\Course Materials\Statics\PowerPoint files\Fig 2-16 formulas.jpg"/>
          <p:cNvPicPr>
            <a:picLocks noChangeAspect="1" noChangeArrowheads="1"/>
          </p:cNvPicPr>
          <p:nvPr/>
        </p:nvPicPr>
        <p:blipFill>
          <a:blip r:embed="rId4" cstate="print">
            <a:lum bright="-30000"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657600" y="2270125"/>
            <a:ext cx="4953000" cy="1998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Times New Roman" pitchFamily="18" charset="0"/>
              </a:rPr>
              <a:t>You can also represent a 2-D vector with a magnitude and angle.</a:t>
            </a:r>
          </a:p>
        </p:txBody>
      </p:sp>
      <p:pic>
        <p:nvPicPr>
          <p:cNvPr id="162819" name="Picture 1027" descr="C:\Data\Documents\Course Materials\Statics\PowerPoint files\Mag and angle figure.jpg"/>
          <p:cNvPicPr>
            <a:picLocks noChangeAspect="1" noChangeArrowheads="1"/>
          </p:cNvPicPr>
          <p:nvPr/>
        </p:nvPicPr>
        <p:blipFill>
          <a:blip r:embed="rId3" cstate="print">
            <a:lum bright="-36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2514600"/>
            <a:ext cx="3048000" cy="2133600"/>
          </a:xfrm>
          <a:prstGeom prst="rect">
            <a:avLst/>
          </a:prstGeom>
          <a:noFill/>
        </p:spPr>
      </p:pic>
      <p:pic>
        <p:nvPicPr>
          <p:cNvPr id="162820" name="Picture 1028" descr="C:\Data\Documents\Course Materials\Statics\PowerPoint files\Mag formula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4648200" y="1981200"/>
            <a:ext cx="3276600" cy="1371600"/>
          </a:xfrm>
          <a:prstGeom prst="rect">
            <a:avLst/>
          </a:prstGeom>
          <a:noFill/>
        </p:spPr>
      </p:pic>
      <p:pic>
        <p:nvPicPr>
          <p:cNvPr id="162821" name="Picture 1029" descr="C:\Data\Documents\Course Materials\Statics\PowerPoint files\Angle formula.JPG"/>
          <p:cNvPicPr>
            <a:picLocks noChangeAspect="1" noChangeArrowheads="1"/>
          </p:cNvPicPr>
          <p:nvPr/>
        </p:nvPicPr>
        <p:blipFill>
          <a:blip r:embed="rId5" cstate="print">
            <a:lum bright="-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4724400" y="3886200"/>
            <a:ext cx="3200400" cy="14478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600200" y="3200400"/>
            <a:ext cx="7620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477000" cy="533400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</a:rPr>
              <a:t>APPLICATION OF VECTOR ADDITION</a:t>
            </a:r>
          </a:p>
        </p:txBody>
      </p:sp>
      <p:pic>
        <p:nvPicPr>
          <p:cNvPr id="83974" name="Picture 6" descr="A:\Pres7\7_figpg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3648075" cy="3048000"/>
          </a:xfrm>
          <a:prstGeom prst="rect">
            <a:avLst/>
          </a:prstGeom>
          <a:noFill/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486400" y="2133600"/>
            <a:ext cx="3200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There are four concurrent cable forces acting on the bracket.</a:t>
            </a:r>
          </a:p>
          <a:p>
            <a:pPr>
              <a:spcBef>
                <a:spcPct val="50000"/>
              </a:spcBef>
            </a:pPr>
            <a:r>
              <a:rPr lang="en-US" baseline="0" dirty="0"/>
              <a:t>How do you determine the resultant force acting on the bracket 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3657600" cy="533400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</a:rPr>
              <a:t>QUIZ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772400" cy="1066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latin typeface="Times New Roman" pitchFamily="18" charset="0"/>
              </a:rPr>
              <a:t>1. Which one of the following is a scalar quantity?</a:t>
            </a:r>
          </a:p>
          <a:p>
            <a:pPr>
              <a:buFontTx/>
              <a:buNone/>
            </a:pPr>
            <a:r>
              <a:rPr lang="en-US" sz="2400" dirty="0">
                <a:latin typeface="Times New Roman" pitchFamily="18" charset="0"/>
              </a:rPr>
              <a:t>      A) Force 	B) Position   C) Mass    D) Velocity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aseline="0" dirty="0"/>
              <a:t>2. </a:t>
            </a:r>
            <a:r>
              <a:rPr lang="en-US" baseline="0" dirty="0" smtClean="0"/>
              <a:t>What is the resultant of A + B if :</a:t>
            </a:r>
          </a:p>
          <a:p>
            <a:r>
              <a:rPr lang="en-US" baseline="0" dirty="0" smtClean="0"/>
              <a:t>A = 2</a:t>
            </a:r>
            <a:r>
              <a:rPr lang="en-US" b="1" i="1" baseline="0" dirty="0" smtClean="0"/>
              <a:t>i</a:t>
            </a:r>
            <a:r>
              <a:rPr lang="en-US" baseline="0" dirty="0" smtClean="0"/>
              <a:t> -3</a:t>
            </a:r>
            <a:r>
              <a:rPr lang="en-US" b="1" i="1" baseline="0" dirty="0" smtClean="0"/>
              <a:t>j</a:t>
            </a:r>
            <a:r>
              <a:rPr lang="en-US" baseline="0" dirty="0" smtClean="0"/>
              <a:t>    and B = -1</a:t>
            </a:r>
            <a:r>
              <a:rPr lang="en-US" b="1" i="1" baseline="0" dirty="0" smtClean="0"/>
              <a:t>i</a:t>
            </a:r>
            <a:r>
              <a:rPr lang="en-US" baseline="0" dirty="0" smtClean="0"/>
              <a:t> +6</a:t>
            </a:r>
            <a:r>
              <a:rPr lang="en-US" b="1" i="1" baseline="0" dirty="0" smtClean="0"/>
              <a:t>j</a:t>
            </a:r>
          </a:p>
          <a:p>
            <a:endParaRPr lang="en-US" baseline="0" dirty="0"/>
          </a:p>
          <a:p>
            <a:r>
              <a:rPr lang="en-US" baseline="0" dirty="0" smtClean="0"/>
              <a:t>3.  What is the magnitude and direction of the resultant from #2?</a:t>
            </a:r>
            <a:endParaRPr lang="en-US" baseline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aseline="0" dirty="0"/>
              <a:t>4</a:t>
            </a:r>
            <a:r>
              <a:rPr lang="en-US" baseline="0" dirty="0" smtClean="0"/>
              <a:t>.  Which of these symbolizes the addition of </a:t>
            </a:r>
            <a:r>
              <a:rPr lang="en-US" baseline="0" dirty="0" smtClean="0">
                <a:solidFill>
                  <a:srgbClr val="FF0000"/>
                </a:solidFill>
              </a:rPr>
              <a:t>A</a:t>
            </a:r>
            <a:r>
              <a:rPr lang="en-US" baseline="0" dirty="0" smtClean="0"/>
              <a:t> + </a:t>
            </a:r>
            <a:r>
              <a:rPr lang="en-US" baseline="0" dirty="0" smtClean="0">
                <a:solidFill>
                  <a:srgbClr val="0070C0"/>
                </a:solidFill>
              </a:rPr>
              <a:t>B = </a:t>
            </a:r>
            <a:r>
              <a:rPr lang="en-US" baseline="0" dirty="0" smtClean="0">
                <a:solidFill>
                  <a:srgbClr val="00FF00"/>
                </a:solidFill>
              </a:rPr>
              <a:t>resultant </a:t>
            </a:r>
            <a:r>
              <a:rPr lang="en-US" baseline="0" dirty="0" smtClean="0"/>
              <a:t>? </a:t>
            </a:r>
            <a:endParaRPr lang="en-US" baseline="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79270" y="4961037"/>
            <a:ext cx="7239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95450" y="4961037"/>
            <a:ext cx="5715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17420" y="5646837"/>
            <a:ext cx="285750" cy="38100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62400" y="5105400"/>
            <a:ext cx="571500" cy="92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62400" y="5105400"/>
            <a:ext cx="762000" cy="54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33900" y="5646837"/>
            <a:ext cx="190500" cy="38100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00800" y="4976695"/>
            <a:ext cx="742950" cy="685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336030" y="4976695"/>
            <a:ext cx="518160" cy="11955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854190" y="5677734"/>
            <a:ext cx="312420" cy="494466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276600" y="381000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baseline="0" dirty="0"/>
              <a:t>EXAMPLE</a:t>
            </a:r>
          </a:p>
        </p:txBody>
      </p:sp>
      <p:pic>
        <p:nvPicPr>
          <p:cNvPr id="154627" name="Picture 3" descr="C:\WINDOWS\DESKTOP\Mehta\Other Pics\sec 2.1 fig 2_46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33400" y="1066800"/>
            <a:ext cx="3581400" cy="2655888"/>
          </a:xfrm>
          <a:prstGeom prst="rect">
            <a:avLst/>
          </a:prstGeom>
          <a:noFill/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343400" y="914400"/>
            <a:ext cx="4191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35050" indent="-1035050">
              <a:spcBef>
                <a:spcPct val="50000"/>
              </a:spcBef>
            </a:pPr>
            <a:r>
              <a:rPr lang="en-US" b="1" baseline="0"/>
              <a:t>Given:</a:t>
            </a:r>
            <a:r>
              <a:rPr lang="en-US" baseline="0"/>
              <a:t>  Three concurrent forces acting on a bracket.</a:t>
            </a:r>
          </a:p>
          <a:p>
            <a:pPr marL="1035050" indent="-1035050">
              <a:spcBef>
                <a:spcPct val="50000"/>
              </a:spcBef>
            </a:pPr>
            <a:r>
              <a:rPr lang="en-US" b="1" baseline="0"/>
              <a:t>Find:</a:t>
            </a:r>
            <a:r>
              <a:rPr lang="en-US" baseline="0"/>
              <a:t>    The magnitude and angle of the resultant force.</a:t>
            </a:r>
          </a:p>
          <a:p>
            <a:pPr marL="1035050" indent="-1035050">
              <a:spcBef>
                <a:spcPct val="50000"/>
              </a:spcBef>
            </a:pPr>
            <a:endParaRPr lang="en-US" baseline="0"/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8001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 baseline="0"/>
              <a:t>Plan: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0"/>
              <a:t>a) Resolve the forces in their x-y components.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0"/>
              <a:t>b) Add the respective components to get the resultant vector.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0"/>
              <a:t>c) Find magnitude and angle from the resultant components.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WINDOWS\DESKTOP\Mehta\Other Pics\sec 2.1 fig 2_46.jpg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124200" y="838200"/>
            <a:ext cx="3276600" cy="2430463"/>
          </a:xfrm>
          <a:prstGeom prst="rect">
            <a:avLst/>
          </a:prstGeom>
          <a:noFill/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baseline="0" dirty="0"/>
              <a:t>EXAMPLE </a:t>
            </a:r>
            <a:r>
              <a:rPr lang="en-US" baseline="0" dirty="0"/>
              <a:t>(continued)</a:t>
            </a:r>
            <a:endParaRPr lang="en-US" b="1" baseline="0" dirty="0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40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baseline="0" dirty="0"/>
              <a:t>F</a:t>
            </a:r>
            <a:r>
              <a:rPr lang="en-US" b="1" i="1" dirty="0"/>
              <a:t>1</a:t>
            </a:r>
            <a:r>
              <a:rPr lang="en-US" baseline="0" dirty="0"/>
              <a:t> = { 15 sin 40</a:t>
            </a:r>
            <a:r>
              <a:rPr lang="en-US" baseline="0" dirty="0">
                <a:cs typeface="Times New Roman" pitchFamily="18" charset="0"/>
              </a:rPr>
              <a:t>°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+ 15 </a:t>
            </a:r>
            <a:r>
              <a:rPr lang="en-US" baseline="0" dirty="0" err="1">
                <a:cs typeface="Times New Roman" pitchFamily="18" charset="0"/>
              </a:rPr>
              <a:t>cos</a:t>
            </a:r>
            <a:r>
              <a:rPr lang="en-US" baseline="0" dirty="0">
                <a:cs typeface="Times New Roman" pitchFamily="18" charset="0"/>
              </a:rPr>
              <a:t> 40°</a:t>
            </a:r>
            <a:r>
              <a:rPr lang="en-US" b="1" i="1" baseline="0" dirty="0">
                <a:cs typeface="Times New Roman" pitchFamily="18" charset="0"/>
              </a:rPr>
              <a:t> j</a:t>
            </a:r>
            <a:r>
              <a:rPr lang="en-US" baseline="0" dirty="0">
                <a:cs typeface="Times New Roman" pitchFamily="18" charset="0"/>
              </a:rPr>
              <a:t> } </a:t>
            </a:r>
            <a:r>
              <a:rPr lang="en-US" baseline="0" dirty="0" err="1">
                <a:cs typeface="Times New Roman" pitchFamily="18" charset="0"/>
              </a:rPr>
              <a:t>kN</a:t>
            </a:r>
            <a:endParaRPr lang="en-US" baseline="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= { 9.642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+ 11.49 </a:t>
            </a:r>
            <a:r>
              <a:rPr lang="en-US" b="1" i="1" baseline="0" dirty="0"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</a:t>
            </a:r>
            <a:r>
              <a:rPr lang="en-US" baseline="0" dirty="0" err="1">
                <a:cs typeface="Times New Roman" pitchFamily="18" charset="0"/>
              </a:rPr>
              <a:t>kN</a:t>
            </a:r>
            <a:endParaRPr lang="en-US" baseline="0" dirty="0">
              <a:cs typeface="Times New Roman" pitchFamily="18" charset="0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09600" y="4343400"/>
            <a:ext cx="4748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baseline="0" dirty="0">
                <a:cs typeface="Times New Roman" pitchFamily="18" charset="0"/>
              </a:rPr>
              <a:t>F</a:t>
            </a:r>
            <a:r>
              <a:rPr lang="en-US" b="1" i="1" dirty="0">
                <a:cs typeface="Times New Roman" pitchFamily="18" charset="0"/>
              </a:rPr>
              <a:t>2</a:t>
            </a:r>
            <a:r>
              <a:rPr lang="en-US" baseline="0" dirty="0">
                <a:cs typeface="Times New Roman" pitchFamily="18" charset="0"/>
              </a:rPr>
              <a:t> = { -(12/13)26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+ (5/13)26 </a:t>
            </a:r>
            <a:r>
              <a:rPr lang="en-US" b="1" i="1" baseline="0" dirty="0"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</a:t>
            </a:r>
            <a:r>
              <a:rPr lang="en-US" baseline="0" dirty="0" err="1">
                <a:cs typeface="Times New Roman" pitchFamily="18" charset="0"/>
              </a:rPr>
              <a:t>kN</a:t>
            </a:r>
            <a:endParaRPr lang="en-US" baseline="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= { -24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+ 10 </a:t>
            </a:r>
            <a:r>
              <a:rPr lang="en-US" b="1" i="1" baseline="0" dirty="0"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</a:t>
            </a:r>
            <a:r>
              <a:rPr lang="en-US" baseline="0" dirty="0" err="1">
                <a:cs typeface="Times New Roman" pitchFamily="18" charset="0"/>
              </a:rPr>
              <a:t>kN</a:t>
            </a:r>
            <a:endParaRPr lang="en-US" dirty="0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09600" y="5334000"/>
            <a:ext cx="4985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baseline="0" dirty="0">
                <a:cs typeface="Times New Roman" pitchFamily="18" charset="0"/>
              </a:rPr>
              <a:t>F</a:t>
            </a:r>
            <a:r>
              <a:rPr lang="en-US" b="1" i="1" dirty="0">
                <a:cs typeface="Times New Roman" pitchFamily="18" charset="0"/>
              </a:rPr>
              <a:t>3</a:t>
            </a:r>
            <a:r>
              <a:rPr lang="en-US" baseline="0" dirty="0">
                <a:cs typeface="Times New Roman" pitchFamily="18" charset="0"/>
              </a:rPr>
              <a:t> = { 36 </a:t>
            </a:r>
            <a:r>
              <a:rPr lang="en-US" baseline="0" dirty="0" err="1">
                <a:cs typeface="Times New Roman" pitchFamily="18" charset="0"/>
              </a:rPr>
              <a:t>cos</a:t>
            </a:r>
            <a:r>
              <a:rPr lang="en-US" baseline="0" dirty="0">
                <a:cs typeface="Times New Roman" pitchFamily="18" charset="0"/>
              </a:rPr>
              <a:t> 30°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</a:t>
            </a:r>
            <a:r>
              <a:rPr lang="en-US" baseline="0" dirty="0"/>
              <a:t>–</a:t>
            </a:r>
            <a:r>
              <a:rPr lang="en-US" baseline="0" dirty="0">
                <a:cs typeface="Times New Roman" pitchFamily="18" charset="0"/>
              </a:rPr>
              <a:t> 36 sin 30°</a:t>
            </a:r>
            <a:r>
              <a:rPr lang="en-US" b="1" i="1" baseline="0" dirty="0">
                <a:cs typeface="Times New Roman" pitchFamily="18" charset="0"/>
              </a:rPr>
              <a:t> j</a:t>
            </a:r>
            <a:r>
              <a:rPr lang="en-US" baseline="0" dirty="0">
                <a:cs typeface="Times New Roman" pitchFamily="18" charset="0"/>
              </a:rPr>
              <a:t> } </a:t>
            </a:r>
            <a:r>
              <a:rPr lang="en-US" baseline="0" dirty="0" err="1">
                <a:cs typeface="Times New Roman" pitchFamily="18" charset="0"/>
              </a:rPr>
              <a:t>kN</a:t>
            </a:r>
            <a:endParaRPr lang="en-US" baseline="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= { 31.18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</a:t>
            </a:r>
            <a:r>
              <a:rPr lang="en-US" baseline="0" dirty="0"/>
              <a:t>–</a:t>
            </a:r>
            <a:r>
              <a:rPr lang="en-US" baseline="0" dirty="0">
                <a:cs typeface="Times New Roman" pitchFamily="18" charset="0"/>
              </a:rPr>
              <a:t> 18 </a:t>
            </a:r>
            <a:r>
              <a:rPr lang="en-US" b="1" i="1" baseline="0" dirty="0"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</a:t>
            </a:r>
            <a:r>
              <a:rPr lang="en-US" baseline="0" dirty="0" err="1">
                <a:cs typeface="Times New Roman" pitchFamily="18" charset="0"/>
              </a:rPr>
              <a:t>kN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026"/>
          <p:cNvSpPr txBox="1">
            <a:spLocks noChangeArrowheads="1"/>
          </p:cNvSpPr>
          <p:nvPr/>
        </p:nvSpPr>
        <p:spPr bwMode="auto">
          <a:xfrm>
            <a:off x="2895600" y="3810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baseline="0" dirty="0"/>
              <a:t>EXAMPLE </a:t>
            </a:r>
            <a:r>
              <a:rPr lang="en-US" baseline="0" dirty="0"/>
              <a:t>(continued)</a:t>
            </a:r>
            <a:endParaRPr lang="en-US" b="1" baseline="0" dirty="0"/>
          </a:p>
        </p:txBody>
      </p:sp>
      <p:sp>
        <p:nvSpPr>
          <p:cNvPr id="158723" name="Text Box 1027"/>
          <p:cNvSpPr txBox="1">
            <a:spLocks noChangeArrowheads="1"/>
          </p:cNvSpPr>
          <p:nvPr/>
        </p:nvSpPr>
        <p:spPr bwMode="auto">
          <a:xfrm>
            <a:off x="609600" y="12192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Summing up all the </a:t>
            </a:r>
            <a:r>
              <a:rPr lang="en-US" b="1" i="1" baseline="0" dirty="0" err="1"/>
              <a:t>i</a:t>
            </a:r>
            <a:r>
              <a:rPr lang="en-US" baseline="0" dirty="0"/>
              <a:t> and  </a:t>
            </a:r>
            <a:r>
              <a:rPr lang="en-US" b="1" i="1" baseline="0" dirty="0"/>
              <a:t>j</a:t>
            </a:r>
            <a:r>
              <a:rPr lang="en-US" baseline="0" dirty="0"/>
              <a:t> components respectively, we get,</a:t>
            </a:r>
          </a:p>
          <a:p>
            <a:pPr>
              <a:spcBef>
                <a:spcPct val="50000"/>
              </a:spcBef>
            </a:pPr>
            <a:r>
              <a:rPr lang="en-US" b="1" i="1" baseline="0" dirty="0"/>
              <a:t>F</a:t>
            </a:r>
            <a:r>
              <a:rPr lang="en-US" b="1" i="1" dirty="0"/>
              <a:t>R</a:t>
            </a:r>
            <a:r>
              <a:rPr lang="en-US" baseline="0" dirty="0"/>
              <a:t> = { (9.642 – 24 + 31.18) </a:t>
            </a:r>
            <a:r>
              <a:rPr lang="en-US" b="1" i="1" baseline="0" dirty="0" err="1"/>
              <a:t>i</a:t>
            </a:r>
            <a:r>
              <a:rPr lang="en-US" baseline="0" dirty="0"/>
              <a:t> + (11.49 + 10 – 18) </a:t>
            </a:r>
            <a:r>
              <a:rPr lang="en-US" b="1" i="1" baseline="0" dirty="0"/>
              <a:t>j</a:t>
            </a:r>
            <a:r>
              <a:rPr lang="en-US" baseline="0" dirty="0"/>
              <a:t> } </a:t>
            </a:r>
            <a:r>
              <a:rPr lang="en-US" baseline="0" dirty="0" err="1"/>
              <a:t>kN</a:t>
            </a:r>
            <a:endParaRPr lang="en-US" baseline="0" dirty="0"/>
          </a:p>
          <a:p>
            <a:pPr>
              <a:spcBef>
                <a:spcPct val="50000"/>
              </a:spcBef>
            </a:pPr>
            <a:r>
              <a:rPr lang="en-US" baseline="0" dirty="0"/>
              <a:t>      = { 16.82 </a:t>
            </a:r>
            <a:r>
              <a:rPr lang="en-US" b="1" i="1" baseline="0" dirty="0" err="1"/>
              <a:t>i</a:t>
            </a:r>
            <a:r>
              <a:rPr lang="en-US" baseline="0" dirty="0"/>
              <a:t> + 3.49 </a:t>
            </a:r>
            <a:r>
              <a:rPr lang="en-US" b="1" i="1" baseline="0" dirty="0"/>
              <a:t>j</a:t>
            </a:r>
            <a:r>
              <a:rPr lang="en-US" baseline="0" dirty="0"/>
              <a:t> } </a:t>
            </a:r>
            <a:r>
              <a:rPr lang="en-US" baseline="0" dirty="0" err="1"/>
              <a:t>kN</a:t>
            </a:r>
            <a:endParaRPr lang="en-US" baseline="0" dirty="0"/>
          </a:p>
        </p:txBody>
      </p:sp>
      <p:grpSp>
        <p:nvGrpSpPr>
          <p:cNvPr id="158726" name="Group 1030"/>
          <p:cNvGrpSpPr>
            <a:grpSpLocks/>
          </p:cNvGrpSpPr>
          <p:nvPr/>
        </p:nvGrpSpPr>
        <p:grpSpPr bwMode="auto">
          <a:xfrm>
            <a:off x="5943600" y="3241675"/>
            <a:ext cx="2530475" cy="2092325"/>
            <a:chOff x="3744" y="2042"/>
            <a:chExt cx="1594" cy="1318"/>
          </a:xfrm>
        </p:grpSpPr>
        <p:sp>
          <p:nvSpPr>
            <p:cNvPr id="158727" name="Line 1031"/>
            <p:cNvSpPr>
              <a:spLocks noChangeShapeType="1"/>
            </p:cNvSpPr>
            <p:nvPr/>
          </p:nvSpPr>
          <p:spPr bwMode="auto">
            <a:xfrm>
              <a:off x="4032" y="240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28" name="Line 1032"/>
            <p:cNvSpPr>
              <a:spLocks noChangeShapeType="1"/>
            </p:cNvSpPr>
            <p:nvPr/>
          </p:nvSpPr>
          <p:spPr bwMode="auto">
            <a:xfrm flipV="1">
              <a:off x="4032" y="31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29" name="Line 1033"/>
            <p:cNvSpPr>
              <a:spLocks noChangeShapeType="1"/>
            </p:cNvSpPr>
            <p:nvPr/>
          </p:nvSpPr>
          <p:spPr bwMode="auto">
            <a:xfrm>
              <a:off x="4752" y="244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0" name="Line 1034"/>
            <p:cNvSpPr>
              <a:spLocks noChangeShapeType="1"/>
            </p:cNvSpPr>
            <p:nvPr/>
          </p:nvSpPr>
          <p:spPr bwMode="auto">
            <a:xfrm>
              <a:off x="4032" y="24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1" name="Line 1035"/>
            <p:cNvSpPr>
              <a:spLocks noChangeShapeType="1"/>
            </p:cNvSpPr>
            <p:nvPr/>
          </p:nvSpPr>
          <p:spPr bwMode="auto">
            <a:xfrm flipV="1">
              <a:off x="4032" y="2400"/>
              <a:ext cx="7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2" name="Line 1036"/>
            <p:cNvSpPr>
              <a:spLocks noChangeShapeType="1"/>
            </p:cNvSpPr>
            <p:nvPr/>
          </p:nvSpPr>
          <p:spPr bwMode="auto">
            <a:xfrm>
              <a:off x="4752" y="31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3" name="Line 1037"/>
            <p:cNvSpPr>
              <a:spLocks noChangeShapeType="1"/>
            </p:cNvSpPr>
            <p:nvPr/>
          </p:nvSpPr>
          <p:spPr bwMode="auto">
            <a:xfrm flipV="1">
              <a:off x="4032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4" name="Line 1038"/>
            <p:cNvSpPr>
              <a:spLocks noChangeShapeType="1"/>
            </p:cNvSpPr>
            <p:nvPr/>
          </p:nvSpPr>
          <p:spPr bwMode="auto">
            <a:xfrm>
              <a:off x="3744" y="31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5" name="Line 1039"/>
            <p:cNvSpPr>
              <a:spLocks noChangeShapeType="1"/>
            </p:cNvSpPr>
            <p:nvPr/>
          </p:nvSpPr>
          <p:spPr bwMode="auto">
            <a:xfrm>
              <a:off x="4032" y="31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36" name="Text Box 1040"/>
            <p:cNvSpPr txBox="1">
              <a:spLocks noChangeArrowheads="1"/>
            </p:cNvSpPr>
            <p:nvPr/>
          </p:nvSpPr>
          <p:spPr bwMode="auto">
            <a:xfrm>
              <a:off x="5126" y="300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x</a:t>
              </a:r>
            </a:p>
          </p:txBody>
        </p:sp>
        <p:sp>
          <p:nvSpPr>
            <p:cNvPr id="158737" name="Text Box 1041"/>
            <p:cNvSpPr txBox="1">
              <a:spLocks noChangeArrowheads="1"/>
            </p:cNvSpPr>
            <p:nvPr/>
          </p:nvSpPr>
          <p:spPr bwMode="auto">
            <a:xfrm>
              <a:off x="3888" y="204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y</a:t>
              </a:r>
            </a:p>
          </p:txBody>
        </p:sp>
        <p:sp>
          <p:nvSpPr>
            <p:cNvPr id="158738" name="Arc 1042"/>
            <p:cNvSpPr>
              <a:spLocks/>
            </p:cNvSpPr>
            <p:nvPr/>
          </p:nvSpPr>
          <p:spPr bwMode="auto">
            <a:xfrm>
              <a:off x="4224" y="2928"/>
              <a:ext cx="96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9" name="Text Box 1043"/>
            <p:cNvSpPr txBox="1">
              <a:spLocks noChangeArrowheads="1"/>
            </p:cNvSpPr>
            <p:nvPr/>
          </p:nvSpPr>
          <p:spPr bwMode="auto">
            <a:xfrm>
              <a:off x="4310" y="2758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>
                  <a:sym typeface="Symbol" pitchFamily="18" charset="2"/>
                </a:rPr>
                <a:t></a:t>
              </a:r>
            </a:p>
          </p:txBody>
        </p:sp>
        <p:sp>
          <p:nvSpPr>
            <p:cNvPr id="158740" name="Text Box 1044"/>
            <p:cNvSpPr txBox="1">
              <a:spLocks noChangeArrowheads="1"/>
            </p:cNvSpPr>
            <p:nvPr/>
          </p:nvSpPr>
          <p:spPr bwMode="auto">
            <a:xfrm>
              <a:off x="4742" y="218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F</a:t>
              </a:r>
              <a:r>
                <a:rPr lang="en-US"/>
                <a:t>R</a:t>
              </a:r>
              <a:endParaRPr lang="en-US" baseline="0"/>
            </a:p>
          </p:txBody>
        </p:sp>
      </p:grpSp>
      <p:sp>
        <p:nvSpPr>
          <p:cNvPr id="158741" name="Text Box 1045"/>
          <p:cNvSpPr txBox="1">
            <a:spLocks noChangeArrowheads="1"/>
          </p:cNvSpPr>
          <p:nvPr/>
        </p:nvSpPr>
        <p:spPr bwMode="auto">
          <a:xfrm>
            <a:off x="685800" y="3657600"/>
            <a:ext cx="47355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F</a:t>
            </a:r>
            <a:r>
              <a:rPr lang="en-US"/>
              <a:t>R</a:t>
            </a:r>
            <a:r>
              <a:rPr lang="en-US" baseline="0"/>
              <a:t> = ((16.82)</a:t>
            </a:r>
            <a:r>
              <a:rPr lang="en-US" baseline="30000"/>
              <a:t>2</a:t>
            </a:r>
            <a:r>
              <a:rPr lang="en-US" baseline="0"/>
              <a:t> + (3.49)</a:t>
            </a:r>
            <a:r>
              <a:rPr lang="en-US" baseline="30000"/>
              <a:t>2</a:t>
            </a:r>
            <a:r>
              <a:rPr lang="en-US" baseline="0"/>
              <a:t>)</a:t>
            </a:r>
            <a:r>
              <a:rPr lang="en-US" baseline="30000"/>
              <a:t>1/2</a:t>
            </a:r>
            <a:r>
              <a:rPr lang="en-US" baseline="0"/>
              <a:t> = 17.2 kN</a:t>
            </a:r>
          </a:p>
          <a:p>
            <a:pPr>
              <a:spcBef>
                <a:spcPct val="50000"/>
              </a:spcBef>
            </a:pPr>
            <a:r>
              <a:rPr lang="en-US" baseline="0">
                <a:sym typeface="Symbol" pitchFamily="18" charset="2"/>
              </a:rPr>
              <a:t>   = tan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 baseline="0">
                <a:sym typeface="Symbol" pitchFamily="18" charset="2"/>
              </a:rPr>
              <a:t>(3.49/16.82) = 11.7</a:t>
            </a:r>
            <a:r>
              <a:rPr lang="en-US" baseline="0">
                <a:cs typeface="Times New Roman" pitchFamily="18" charset="0"/>
              </a:rPr>
              <a:t>°</a:t>
            </a:r>
          </a:p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baseline="0" dirty="0"/>
              <a:t>GROUP PROBLEM SOLVING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495800" y="1219200"/>
            <a:ext cx="3581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3138" indent="-973138">
              <a:spcBef>
                <a:spcPct val="50000"/>
              </a:spcBef>
            </a:pPr>
            <a:r>
              <a:rPr lang="en-US" b="1" baseline="0"/>
              <a:t>Given:</a:t>
            </a:r>
            <a:r>
              <a:rPr lang="en-US" baseline="0"/>
              <a:t> Three concurrent forces  acting on a bracket</a:t>
            </a:r>
          </a:p>
          <a:p>
            <a:pPr marL="973138" indent="-973138">
              <a:spcBef>
                <a:spcPct val="50000"/>
              </a:spcBef>
            </a:pPr>
            <a:r>
              <a:rPr lang="en-US" b="1" baseline="0"/>
              <a:t>Find:</a:t>
            </a:r>
            <a:r>
              <a:rPr lang="en-US" baseline="0"/>
              <a:t>   The magnitude and angle of the resultant force.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85800" y="4114800"/>
            <a:ext cx="7620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baseline="0"/>
              <a:t>Plan:</a:t>
            </a:r>
            <a:endParaRPr lang="en-US" b="1" baseline="0"/>
          </a:p>
          <a:p>
            <a:pPr>
              <a:spcBef>
                <a:spcPct val="50000"/>
              </a:spcBef>
            </a:pPr>
            <a:r>
              <a:rPr lang="en-US" baseline="0"/>
              <a:t>a) Resolve the forces in their x-y components.</a:t>
            </a:r>
          </a:p>
          <a:p>
            <a:pPr>
              <a:spcBef>
                <a:spcPct val="50000"/>
              </a:spcBef>
            </a:pPr>
            <a:r>
              <a:rPr lang="en-US" baseline="0"/>
              <a:t>b) Add the respective components to get the resultant vector.</a:t>
            </a:r>
          </a:p>
          <a:p>
            <a:pPr>
              <a:spcBef>
                <a:spcPct val="50000"/>
              </a:spcBef>
            </a:pPr>
            <a:r>
              <a:rPr lang="en-US" baseline="0"/>
              <a:t>c) Find magnitude and angle from the resultant components.</a:t>
            </a:r>
          </a:p>
        </p:txBody>
      </p:sp>
      <p:pic>
        <p:nvPicPr>
          <p:cNvPr id="132103" name="Picture 7" descr="A:\Pres7\7_prob2_36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609600" y="1219200"/>
            <a:ext cx="3657600" cy="2782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85800" y="3124200"/>
            <a:ext cx="678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baseline="0" dirty="0"/>
              <a:t>F</a:t>
            </a:r>
            <a:r>
              <a:rPr lang="en-US" b="1" dirty="0"/>
              <a:t>1</a:t>
            </a:r>
            <a:r>
              <a:rPr lang="en-US" b="1" i="1" dirty="0"/>
              <a:t> </a:t>
            </a:r>
            <a:r>
              <a:rPr lang="en-US" baseline="0" dirty="0"/>
              <a:t>  =  { (4</a:t>
            </a:r>
            <a:r>
              <a:rPr lang="en-US" b="1" baseline="0" dirty="0"/>
              <a:t>/</a:t>
            </a:r>
            <a:r>
              <a:rPr lang="en-US" baseline="0" dirty="0"/>
              <a:t>5) 850 </a:t>
            </a:r>
            <a:r>
              <a:rPr lang="en-US" b="1" i="1" baseline="0" dirty="0" err="1"/>
              <a:t>i</a:t>
            </a:r>
            <a:r>
              <a:rPr lang="en-US" b="1" i="1" baseline="0" dirty="0"/>
              <a:t>  </a:t>
            </a:r>
            <a:r>
              <a:rPr lang="en-US" baseline="0" dirty="0">
                <a:cs typeface="Times New Roman" pitchFamily="18" charset="0"/>
              </a:rPr>
              <a:t>- </a:t>
            </a:r>
            <a:r>
              <a:rPr lang="en-US" b="1" i="1" baseline="0" dirty="0">
                <a:cs typeface="Times New Roman" pitchFamily="18" charset="0"/>
              </a:rPr>
              <a:t> </a:t>
            </a:r>
            <a:r>
              <a:rPr lang="en-US" baseline="0" dirty="0"/>
              <a:t>(3/5) 850  </a:t>
            </a:r>
            <a:r>
              <a:rPr lang="en-US" b="1" i="1" baseline="0" dirty="0"/>
              <a:t>j</a:t>
            </a:r>
            <a:r>
              <a:rPr lang="en-US" baseline="0" dirty="0"/>
              <a:t>  } N</a:t>
            </a:r>
          </a:p>
          <a:p>
            <a:pPr>
              <a:spcBef>
                <a:spcPct val="50000"/>
              </a:spcBef>
            </a:pPr>
            <a:r>
              <a:rPr lang="en-US" baseline="0" dirty="0"/>
              <a:t>      =  { 680  </a:t>
            </a:r>
            <a:r>
              <a:rPr lang="en-US" b="1" i="1" baseline="0" dirty="0" err="1"/>
              <a:t>i</a:t>
            </a:r>
            <a:r>
              <a:rPr lang="en-US" baseline="0" dirty="0"/>
              <a:t>  -  510  </a:t>
            </a:r>
            <a:r>
              <a:rPr lang="en-US" b="1" i="1" baseline="0" dirty="0"/>
              <a:t>j</a:t>
            </a:r>
            <a:r>
              <a:rPr lang="en-US" baseline="0" dirty="0"/>
              <a:t> } N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09600" y="4191000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 </a:t>
            </a:r>
            <a:r>
              <a:rPr lang="en-US" b="1" i="1" baseline="0" dirty="0"/>
              <a:t>F</a:t>
            </a:r>
            <a:r>
              <a:rPr lang="en-US" b="1" dirty="0"/>
              <a:t>2</a:t>
            </a:r>
            <a:r>
              <a:rPr lang="en-US" baseline="0" dirty="0"/>
              <a:t>  =  { -625 sin(30</a:t>
            </a:r>
            <a:r>
              <a:rPr lang="en-US" baseline="0" dirty="0">
                <a:cs typeface="Times New Roman" pitchFamily="18" charset="0"/>
              </a:rPr>
              <a:t>°)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- 625 </a:t>
            </a:r>
            <a:r>
              <a:rPr lang="en-US" baseline="0" dirty="0" err="1">
                <a:cs typeface="Times New Roman" pitchFamily="18" charset="0"/>
              </a:rPr>
              <a:t>cos</a:t>
            </a:r>
            <a:r>
              <a:rPr lang="en-US" baseline="0" dirty="0">
                <a:cs typeface="Times New Roman" pitchFamily="18" charset="0"/>
              </a:rPr>
              <a:t>(30°) </a:t>
            </a:r>
            <a:r>
              <a:rPr lang="en-US" b="1" i="1" baseline="0" dirty="0"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N</a:t>
            </a:r>
          </a:p>
          <a:p>
            <a:pPr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  =  { -312.5 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-  541.3  </a:t>
            </a:r>
            <a:r>
              <a:rPr lang="en-US" b="1" i="1" baseline="0" dirty="0"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 }  N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09600" y="5181600"/>
            <a:ext cx="655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 </a:t>
            </a:r>
            <a:r>
              <a:rPr lang="en-US" b="1" i="1" baseline="0" dirty="0"/>
              <a:t>F</a:t>
            </a:r>
            <a:r>
              <a:rPr lang="en-US" b="1" dirty="0"/>
              <a:t>3</a:t>
            </a:r>
            <a:r>
              <a:rPr lang="en-US" baseline="0" dirty="0"/>
              <a:t>  =  { -750 sin(45</a:t>
            </a:r>
            <a:r>
              <a:rPr lang="en-US" baseline="0" dirty="0">
                <a:cs typeface="Times New Roman" pitchFamily="18" charset="0"/>
              </a:rPr>
              <a:t>°) 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+  750 </a:t>
            </a:r>
            <a:r>
              <a:rPr lang="en-US" baseline="0" dirty="0" err="1">
                <a:cs typeface="Times New Roman" pitchFamily="18" charset="0"/>
              </a:rPr>
              <a:t>cos</a:t>
            </a:r>
            <a:r>
              <a:rPr lang="en-US" baseline="0" dirty="0">
                <a:cs typeface="Times New Roman" pitchFamily="18" charset="0"/>
              </a:rPr>
              <a:t>(45°)  </a:t>
            </a:r>
            <a:r>
              <a:rPr lang="en-US" b="1" i="1" baseline="0" dirty="0">
                <a:cs typeface="Times New Roman" pitchFamily="18" charset="0"/>
              </a:rPr>
              <a:t>j </a:t>
            </a:r>
            <a:r>
              <a:rPr lang="en-US" baseline="0" dirty="0">
                <a:cs typeface="Times New Roman" pitchFamily="18" charset="0"/>
              </a:rPr>
              <a:t> } N</a:t>
            </a:r>
          </a:p>
          <a:p>
            <a:pPr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        { -530.3 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+  530.3  </a:t>
            </a:r>
            <a:r>
              <a:rPr lang="en-US" b="1" i="1" baseline="0" dirty="0">
                <a:cs typeface="Times New Roman" pitchFamily="18" charset="0"/>
              </a:rPr>
              <a:t>j</a:t>
            </a:r>
            <a:r>
              <a:rPr lang="en-US" baseline="0" dirty="0">
                <a:cs typeface="Times New Roman" pitchFamily="18" charset="0"/>
              </a:rPr>
              <a:t> } N 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752600" y="457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baseline="0" dirty="0"/>
              <a:t>GROUP PROBLEM SOLVING </a:t>
            </a:r>
            <a:r>
              <a:rPr lang="en-US" baseline="0" dirty="0"/>
              <a:t>(continued)</a:t>
            </a:r>
          </a:p>
        </p:txBody>
      </p:sp>
      <p:pic>
        <p:nvPicPr>
          <p:cNvPr id="134152" name="Picture 8" descr="A:\Pres7\7_prob2_36.jpg"/>
          <p:cNvPicPr>
            <a:picLocks noChangeAspect="1" noChangeArrowheads="1"/>
          </p:cNvPicPr>
          <p:nvPr/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3124200" y="914400"/>
            <a:ext cx="28194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026"/>
          <p:cNvSpPr txBox="1">
            <a:spLocks noChangeArrowheads="1"/>
          </p:cNvSpPr>
          <p:nvPr/>
        </p:nvSpPr>
        <p:spPr bwMode="auto">
          <a:xfrm>
            <a:off x="1828800" y="457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baseline="0" dirty="0"/>
              <a:t>GROUP PROBLEM SOLVING </a:t>
            </a:r>
            <a:r>
              <a:rPr lang="en-US" baseline="0" dirty="0"/>
              <a:t>(continued)</a:t>
            </a:r>
            <a:endParaRPr lang="en-US" b="1" baseline="0" dirty="0"/>
          </a:p>
        </p:txBody>
      </p:sp>
      <p:sp>
        <p:nvSpPr>
          <p:cNvPr id="136195" name="Text Box 1027"/>
          <p:cNvSpPr txBox="1">
            <a:spLocks noChangeArrowheads="1"/>
          </p:cNvSpPr>
          <p:nvPr/>
        </p:nvSpPr>
        <p:spPr bwMode="auto">
          <a:xfrm>
            <a:off x="457200" y="13716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Summing up all the </a:t>
            </a:r>
            <a:r>
              <a:rPr lang="en-US" b="1" i="1" baseline="0" dirty="0" err="1"/>
              <a:t>i</a:t>
            </a:r>
            <a:r>
              <a:rPr lang="en-US" baseline="0" dirty="0"/>
              <a:t> and </a:t>
            </a:r>
            <a:r>
              <a:rPr lang="en-US" b="1" i="1" baseline="0" dirty="0"/>
              <a:t>j</a:t>
            </a:r>
            <a:r>
              <a:rPr lang="en-US" baseline="0" dirty="0"/>
              <a:t> components respectively, we get,</a:t>
            </a:r>
          </a:p>
          <a:p>
            <a:pPr>
              <a:spcBef>
                <a:spcPct val="50000"/>
              </a:spcBef>
            </a:pPr>
            <a:r>
              <a:rPr lang="en-US" b="1" i="1" baseline="0" dirty="0"/>
              <a:t>F</a:t>
            </a:r>
            <a:r>
              <a:rPr lang="en-US" b="1" dirty="0"/>
              <a:t>R</a:t>
            </a:r>
            <a:r>
              <a:rPr lang="en-US" baseline="0" dirty="0"/>
              <a:t> =  { (680 – 312.5 – 530.3) </a:t>
            </a:r>
            <a:r>
              <a:rPr lang="en-US" b="1" i="1" baseline="0" dirty="0" err="1"/>
              <a:t>i</a:t>
            </a:r>
            <a:r>
              <a:rPr lang="en-US" baseline="0" dirty="0"/>
              <a:t>  + (-510 – 541.3 + 530.3) </a:t>
            </a:r>
            <a:r>
              <a:rPr lang="en-US" b="1" i="1" baseline="0" dirty="0"/>
              <a:t>j</a:t>
            </a:r>
            <a:r>
              <a:rPr lang="en-US" baseline="0" dirty="0"/>
              <a:t> }N </a:t>
            </a:r>
          </a:p>
          <a:p>
            <a:pPr>
              <a:spcBef>
                <a:spcPct val="50000"/>
              </a:spcBef>
            </a:pPr>
            <a:r>
              <a:rPr lang="en-US" baseline="0" dirty="0"/>
              <a:t>     =  { - 162.8  </a:t>
            </a:r>
            <a:r>
              <a:rPr lang="en-US" b="1" i="1" baseline="0" dirty="0" err="1"/>
              <a:t>i</a:t>
            </a:r>
            <a:r>
              <a:rPr lang="en-US" baseline="0" dirty="0"/>
              <a:t>  - 521  </a:t>
            </a:r>
            <a:r>
              <a:rPr lang="en-US" b="1" i="1" baseline="0" dirty="0"/>
              <a:t>j</a:t>
            </a:r>
            <a:r>
              <a:rPr lang="en-US" baseline="0" dirty="0"/>
              <a:t>  } N</a:t>
            </a:r>
          </a:p>
        </p:txBody>
      </p:sp>
      <p:sp>
        <p:nvSpPr>
          <p:cNvPr id="136196" name="Text Box 1028"/>
          <p:cNvSpPr txBox="1">
            <a:spLocks noChangeArrowheads="1"/>
          </p:cNvSpPr>
          <p:nvPr/>
        </p:nvSpPr>
        <p:spPr bwMode="auto">
          <a:xfrm>
            <a:off x="533400" y="3352800"/>
            <a:ext cx="609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F</a:t>
            </a:r>
            <a:r>
              <a:rPr lang="en-US"/>
              <a:t>R</a:t>
            </a:r>
            <a:r>
              <a:rPr lang="en-US" baseline="0"/>
              <a:t>  = ((162.8)</a:t>
            </a:r>
            <a:r>
              <a:rPr lang="en-US" baseline="30000"/>
              <a:t>2</a:t>
            </a:r>
            <a:r>
              <a:rPr lang="en-US" baseline="0"/>
              <a:t>  +  (521)</a:t>
            </a:r>
            <a:r>
              <a:rPr lang="en-US" baseline="30000"/>
              <a:t>2</a:t>
            </a:r>
            <a:r>
              <a:rPr lang="en-US" baseline="0"/>
              <a:t>)</a:t>
            </a:r>
            <a:r>
              <a:rPr lang="en-US" b="1" baseline="0"/>
              <a:t> </a:t>
            </a:r>
            <a:r>
              <a:rPr lang="en-US" b="1" baseline="30000">
                <a:cs typeface="Times New Roman" pitchFamily="18" charset="0"/>
              </a:rPr>
              <a:t>½</a:t>
            </a:r>
            <a:r>
              <a:rPr lang="en-US" baseline="0">
                <a:cs typeface="Times New Roman" pitchFamily="18" charset="0"/>
              </a:rPr>
              <a:t>  =  546 N</a:t>
            </a:r>
          </a:p>
          <a:p>
            <a:pPr>
              <a:spcBef>
                <a:spcPct val="50000"/>
              </a:spcBef>
              <a:buFont typeface="Symbol" pitchFamily="18" charset="2"/>
              <a:buChar char="f"/>
            </a:pPr>
            <a:r>
              <a:rPr lang="en-US" baseline="0">
                <a:cs typeface="Times New Roman" pitchFamily="18" charset="0"/>
                <a:sym typeface="Symbol" pitchFamily="18" charset="2"/>
              </a:rPr>
              <a:t>=  tan</a:t>
            </a:r>
            <a:r>
              <a:rPr lang="en-US" baseline="30000">
                <a:cs typeface="Times New Roman" pitchFamily="18" charset="0"/>
                <a:sym typeface="Symbol" pitchFamily="18" charset="2"/>
              </a:rPr>
              <a:t>–1</a:t>
            </a:r>
            <a:r>
              <a:rPr lang="en-US" baseline="0">
                <a:cs typeface="Times New Roman" pitchFamily="18" charset="0"/>
                <a:sym typeface="Symbol" pitchFamily="18" charset="2"/>
              </a:rPr>
              <a:t>(521/162.8) = 72.64°     or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baseline="0"/>
              <a:t>From Positive x axis </a:t>
            </a:r>
            <a:r>
              <a:rPr lang="en-US" baseline="0">
                <a:sym typeface="Symbol" pitchFamily="18" charset="2"/>
              </a:rPr>
              <a:t>  = 180 + 72.64 = 253 </a:t>
            </a:r>
            <a:r>
              <a:rPr lang="en-US" baseline="0"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grpSp>
        <p:nvGrpSpPr>
          <p:cNvPr id="136199" name="Group 1031"/>
          <p:cNvGrpSpPr>
            <a:grpSpLocks/>
          </p:cNvGrpSpPr>
          <p:nvPr/>
        </p:nvGrpSpPr>
        <p:grpSpPr bwMode="auto">
          <a:xfrm>
            <a:off x="6781800" y="3124200"/>
            <a:ext cx="1828800" cy="1844675"/>
            <a:chOff x="4272" y="1968"/>
            <a:chExt cx="1152" cy="1162"/>
          </a:xfrm>
        </p:grpSpPr>
        <p:sp>
          <p:nvSpPr>
            <p:cNvPr id="136200" name="Line 1032"/>
            <p:cNvSpPr>
              <a:spLocks noChangeShapeType="1"/>
            </p:cNvSpPr>
            <p:nvPr/>
          </p:nvSpPr>
          <p:spPr bwMode="auto">
            <a:xfrm flipH="1">
              <a:off x="4464" y="240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1" name="Line 1033"/>
            <p:cNvSpPr>
              <a:spLocks noChangeShapeType="1"/>
            </p:cNvSpPr>
            <p:nvPr/>
          </p:nvSpPr>
          <p:spPr bwMode="auto">
            <a:xfrm flipH="1">
              <a:off x="4272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2" name="Line 1034"/>
            <p:cNvSpPr>
              <a:spLocks noChangeShapeType="1"/>
            </p:cNvSpPr>
            <p:nvPr/>
          </p:nvSpPr>
          <p:spPr bwMode="auto">
            <a:xfrm>
              <a:off x="4944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3" name="Line 1035"/>
            <p:cNvSpPr>
              <a:spLocks noChangeShapeType="1"/>
            </p:cNvSpPr>
            <p:nvPr/>
          </p:nvSpPr>
          <p:spPr bwMode="auto">
            <a:xfrm>
              <a:off x="494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4" name="Line 1036"/>
            <p:cNvSpPr>
              <a:spLocks noChangeShapeType="1"/>
            </p:cNvSpPr>
            <p:nvPr/>
          </p:nvSpPr>
          <p:spPr bwMode="auto">
            <a:xfrm flipV="1">
              <a:off x="4944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5" name="Line 1037"/>
            <p:cNvSpPr>
              <a:spLocks noChangeShapeType="1"/>
            </p:cNvSpPr>
            <p:nvPr/>
          </p:nvSpPr>
          <p:spPr bwMode="auto">
            <a:xfrm>
              <a:off x="49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6" name="Line 1038"/>
            <p:cNvSpPr>
              <a:spLocks noChangeShapeType="1"/>
            </p:cNvSpPr>
            <p:nvPr/>
          </p:nvSpPr>
          <p:spPr bwMode="auto">
            <a:xfrm>
              <a:off x="4512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7" name="Line 1039"/>
            <p:cNvSpPr>
              <a:spLocks noChangeShapeType="1"/>
            </p:cNvSpPr>
            <p:nvPr/>
          </p:nvSpPr>
          <p:spPr bwMode="auto">
            <a:xfrm>
              <a:off x="4512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8" name="Line 1040"/>
            <p:cNvSpPr>
              <a:spLocks noChangeShapeType="1"/>
            </p:cNvSpPr>
            <p:nvPr/>
          </p:nvSpPr>
          <p:spPr bwMode="auto">
            <a:xfrm flipH="1">
              <a:off x="4512" y="2448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09" name="Arc 1041"/>
            <p:cNvSpPr>
              <a:spLocks/>
            </p:cNvSpPr>
            <p:nvPr/>
          </p:nvSpPr>
          <p:spPr bwMode="auto">
            <a:xfrm>
              <a:off x="4706" y="2160"/>
              <a:ext cx="718" cy="426"/>
            </a:xfrm>
            <a:custGeom>
              <a:avLst/>
              <a:gdLst>
                <a:gd name="G0" fmla="+- 20755 0 0"/>
                <a:gd name="G1" fmla="+- 0 0 0"/>
                <a:gd name="G2" fmla="+- 21600 0 0"/>
                <a:gd name="T0" fmla="*/ 2410 w 20755"/>
                <a:gd name="T1" fmla="*/ 11402 h 11402"/>
                <a:gd name="T2" fmla="*/ 0 w 20755"/>
                <a:gd name="T3" fmla="*/ 5981 h 11402"/>
                <a:gd name="T4" fmla="*/ 20755 w 20755"/>
                <a:gd name="T5" fmla="*/ 0 h 1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55" h="11402" fill="none" extrusionOk="0">
                  <a:moveTo>
                    <a:pt x="2409" y="11402"/>
                  </a:moveTo>
                  <a:cubicBezTo>
                    <a:pt x="1360" y="9714"/>
                    <a:pt x="549" y="7890"/>
                    <a:pt x="-1" y="5981"/>
                  </a:cubicBezTo>
                </a:path>
                <a:path w="20755" h="11402" stroke="0" extrusionOk="0">
                  <a:moveTo>
                    <a:pt x="2409" y="11402"/>
                  </a:moveTo>
                  <a:cubicBezTo>
                    <a:pt x="1360" y="9714"/>
                    <a:pt x="549" y="7890"/>
                    <a:pt x="-1" y="5981"/>
                  </a:cubicBezTo>
                  <a:lnTo>
                    <a:pt x="2075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0" name="Text Box 1042"/>
            <p:cNvSpPr txBox="1">
              <a:spLocks noChangeArrowheads="1"/>
            </p:cNvSpPr>
            <p:nvPr/>
          </p:nvSpPr>
          <p:spPr bwMode="auto">
            <a:xfrm>
              <a:off x="4560" y="24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aseline="0">
                  <a:sym typeface="Symbol" pitchFamily="18" charset="2"/>
                </a:rPr>
                <a:t></a:t>
              </a:r>
              <a:endParaRPr lang="en-US" sz="1400" baseline="0"/>
            </a:p>
          </p:txBody>
        </p:sp>
        <p:sp>
          <p:nvSpPr>
            <p:cNvPr id="136211" name="Text Box 1043"/>
            <p:cNvSpPr txBox="1">
              <a:spLocks noChangeArrowheads="1"/>
            </p:cNvSpPr>
            <p:nvPr/>
          </p:nvSpPr>
          <p:spPr bwMode="auto">
            <a:xfrm>
              <a:off x="4896" y="19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aseline="0"/>
                <a:t>y</a:t>
              </a:r>
            </a:p>
          </p:txBody>
        </p:sp>
        <p:sp>
          <p:nvSpPr>
            <p:cNvPr id="136212" name="Text Box 1044"/>
            <p:cNvSpPr txBox="1">
              <a:spLocks noChangeArrowheads="1"/>
            </p:cNvSpPr>
            <p:nvPr/>
          </p:nvSpPr>
          <p:spPr bwMode="auto">
            <a:xfrm>
              <a:off x="5184" y="23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aseline="0"/>
                <a:t>x</a:t>
              </a:r>
            </a:p>
          </p:txBody>
        </p:sp>
        <p:sp>
          <p:nvSpPr>
            <p:cNvPr id="136213" name="Text Box 1045"/>
            <p:cNvSpPr txBox="1">
              <a:spLocks noChangeArrowheads="1"/>
            </p:cNvSpPr>
            <p:nvPr/>
          </p:nvSpPr>
          <p:spPr bwMode="auto">
            <a:xfrm>
              <a:off x="4320" y="288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/>
                <a:t>F</a:t>
              </a:r>
              <a:r>
                <a:rPr lang="en-US" sz="2000"/>
                <a:t>R</a:t>
              </a:r>
              <a:endParaRPr lang="en-US" sz="2000" baseline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</a:t>
            </a:r>
            <a:r>
              <a:rPr lang="en-US" b="1" baseline="0" dirty="0"/>
              <a:t>ATTENTION QUIZ</a:t>
            </a:r>
            <a:endParaRPr lang="en-US" b="1" dirty="0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594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en-US" baseline="0" dirty="0"/>
              <a:t>1. Resolve </a:t>
            </a:r>
            <a:r>
              <a:rPr lang="en-US" b="1" i="1" baseline="0" dirty="0"/>
              <a:t>F</a:t>
            </a:r>
            <a:r>
              <a:rPr lang="en-US" baseline="0" dirty="0"/>
              <a:t> along x and y axes and write it in vector form. </a:t>
            </a:r>
            <a:r>
              <a:rPr lang="en-US" b="1" i="1" baseline="0" dirty="0"/>
              <a:t>F</a:t>
            </a:r>
            <a:r>
              <a:rPr lang="en-US" baseline="0" dirty="0"/>
              <a:t> = { ___________ } N</a:t>
            </a:r>
          </a:p>
          <a:p>
            <a:pPr marL="290513" indent="-290513">
              <a:spcBef>
                <a:spcPct val="50000"/>
              </a:spcBef>
            </a:pPr>
            <a:r>
              <a:rPr lang="en-US" b="1" i="1" baseline="0" dirty="0"/>
              <a:t>   </a:t>
            </a:r>
            <a:r>
              <a:rPr lang="en-US" baseline="0" dirty="0"/>
              <a:t>A) 80 </a:t>
            </a:r>
            <a:r>
              <a:rPr lang="en-US" baseline="0" dirty="0" err="1"/>
              <a:t>cos</a:t>
            </a:r>
            <a:r>
              <a:rPr lang="en-US" baseline="0" dirty="0"/>
              <a:t> (30</a:t>
            </a:r>
            <a:r>
              <a:rPr lang="en-US" baseline="0" dirty="0">
                <a:cs typeface="Times New Roman" pitchFamily="18" charset="0"/>
              </a:rPr>
              <a:t>°)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 -  80 sin (30°)  </a:t>
            </a:r>
            <a:r>
              <a:rPr lang="en-US" b="1" i="1" baseline="0" dirty="0">
                <a:cs typeface="Times New Roman" pitchFamily="18" charset="0"/>
              </a:rPr>
              <a:t>j</a:t>
            </a:r>
          </a:p>
          <a:p>
            <a:pPr marL="290513" indent="-290513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B) </a:t>
            </a:r>
            <a:r>
              <a:rPr lang="en-US" baseline="0" dirty="0"/>
              <a:t>80 sin (30</a:t>
            </a:r>
            <a:r>
              <a:rPr lang="en-US" baseline="0" dirty="0">
                <a:cs typeface="Times New Roman" pitchFamily="18" charset="0"/>
              </a:rPr>
              <a:t>°) 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 +  80 </a:t>
            </a:r>
            <a:r>
              <a:rPr lang="en-US" baseline="0" dirty="0" err="1">
                <a:cs typeface="Times New Roman" pitchFamily="18" charset="0"/>
              </a:rPr>
              <a:t>cos</a:t>
            </a:r>
            <a:r>
              <a:rPr lang="en-US" baseline="0" dirty="0">
                <a:cs typeface="Times New Roman" pitchFamily="18" charset="0"/>
              </a:rPr>
              <a:t> (30°)  </a:t>
            </a:r>
            <a:r>
              <a:rPr lang="en-US" b="1" i="1" baseline="0" dirty="0">
                <a:cs typeface="Times New Roman" pitchFamily="18" charset="0"/>
              </a:rPr>
              <a:t>j</a:t>
            </a:r>
          </a:p>
          <a:p>
            <a:pPr marL="290513" indent="-290513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C) </a:t>
            </a:r>
            <a:r>
              <a:rPr lang="en-US" baseline="0" dirty="0"/>
              <a:t>80 sin (30</a:t>
            </a:r>
            <a:r>
              <a:rPr lang="en-US" baseline="0" dirty="0">
                <a:cs typeface="Times New Roman" pitchFamily="18" charset="0"/>
              </a:rPr>
              <a:t>°) 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 -   80 </a:t>
            </a:r>
            <a:r>
              <a:rPr lang="en-US" baseline="0" dirty="0" err="1">
                <a:cs typeface="Times New Roman" pitchFamily="18" charset="0"/>
              </a:rPr>
              <a:t>cos</a:t>
            </a:r>
            <a:r>
              <a:rPr lang="en-US" baseline="0" dirty="0">
                <a:cs typeface="Times New Roman" pitchFamily="18" charset="0"/>
              </a:rPr>
              <a:t> (30°) </a:t>
            </a:r>
            <a:r>
              <a:rPr lang="en-US" b="1" i="1" baseline="0" dirty="0">
                <a:cs typeface="Times New Roman" pitchFamily="18" charset="0"/>
              </a:rPr>
              <a:t> j</a:t>
            </a:r>
            <a:r>
              <a:rPr lang="en-US" baseline="0" dirty="0">
                <a:cs typeface="Times New Roman" pitchFamily="18" charset="0"/>
              </a:rPr>
              <a:t> </a:t>
            </a:r>
          </a:p>
          <a:p>
            <a:pPr marL="290513" indent="-290513">
              <a:spcBef>
                <a:spcPct val="50000"/>
              </a:spcBef>
            </a:pPr>
            <a:r>
              <a:rPr lang="en-US" baseline="0" dirty="0">
                <a:cs typeface="Times New Roman" pitchFamily="18" charset="0"/>
              </a:rPr>
              <a:t>   D) </a:t>
            </a:r>
            <a:r>
              <a:rPr lang="en-US" baseline="0" dirty="0"/>
              <a:t>80 </a:t>
            </a:r>
            <a:r>
              <a:rPr lang="en-US" baseline="0" dirty="0" err="1"/>
              <a:t>cos</a:t>
            </a:r>
            <a:r>
              <a:rPr lang="en-US" baseline="0" dirty="0"/>
              <a:t> (30</a:t>
            </a:r>
            <a:r>
              <a:rPr lang="en-US" baseline="0" dirty="0">
                <a:cs typeface="Times New Roman" pitchFamily="18" charset="0"/>
              </a:rPr>
              <a:t>°)  </a:t>
            </a:r>
            <a:r>
              <a:rPr lang="en-US" b="1" i="1" baseline="0" dirty="0" err="1">
                <a:cs typeface="Times New Roman" pitchFamily="18" charset="0"/>
              </a:rPr>
              <a:t>i</a:t>
            </a:r>
            <a:r>
              <a:rPr lang="en-US" baseline="0" dirty="0">
                <a:cs typeface="Times New Roman" pitchFamily="18" charset="0"/>
              </a:rPr>
              <a:t>  +  80 sin (30°)  </a:t>
            </a:r>
            <a:r>
              <a:rPr lang="en-US" b="1" i="1" baseline="0" dirty="0">
                <a:cs typeface="Times New Roman" pitchFamily="18" charset="0"/>
              </a:rPr>
              <a:t>j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US" baseline="0" dirty="0"/>
              <a:t>2. Determine the magnitude of the resultant (</a:t>
            </a:r>
            <a:r>
              <a:rPr lang="en-US" b="1" i="1" baseline="0" dirty="0"/>
              <a:t>F</a:t>
            </a:r>
            <a:r>
              <a:rPr lang="en-US" b="1" i="1" dirty="0"/>
              <a:t>1</a:t>
            </a:r>
            <a:r>
              <a:rPr lang="en-US" baseline="0" dirty="0"/>
              <a:t> + </a:t>
            </a:r>
            <a:r>
              <a:rPr lang="en-US" b="1" i="1" baseline="0" dirty="0"/>
              <a:t>F</a:t>
            </a:r>
            <a:r>
              <a:rPr lang="en-US" b="1" dirty="0"/>
              <a:t>2</a:t>
            </a:r>
            <a:r>
              <a:rPr lang="en-US" baseline="0" dirty="0"/>
              <a:t>) force in N when  </a:t>
            </a:r>
            <a:r>
              <a:rPr lang="en-US" b="1" i="1" baseline="0" dirty="0"/>
              <a:t>F</a:t>
            </a:r>
            <a:r>
              <a:rPr lang="en-US" b="1" i="1" dirty="0"/>
              <a:t>1</a:t>
            </a:r>
            <a:r>
              <a:rPr lang="en-US" baseline="0" dirty="0"/>
              <a:t> =  { 10  </a:t>
            </a:r>
            <a:r>
              <a:rPr lang="en-US" b="1" i="1" baseline="0" dirty="0" err="1"/>
              <a:t>i</a:t>
            </a:r>
            <a:r>
              <a:rPr lang="en-US" baseline="0" dirty="0"/>
              <a:t> + 20  </a:t>
            </a:r>
            <a:r>
              <a:rPr lang="en-US" b="1" i="1" baseline="0" dirty="0"/>
              <a:t>j</a:t>
            </a:r>
            <a:r>
              <a:rPr lang="en-US" baseline="0" dirty="0"/>
              <a:t> } N   and       </a:t>
            </a:r>
            <a:r>
              <a:rPr lang="en-US" b="1" i="1" baseline="0" dirty="0"/>
              <a:t>F</a:t>
            </a:r>
            <a:r>
              <a:rPr lang="en-US" b="1" dirty="0"/>
              <a:t>2</a:t>
            </a:r>
            <a:r>
              <a:rPr lang="en-US" baseline="0" dirty="0"/>
              <a:t> = { 20  </a:t>
            </a:r>
            <a:r>
              <a:rPr lang="en-US" b="1" i="1" baseline="0" dirty="0" err="1"/>
              <a:t>i</a:t>
            </a:r>
            <a:r>
              <a:rPr lang="en-US" baseline="0" dirty="0"/>
              <a:t>  + 20  </a:t>
            </a:r>
            <a:r>
              <a:rPr lang="en-US" b="1" i="1" baseline="0" dirty="0"/>
              <a:t>j</a:t>
            </a:r>
            <a:r>
              <a:rPr lang="en-US" baseline="0" dirty="0"/>
              <a:t> } N .</a:t>
            </a:r>
          </a:p>
          <a:p>
            <a:pPr marL="342900" indent="-342900">
              <a:spcBef>
                <a:spcPct val="50000"/>
              </a:spcBef>
            </a:pPr>
            <a:r>
              <a:rPr lang="en-US" baseline="0" dirty="0"/>
              <a:t>   A) 30  N                 B) 40  N               C) 50 N</a:t>
            </a:r>
          </a:p>
          <a:p>
            <a:pPr marL="342900" indent="-342900">
              <a:spcBef>
                <a:spcPct val="50000"/>
              </a:spcBef>
            </a:pPr>
            <a:r>
              <a:rPr lang="en-US" baseline="0" dirty="0"/>
              <a:t>   D) 60  N                 E) 70  N             </a:t>
            </a:r>
          </a:p>
        </p:txBody>
      </p:sp>
      <p:grpSp>
        <p:nvGrpSpPr>
          <p:cNvPr id="138247" name="Group 7"/>
          <p:cNvGrpSpPr>
            <a:grpSpLocks/>
          </p:cNvGrpSpPr>
          <p:nvPr/>
        </p:nvGrpSpPr>
        <p:grpSpPr bwMode="auto">
          <a:xfrm>
            <a:off x="5638800" y="1428750"/>
            <a:ext cx="3162300" cy="2209800"/>
            <a:chOff x="3552" y="900"/>
            <a:chExt cx="1992" cy="1392"/>
          </a:xfrm>
        </p:grpSpPr>
        <p:sp>
          <p:nvSpPr>
            <p:cNvPr id="138248" name="Line 8"/>
            <p:cNvSpPr>
              <a:spLocks noChangeShapeType="1"/>
            </p:cNvSpPr>
            <p:nvPr/>
          </p:nvSpPr>
          <p:spPr bwMode="auto">
            <a:xfrm>
              <a:off x="3840" y="110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3552" y="139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250" name="Line 10"/>
            <p:cNvSpPr>
              <a:spLocks noChangeShapeType="1"/>
            </p:cNvSpPr>
            <p:nvPr/>
          </p:nvSpPr>
          <p:spPr bwMode="auto">
            <a:xfrm>
              <a:off x="3840" y="1392"/>
              <a:ext cx="7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251" name="Arc 11"/>
            <p:cNvSpPr>
              <a:spLocks/>
            </p:cNvSpPr>
            <p:nvPr/>
          </p:nvSpPr>
          <p:spPr bwMode="auto">
            <a:xfrm flipV="1">
              <a:off x="3840" y="1584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3840" y="172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/>
                <a:t>30</a:t>
              </a:r>
              <a:r>
                <a:rPr lang="en-US" baseline="0">
                  <a:cs typeface="Times New Roman" pitchFamily="18" charset="0"/>
                </a:rPr>
                <a:t>°</a:t>
              </a:r>
              <a:endParaRPr lang="en-US" baseline="0"/>
            </a:p>
          </p:txBody>
        </p:sp>
        <p:sp>
          <p:nvSpPr>
            <p:cNvPr id="138253" name="Text Box 13"/>
            <p:cNvSpPr txBox="1">
              <a:spLocks noChangeArrowheads="1"/>
            </p:cNvSpPr>
            <p:nvPr/>
          </p:nvSpPr>
          <p:spPr bwMode="auto">
            <a:xfrm>
              <a:off x="5160" y="11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/>
                <a:t>x</a:t>
              </a:r>
            </a:p>
          </p:txBody>
        </p:sp>
        <p:sp>
          <p:nvSpPr>
            <p:cNvPr id="138254" name="Text Box 14"/>
            <p:cNvSpPr txBox="1">
              <a:spLocks noChangeArrowheads="1"/>
            </p:cNvSpPr>
            <p:nvPr/>
          </p:nvSpPr>
          <p:spPr bwMode="auto">
            <a:xfrm>
              <a:off x="3840" y="90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/>
                <a:t>y</a:t>
              </a:r>
            </a:p>
          </p:txBody>
        </p:sp>
        <p:sp>
          <p:nvSpPr>
            <p:cNvPr id="138255" name="Text Box 15"/>
            <p:cNvSpPr txBox="1">
              <a:spLocks noChangeArrowheads="1"/>
            </p:cNvSpPr>
            <p:nvPr/>
          </p:nvSpPr>
          <p:spPr bwMode="auto">
            <a:xfrm>
              <a:off x="4596" y="2004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/>
                <a:t>F = 80 N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14800" y="454967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/>
            <a:r>
              <a:rPr lang="en-US" sz="1200" baseline="0" dirty="0" smtClean="0"/>
              <a:t>Find the magnitude </a:t>
            </a:r>
            <a:r>
              <a:rPr lang="en-US" sz="1200" baseline="0" dirty="0"/>
              <a:t>and angle of the resultant force</a:t>
            </a:r>
            <a:r>
              <a:rPr lang="en-US" sz="1200" baseline="0" dirty="0" smtClean="0"/>
              <a:t>.</a:t>
            </a:r>
          </a:p>
          <a:p>
            <a:endParaRPr lang="en-US" sz="1200" baseline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723900" y="381000"/>
            <a:ext cx="1905000" cy="1619541"/>
            <a:chOff x="533400" y="685800"/>
            <a:chExt cx="3429000" cy="2542871"/>
          </a:xfrm>
        </p:grpSpPr>
        <p:grpSp>
          <p:nvGrpSpPr>
            <p:cNvPr id="3" name="Group 8"/>
            <p:cNvGrpSpPr/>
            <p:nvPr/>
          </p:nvGrpSpPr>
          <p:grpSpPr>
            <a:xfrm>
              <a:off x="533400" y="685800"/>
              <a:ext cx="3429000" cy="2542871"/>
              <a:chOff x="533400" y="685800"/>
              <a:chExt cx="3429000" cy="2542871"/>
            </a:xfrm>
          </p:grpSpPr>
          <p:pic>
            <p:nvPicPr>
              <p:cNvPr id="4" name="Picture 3" descr="C:\WINDOWS\DESKTOP\Mehta\Other Pics\sec 2.1 fig 2_4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12000"/>
              </a:blip>
              <a:srcRect/>
              <a:stretch>
                <a:fillRect/>
              </a:stretch>
            </p:blipFill>
            <p:spPr bwMode="auto">
              <a:xfrm>
                <a:off x="533400" y="685800"/>
                <a:ext cx="3429000" cy="2542871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2514600" y="2362200"/>
                <a:ext cx="990600" cy="533400"/>
              </a:xfrm>
              <a:prstGeom prst="straightConnector1">
                <a:avLst/>
              </a:prstGeom>
              <a:ln w="50800"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819400" y="2286000"/>
                <a:ext cx="1066800" cy="914400"/>
              </a:xfrm>
              <a:prstGeom prst="rect">
                <a:avLst/>
              </a:prstGeom>
              <a:solidFill>
                <a:srgbClr val="E6E8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590800" y="2286000"/>
              <a:ext cx="533400" cy="304800"/>
            </a:xfrm>
            <a:prstGeom prst="rect">
              <a:avLst/>
            </a:prstGeom>
            <a:solidFill>
              <a:srgbClr val="E6E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3" descr="C:\WINDOWS\DESKTOP\Mehta\Other Pics\sec 2.1 fig 2_46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723900" y="2438400"/>
            <a:ext cx="1905000" cy="141270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3" y="4267200"/>
            <a:ext cx="2363574" cy="180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160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400800" cy="533400"/>
          </a:xfrm>
        </p:spPr>
        <p:txBody>
          <a:bodyPr/>
          <a:lstStyle/>
          <a:p>
            <a:pPr algn="ctr"/>
            <a:r>
              <a:rPr lang="en-US" sz="2400" b="1" dirty="0">
                <a:latin typeface="Times New Roman" pitchFamily="18" charset="0"/>
              </a:rPr>
              <a:t>SCALARS AND VECTORS (Section 2.1)</a:t>
            </a:r>
          </a:p>
        </p:txBody>
      </p:sp>
      <p:sp>
        <p:nvSpPr>
          <p:cNvPr id="198659" name="Text Box 4099"/>
          <p:cNvSpPr txBox="1">
            <a:spLocks noChangeArrowheads="1"/>
          </p:cNvSpPr>
          <p:nvPr/>
        </p:nvSpPr>
        <p:spPr bwMode="auto">
          <a:xfrm>
            <a:off x="533400" y="14478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			    </a:t>
            </a:r>
            <a:r>
              <a:rPr lang="en-US" u="sng" baseline="0" dirty="0"/>
              <a:t>Scalars</a:t>
            </a:r>
            <a:r>
              <a:rPr lang="en-US" baseline="0" dirty="0"/>
              <a:t>                            </a:t>
            </a:r>
            <a:r>
              <a:rPr lang="en-US" i="1" u="sng" baseline="0" dirty="0"/>
              <a:t>Vectors</a:t>
            </a:r>
          </a:p>
          <a:p>
            <a:pPr>
              <a:spcBef>
                <a:spcPct val="50000"/>
              </a:spcBef>
            </a:pPr>
            <a:r>
              <a:rPr lang="en-US" baseline="0" dirty="0"/>
              <a:t>Examples:                  mass, volume                force, velocity</a:t>
            </a:r>
          </a:p>
        </p:txBody>
      </p:sp>
      <p:sp>
        <p:nvSpPr>
          <p:cNvPr id="198660" name="Text Box 4100"/>
          <p:cNvSpPr txBox="1">
            <a:spLocks noChangeArrowheads="1"/>
          </p:cNvSpPr>
          <p:nvPr/>
        </p:nvSpPr>
        <p:spPr bwMode="auto">
          <a:xfrm>
            <a:off x="533400" y="2590800"/>
            <a:ext cx="8153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Characteristics:         It has a magnitude         It has a magnitude</a:t>
            </a:r>
          </a:p>
          <a:p>
            <a:pPr>
              <a:spcBef>
                <a:spcPct val="50000"/>
              </a:spcBef>
            </a:pPr>
            <a:r>
              <a:rPr lang="en-US" baseline="0"/>
              <a:t>                               (positive or negative)           and direction</a:t>
            </a:r>
          </a:p>
        </p:txBody>
      </p:sp>
      <p:sp>
        <p:nvSpPr>
          <p:cNvPr id="198661" name="Text Box 4101"/>
          <p:cNvSpPr txBox="1">
            <a:spLocks noChangeArrowheads="1"/>
          </p:cNvSpPr>
          <p:nvPr/>
        </p:nvSpPr>
        <p:spPr bwMode="auto">
          <a:xfrm>
            <a:off x="533400" y="38100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Addition rule:           Simple arithmetic         Parallelogram law</a:t>
            </a:r>
          </a:p>
          <a:p>
            <a:pPr>
              <a:spcBef>
                <a:spcPct val="50000"/>
              </a:spcBef>
            </a:pPr>
            <a:r>
              <a:rPr lang="en-US" baseline="0"/>
              <a:t>Special Notation:            None                       Bold font, a line, an</a:t>
            </a:r>
          </a:p>
          <a:p>
            <a:pPr>
              <a:spcBef>
                <a:spcPct val="50000"/>
              </a:spcBef>
            </a:pPr>
            <a:r>
              <a:rPr lang="en-US" baseline="0"/>
              <a:t>                                                                       arrow or a “carrot”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4038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VECTOR  OPERATIONS</a:t>
            </a:r>
            <a:r>
              <a:rPr lang="en-US" dirty="0"/>
              <a:t> </a:t>
            </a:r>
            <a:r>
              <a:rPr lang="en-US" sz="2400" b="1" dirty="0">
                <a:latin typeface="Times New Roman" pitchFamily="18" charset="0"/>
              </a:rPr>
              <a:t>(Section 2.2)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334000" y="2819400"/>
            <a:ext cx="3352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Scalar Multiplication </a:t>
            </a:r>
          </a:p>
          <a:p>
            <a:pPr>
              <a:spcBef>
                <a:spcPct val="50000"/>
              </a:spcBef>
            </a:pPr>
            <a:r>
              <a:rPr lang="en-US" baseline="0"/>
              <a:t>and Division</a:t>
            </a:r>
          </a:p>
        </p:txBody>
      </p:sp>
      <p:pic>
        <p:nvPicPr>
          <p:cNvPr id="80907" name="Picture 11" descr="A:\Pres7\7_fig2_3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066800" y="22860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</a:rPr>
              <a:t>          VECTOR ADDITION USING EITHER THE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        PARALLELOGRAM LAW OR TRIANGLE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Parallelogram Law: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aseline="0"/>
              <a:t> Triangle method (always ‘tip to tail’): 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09600" y="5029200"/>
            <a:ext cx="838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How do you subtract a vector? </a:t>
            </a:r>
          </a:p>
          <a:p>
            <a:pPr>
              <a:spcBef>
                <a:spcPct val="50000"/>
              </a:spcBef>
            </a:pPr>
            <a:r>
              <a:rPr lang="en-US" baseline="0"/>
              <a:t>How can you add more than two concurrent vectors graphically ?</a:t>
            </a:r>
          </a:p>
        </p:txBody>
      </p:sp>
      <p:pic>
        <p:nvPicPr>
          <p:cNvPr id="81938" name="Picture 18" descr="C:\Data\Documents\Course Materials\Statics\PowerPoint files\Fig 2-4cd.BMP"/>
          <p:cNvPicPr>
            <a:picLocks noChangeAspect="1" noChangeArrowheads="1"/>
          </p:cNvPicPr>
          <p:nvPr/>
        </p:nvPicPr>
        <p:blipFill>
          <a:blip r:embed="rId3" cstate="print"/>
          <a:srcRect b="26593"/>
          <a:stretch>
            <a:fillRect/>
          </a:stretch>
        </p:blipFill>
        <p:spPr bwMode="auto">
          <a:xfrm>
            <a:off x="4191000" y="3124200"/>
            <a:ext cx="3962400" cy="1905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191000" y="1219200"/>
            <a:ext cx="3962400" cy="1752600"/>
            <a:chOff x="4191000" y="1219200"/>
            <a:chExt cx="3962400" cy="1752600"/>
          </a:xfrm>
        </p:grpSpPr>
        <p:pic>
          <p:nvPicPr>
            <p:cNvPr id="81937" name="Picture 17" descr="C:\Data\Documents\Course Materials\Statics\PowerPoint files\Fig 2-4ab.bmp"/>
            <p:cNvPicPr>
              <a:picLocks noChangeAspect="1" noChangeArrowheads="1"/>
            </p:cNvPicPr>
            <p:nvPr/>
          </p:nvPicPr>
          <p:blipFill>
            <a:blip r:embed="rId4" cstate="print"/>
            <a:srcRect t="9749" r="6978" b="25786"/>
            <a:stretch>
              <a:fillRect/>
            </a:stretch>
          </p:blipFill>
          <p:spPr bwMode="auto">
            <a:xfrm>
              <a:off x="4191000" y="1295400"/>
              <a:ext cx="3886200" cy="16764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239000" y="1219200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3716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</a:rPr>
              <a:t>“Resolution” of a vector is breaking up a vector into components. 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</a:rPr>
              <a:t>It is kind of like using the parallelogram law in reverse.</a:t>
            </a:r>
            <a:r>
              <a:rPr lang="en-US" sz="2400">
                <a:latin typeface="Times New Roman" pitchFamily="18" charset="0"/>
              </a:rPr>
              <a:t>                                                                                         </a:t>
            </a:r>
          </a:p>
        </p:txBody>
      </p:sp>
      <p:pic>
        <p:nvPicPr>
          <p:cNvPr id="82951" name="Picture 7" descr="A:\Pres7\7_fig2_7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838200" y="3124200"/>
            <a:ext cx="7467600" cy="2590800"/>
          </a:xfrm>
          <a:prstGeom prst="rect">
            <a:avLst/>
          </a:prstGeom>
          <a:noFill/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2438400" y="533400"/>
            <a:ext cx="439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baseline="0" dirty="0"/>
              <a:t>RESOLUTION OF A VECTOR</a:t>
            </a:r>
            <a:endParaRPr lang="en-US" sz="1600" b="1" baseline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4772025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33800"/>
            <a:ext cx="3733800" cy="2495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700" y="318769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chemeClr val="accent2">
                    <a:lumMod val="75000"/>
                  </a:schemeClr>
                </a:solidFill>
              </a:rPr>
              <a:t>Law of Sines</a:t>
            </a:r>
            <a:endParaRPr lang="en-US" baseline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6481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" y="685800"/>
            <a:ext cx="90668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13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"/>
            <a:ext cx="4672012" cy="4467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20" t="15280" r="23960" b="4171"/>
          <a:stretch/>
        </p:blipFill>
        <p:spPr>
          <a:xfrm>
            <a:off x="152400" y="152400"/>
            <a:ext cx="3962401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654284"/>
            <a:ext cx="4724400" cy="20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1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1485</Words>
  <Application>Microsoft Office PowerPoint</Application>
  <PresentationFormat>On-screen Show (4:3)</PresentationFormat>
  <Paragraphs>163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Office Theme</vt:lpstr>
      <vt:lpstr>Chapter 2 Force Vectors</vt:lpstr>
      <vt:lpstr>QUIZ</vt:lpstr>
      <vt:lpstr>SCALARS AND VECTORS (Section 2.1)</vt:lpstr>
      <vt:lpstr>VECTOR  OPERATIONS (Section 2.2)</vt:lpstr>
      <vt:lpstr>          VECTOR ADDITION USING EITHER THE             PARALLELOGRAM LAW OR TRIANGLE</vt:lpstr>
      <vt:lpstr>“Resolution” of a vector is breaking up a vector into components.  It is kind of like using the parallelogram law in reverse.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CARTESIAN VECTOR NOTATION (Section 2.4)</vt:lpstr>
      <vt:lpstr>Unit Vectors</vt:lpstr>
      <vt:lpstr>PowerPoint Presentation</vt:lpstr>
      <vt:lpstr>ADDITION OF SEVERAL VECTORS</vt:lpstr>
      <vt:lpstr>Example of this process,</vt:lpstr>
      <vt:lpstr>You can also represent a 2-D vector with a magnitude and angle.</vt:lpstr>
      <vt:lpstr>APPLICATION OF VECTOR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NDSU &amp; 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2.1,2.2,2.4 rev1</dc:title>
  <dc:creator>Dr.Sudhir Mehta &amp; Dr.Scott Danielson</dc:creator>
  <dc:description>Modified by Trian Georgeou for Prentice Hall's 11th Edition Statics Textbook May 2006</dc:description>
  <cp:lastModifiedBy>Jenni Light</cp:lastModifiedBy>
  <cp:revision>109</cp:revision>
  <cp:lastPrinted>2016-08-24T18:33:25Z</cp:lastPrinted>
  <dcterms:created xsi:type="dcterms:W3CDTF">2000-06-10T19:34:55Z</dcterms:created>
  <dcterms:modified xsi:type="dcterms:W3CDTF">2019-08-21T17:49:00Z</dcterms:modified>
</cp:coreProperties>
</file>