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67" autoAdjust="0"/>
  </p:normalViewPr>
  <p:slideViewPr>
    <p:cSldViewPr>
      <p:cViewPr varScale="1">
        <p:scale>
          <a:sx n="96" d="100"/>
          <a:sy n="96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7005EF-76FE-4CF6-834A-6F2144EDA712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94FE18-7DB3-4D3A-8903-3AE59D98A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2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5A450E-2120-49B6-8265-A0D2DEB7B14D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ACF022-D312-4BF6-8510-5B271D375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F022-D312-4BF6-8510-5B271D3758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44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AD74-21C1-4E06-BB72-BC89D1E0EC18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65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B5BA7-E1E8-48E8-8B33-32EED08E80BF}" type="slidenum">
              <a:rPr lang="en-US"/>
              <a:pPr/>
              <a:t>12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29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F9759-2D72-4FD1-B981-5A4C6B1C7C44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18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8427A-75D6-442B-99D5-6929D7D81C38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Answers:</a:t>
            </a:r>
          </a:p>
          <a:p>
            <a:r>
              <a:rPr lang="en-US" sz="2400" dirty="0"/>
              <a:t>1. C</a:t>
            </a:r>
          </a:p>
          <a:p>
            <a:r>
              <a:rPr lang="en-US" sz="2400" dirty="0"/>
              <a:t>2. </a:t>
            </a:r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3526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89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78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0FB81-CB3D-4412-BAE5-E460578BE92B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Answers: </a:t>
            </a:r>
          </a:p>
          <a:p>
            <a:r>
              <a:rPr lang="en-US" sz="2400" dirty="0"/>
              <a:t>1.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90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97209-ACB8-4C8A-809E-4153EF5796EC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Answers: </a:t>
            </a:r>
          </a:p>
          <a:p>
            <a:r>
              <a:rPr lang="en-US" sz="2400" dirty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1629954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F022-D312-4BF6-8510-5B271D375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918BF-36F6-42F1-A076-5780D3958A91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Answers:</a:t>
            </a:r>
          </a:p>
          <a:p>
            <a:r>
              <a:rPr lang="en-US" sz="2400" dirty="0"/>
              <a:t>1. C</a:t>
            </a:r>
          </a:p>
          <a:p>
            <a:r>
              <a:rPr lang="en-US" sz="2400" dirty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2732200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1F2E5-BE11-4454-A75C-A29417F5062E}" type="slidenum">
              <a:rPr lang="en-US"/>
              <a:pPr/>
              <a:t>20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r>
              <a:rPr lang="en-US" sz="2400" dirty="0"/>
              <a:t>Answers:</a:t>
            </a:r>
          </a:p>
          <a:p>
            <a:pPr marL="232943" indent="-232943"/>
            <a:r>
              <a:rPr lang="en-US" sz="2400" dirty="0"/>
              <a:t>1. B</a:t>
            </a:r>
          </a:p>
          <a:p>
            <a:pPr marL="232943" indent="-232943"/>
            <a:r>
              <a:rPr lang="en-US" sz="2400" dirty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931163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97CAB-5821-4B04-9489-7BFD8033ED34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18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CD069-E2BC-4962-8A34-5B0204DD62CF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67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8C9BB-537A-47C8-ABB5-F9348D8E7674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5260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649D4-3A71-4F67-8075-010B747F6479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14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C1708-A401-4B3A-9F99-34475B24EA35}" type="slidenum">
              <a:rPr lang="en-US"/>
              <a:pPr/>
              <a:t>25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0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68D34-E7CA-49D9-A613-DCCB65EF7997}" type="slidenum">
              <a:rPr lang="en-US"/>
              <a:pPr/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0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E68CD-8361-442D-BD38-3D1F353B906B}" type="slidenum">
              <a:rPr lang="en-US"/>
              <a:pPr/>
              <a:t>27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413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599DC-6003-440A-A6A9-4F66D6A67B43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1F722-BF68-440A-A2AB-918AC11A9F05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r>
              <a:rPr lang="en-US" sz="2400" dirty="0"/>
              <a:t>Answers:</a:t>
            </a:r>
          </a:p>
          <a:p>
            <a:pPr marL="232943" indent="-232943"/>
            <a:r>
              <a:rPr lang="en-US" sz="2400" dirty="0"/>
              <a:t>1. A</a:t>
            </a:r>
          </a:p>
          <a:p>
            <a:pPr marL="232943" indent="-232943"/>
            <a:r>
              <a:rPr lang="en-US" sz="2400" dirty="0"/>
              <a:t>2. B</a:t>
            </a:r>
          </a:p>
          <a:p>
            <a:pPr marL="232943" indent="-23294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2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70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5EA74-F325-48DC-9BD6-3572A6C6A608}" type="slidenum">
              <a:rPr lang="en-US"/>
              <a:pPr/>
              <a:t>30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61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0675A-F190-4CDC-9040-05C07F7D820E}" type="slidenum">
              <a:rPr lang="en-US"/>
              <a:pPr/>
              <a:t>31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9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53B9A-176F-431C-9423-EB1B952FE069}" type="slidenum">
              <a:rPr lang="en-US"/>
              <a:pPr/>
              <a:t>32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92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8CBB4-550B-45F8-98E2-F9046F690606}" type="slidenum">
              <a:rPr lang="en-US"/>
              <a:pPr/>
              <a:t>33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r>
              <a:rPr lang="en-US" sz="2400" dirty="0"/>
              <a:t>Answer</a:t>
            </a:r>
          </a:p>
          <a:p>
            <a:pPr marL="232943" indent="-232943"/>
            <a:r>
              <a:rPr lang="en-US" sz="2400" dirty="0"/>
              <a:t>1. D</a:t>
            </a:r>
          </a:p>
          <a:p>
            <a:pPr marL="232943" indent="-232943"/>
            <a:r>
              <a:rPr lang="en-US" sz="2400" dirty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18236877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AD74-21C1-4E06-BB72-BC89D1E0EC18}" type="slidenum">
              <a:rPr lang="en-US"/>
              <a:pPr/>
              <a:t>34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FontTx/>
              <a:buAutoNum type="arabicPeriod"/>
            </a:pPr>
            <a:r>
              <a:rPr lang="en-US" dirty="0"/>
              <a:t>You may ask the students to give a plan</a:t>
            </a:r>
          </a:p>
          <a:p>
            <a:pPr marL="232943" indent="-232943">
              <a:buFontTx/>
              <a:buAutoNum type="arabicPeriod"/>
            </a:pPr>
            <a:r>
              <a:rPr lang="en-US" dirty="0"/>
              <a:t>You may explain why analyze at E, first, and C, later</a:t>
            </a:r>
          </a:p>
        </p:txBody>
      </p:sp>
    </p:spTree>
    <p:extLst>
      <p:ext uri="{BB962C8B-B14F-4D97-AF65-F5344CB8AC3E}">
        <p14:creationId xmlns:p14="http://schemas.microsoft.com/office/powerpoint/2010/main" val="8573667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2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5EA74-F325-48DC-9BD6-3572A6C6A608}" type="slidenum">
              <a:rPr lang="en-US"/>
              <a:pPr/>
              <a:t>36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071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E68CD-8361-442D-BD38-3D1F353B906B}" type="slidenum">
              <a:rPr lang="en-US"/>
              <a:pPr/>
              <a:t>37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3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9E1B5-F239-44B8-AC5A-28C25D72A96A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following terms : </a:t>
            </a:r>
          </a:p>
          <a:p>
            <a:r>
              <a:rPr lang="en-US" dirty="0"/>
              <a:t>Coplanar force system – The forces lie on a sheet of paper (plane).</a:t>
            </a:r>
          </a:p>
          <a:p>
            <a:r>
              <a:rPr lang="en-US" dirty="0"/>
              <a:t>A particle – It has a mass, but a size that can be neglected.</a:t>
            </a:r>
          </a:p>
          <a:p>
            <a:r>
              <a:rPr lang="en-US" dirty="0"/>
              <a:t>Equilibrium – A condition of rest or constant velocity.</a:t>
            </a:r>
          </a:p>
        </p:txBody>
      </p:sp>
    </p:spTree>
    <p:extLst>
      <p:ext uri="{BB962C8B-B14F-4D97-AF65-F5344CB8AC3E}">
        <p14:creationId xmlns:p14="http://schemas.microsoft.com/office/powerpoint/2010/main" val="3077057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8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E2084-B4B5-40EC-9882-17758AFEE0A5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96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Statics:The Next Generation (2nd Ed.)   Mehta, Danielson, &amp; Berg   Lecture Notes for Sections 3.1-3.3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89FC-1BEF-476A-BEE5-35977A29B3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70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Sections 3.1-3.3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50475-31FA-4A42-96DF-1443FC9C0758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6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A644-2C65-4663-BE43-DA08B951892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5FE0-0D13-4B8F-BC96-937D90D08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Equilibrium of a Particle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3.1 – 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828800" y="457200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   SPRINGS, CABLES, AND PULLEYS</a:t>
            </a:r>
          </a:p>
        </p:txBody>
      </p:sp>
      <p:pic>
        <p:nvPicPr>
          <p:cNvPr id="57349" name="Picture 5" descr="C:\My Documents\My Pictures\fig3-1pg82.jpg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838200" y="1600200"/>
            <a:ext cx="3886200" cy="3124200"/>
          </a:xfrm>
          <a:prstGeom prst="rect">
            <a:avLst/>
          </a:prstGeom>
          <a:noFill/>
        </p:spPr>
      </p:pic>
      <p:pic>
        <p:nvPicPr>
          <p:cNvPr id="57350" name="Picture 6" descr="C:\My Documents\My Pictures\fig3-2pg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676400"/>
            <a:ext cx="2590800" cy="3048000"/>
          </a:xfrm>
          <a:prstGeom prst="rect">
            <a:avLst/>
          </a:prstGeom>
          <a:noFill/>
        </p:spPr>
      </p:pic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09600" y="4940300"/>
            <a:ext cx="48006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43100" indent="-1943100">
              <a:spcBef>
                <a:spcPct val="20000"/>
              </a:spcBef>
            </a:pPr>
            <a:r>
              <a:rPr lang="en-US" dirty="0"/>
              <a:t>Spring Force = spring constant *  deformation, or   </a:t>
            </a:r>
          </a:p>
          <a:p>
            <a:pPr marL="1943100" indent="-1943100">
              <a:spcBef>
                <a:spcPct val="20000"/>
              </a:spcBef>
            </a:pPr>
            <a:r>
              <a:rPr lang="en-US" dirty="0"/>
              <a:t>                   F = k *  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019800" y="5029200"/>
            <a:ext cx="236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a frictionless pulley, T</a:t>
            </a:r>
            <a:r>
              <a:rPr lang="en-US" baseline="-25000"/>
              <a:t>1</a:t>
            </a:r>
            <a:r>
              <a:rPr lang="en-US"/>
              <a:t> = T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647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 EXAMPLE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105400" y="990600"/>
            <a:ext cx="3505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73138" indent="-973138">
              <a:spcBef>
                <a:spcPct val="50000"/>
              </a:spcBef>
            </a:pPr>
            <a:r>
              <a:rPr lang="en-US" b="1"/>
              <a:t>Given:</a:t>
            </a:r>
            <a:r>
              <a:rPr lang="en-US"/>
              <a:t> Sack A weighs 20 lb. and geometry is as shown.</a:t>
            </a:r>
          </a:p>
          <a:p>
            <a:pPr marL="973138" indent="-973138">
              <a:spcBef>
                <a:spcPct val="50000"/>
              </a:spcBef>
            </a:pPr>
            <a:r>
              <a:rPr lang="en-US" b="1"/>
              <a:t>Find:  </a:t>
            </a:r>
            <a:r>
              <a:rPr lang="en-US"/>
              <a:t> Forces in the cables and weight of sack B.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105400" y="3276600"/>
            <a:ext cx="3810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>
              <a:spcBef>
                <a:spcPct val="50000"/>
              </a:spcBef>
            </a:pPr>
            <a:r>
              <a:rPr lang="en-US" b="1" u="sng"/>
              <a:t>Plan</a:t>
            </a:r>
            <a:r>
              <a:rPr lang="en-US" b="1"/>
              <a:t>:</a:t>
            </a:r>
          </a:p>
          <a:p>
            <a:pPr marL="352425" indent="-352425">
              <a:spcBef>
                <a:spcPct val="50000"/>
              </a:spcBef>
            </a:pPr>
            <a:r>
              <a:rPr lang="en-US"/>
              <a:t>1. Draw a FBD for Point E.</a:t>
            </a:r>
          </a:p>
          <a:p>
            <a:pPr marL="352425" indent="-352425">
              <a:spcBef>
                <a:spcPct val="50000"/>
              </a:spcBef>
            </a:pPr>
            <a:r>
              <a:rPr lang="en-US"/>
              <a:t>2. Apply EofE at Point E to solve for the unknowns (T</a:t>
            </a:r>
            <a:r>
              <a:rPr lang="en-US" baseline="-25000"/>
              <a:t>EG</a:t>
            </a:r>
            <a:r>
              <a:rPr lang="en-US"/>
              <a:t> &amp; T</a:t>
            </a:r>
            <a:r>
              <a:rPr lang="en-US" baseline="-25000"/>
              <a:t>EC</a:t>
            </a:r>
            <a:r>
              <a:rPr lang="en-US"/>
              <a:t>).</a:t>
            </a:r>
          </a:p>
          <a:p>
            <a:pPr marL="352425" indent="-352425">
              <a:spcBef>
                <a:spcPct val="50000"/>
              </a:spcBef>
            </a:pPr>
            <a:r>
              <a:rPr lang="en-US"/>
              <a:t>3. Repeat this process at C.</a:t>
            </a:r>
          </a:p>
        </p:txBody>
      </p:sp>
      <p:pic>
        <p:nvPicPr>
          <p:cNvPr id="60428" name="Picture 12" descr="C:\My Documents\My Pictures\fig3-7apg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4495800" cy="3702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971800" y="3810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EXAMPLE </a:t>
            </a:r>
            <a:r>
              <a:rPr lang="en-US" dirty="0"/>
              <a:t>(continued)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90600" y="2819400"/>
            <a:ext cx="731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scalar E-of-E are:</a:t>
            </a:r>
          </a:p>
          <a:p>
            <a:pPr>
              <a:spcBef>
                <a:spcPct val="50000"/>
              </a:spcBef>
            </a:pPr>
            <a:r>
              <a:rPr lang="en-US"/>
              <a:t>+ </a:t>
            </a:r>
            <a:r>
              <a:rPr lang="en-US">
                <a:sym typeface="Symbol" pitchFamily="18" charset="2"/>
              </a:rPr>
              <a:t>    F</a:t>
            </a:r>
            <a:r>
              <a:rPr lang="en-US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T</a:t>
            </a:r>
            <a:r>
              <a:rPr lang="en-US" baseline="-25000">
                <a:sym typeface="Symbol" pitchFamily="18" charset="2"/>
              </a:rPr>
              <a:t>EG</a:t>
            </a:r>
            <a:r>
              <a:rPr lang="en-US" sz="1200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sin 30º </a:t>
            </a:r>
            <a:r>
              <a:rPr lang="en-US">
                <a:cs typeface="Times New Roman" charset="0"/>
                <a:sym typeface="Symbol" pitchFamily="18" charset="2"/>
              </a:rPr>
              <a:t>–</a:t>
            </a:r>
            <a:r>
              <a:rPr lang="en-US">
                <a:sym typeface="Symbol" pitchFamily="18" charset="2"/>
              </a:rPr>
              <a:t>  T</a:t>
            </a:r>
            <a:r>
              <a:rPr lang="en-US" baseline="-25000">
                <a:sym typeface="Symbol" pitchFamily="18" charset="2"/>
              </a:rPr>
              <a:t>EC</a:t>
            </a:r>
            <a:r>
              <a:rPr lang="en-US">
                <a:sym typeface="Symbol" pitchFamily="18" charset="2"/>
              </a:rPr>
              <a:t> cos 45º = 0</a:t>
            </a:r>
          </a:p>
          <a:p>
            <a:pPr>
              <a:spcBef>
                <a:spcPct val="50000"/>
              </a:spcBef>
            </a:pPr>
            <a:r>
              <a:rPr lang="en-US"/>
              <a:t> + </a:t>
            </a:r>
            <a:r>
              <a:rPr lang="en-US">
                <a:sym typeface="Symbol" pitchFamily="18" charset="2"/>
              </a:rPr>
              <a:t>     F</a:t>
            </a:r>
            <a:r>
              <a:rPr lang="en-US" baseline="-25000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 = T</a:t>
            </a:r>
            <a:r>
              <a:rPr lang="en-US" baseline="-25000">
                <a:sym typeface="Symbol" pitchFamily="18" charset="2"/>
              </a:rPr>
              <a:t>EG</a:t>
            </a:r>
            <a:r>
              <a:rPr lang="en-US" sz="12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cos 30º </a:t>
            </a:r>
            <a:r>
              <a:rPr lang="en-US">
                <a:cs typeface="Times New Roman" charset="0"/>
                <a:sym typeface="Symbol" pitchFamily="18" charset="2"/>
              </a:rPr>
              <a:t>–</a:t>
            </a:r>
            <a:r>
              <a:rPr lang="en-US">
                <a:sym typeface="Symbol" pitchFamily="18" charset="2"/>
              </a:rPr>
              <a:t>  T</a:t>
            </a:r>
            <a:r>
              <a:rPr lang="en-US" baseline="-25000">
                <a:sym typeface="Symbol" pitchFamily="18" charset="2"/>
              </a:rPr>
              <a:t>EC</a:t>
            </a:r>
            <a:r>
              <a:rPr lang="en-US">
                <a:sym typeface="Symbol" pitchFamily="18" charset="2"/>
              </a:rPr>
              <a:t> sin 45º  </a:t>
            </a:r>
            <a:r>
              <a:rPr lang="en-US">
                <a:cs typeface="Times New Roman" charset="0"/>
                <a:sym typeface="Symbol" pitchFamily="18" charset="2"/>
              </a:rPr>
              <a:t>– </a:t>
            </a:r>
            <a:r>
              <a:rPr lang="en-US">
                <a:sym typeface="Symbol" pitchFamily="18" charset="2"/>
              </a:rPr>
              <a:t> 20 lbs  = 0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990600" y="39624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62000" y="4343400"/>
            <a:ext cx="662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these two simultaneous equations for the two unknowns yields:     </a:t>
            </a:r>
          </a:p>
          <a:p>
            <a:pPr>
              <a:spcBef>
                <a:spcPct val="50000"/>
              </a:spcBef>
            </a:pPr>
            <a:r>
              <a:rPr lang="en-US"/>
              <a:t> T</a:t>
            </a:r>
            <a:r>
              <a:rPr lang="en-US" baseline="-25000"/>
              <a:t>EC</a:t>
            </a:r>
            <a:r>
              <a:rPr lang="en-US"/>
              <a:t> = 38</a:t>
            </a:r>
            <a:r>
              <a:rPr lang="en-US" b="1"/>
              <a:t>.</a:t>
            </a:r>
            <a:r>
              <a:rPr lang="en-US"/>
              <a:t>6 lb</a:t>
            </a:r>
          </a:p>
          <a:p>
            <a:pPr>
              <a:spcBef>
                <a:spcPct val="50000"/>
              </a:spcBef>
            </a:pPr>
            <a:r>
              <a:rPr lang="en-US"/>
              <a:t> T</a:t>
            </a:r>
            <a:r>
              <a:rPr lang="en-US" baseline="-25000"/>
              <a:t>EG</a:t>
            </a:r>
            <a:r>
              <a:rPr lang="en-US"/>
              <a:t> = 54</a:t>
            </a:r>
            <a:r>
              <a:rPr lang="en-US" b="1"/>
              <a:t>.</a:t>
            </a:r>
            <a:r>
              <a:rPr lang="en-US"/>
              <a:t>6 lb</a:t>
            </a:r>
          </a:p>
        </p:txBody>
      </p:sp>
      <p:pic>
        <p:nvPicPr>
          <p:cNvPr id="62475" name="Picture 11" descr="C:\My Documents\My Pictures\fig3-7bpg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2438400" cy="1676400"/>
          </a:xfrm>
          <a:prstGeom prst="rect">
            <a:avLst/>
          </a:prstGeom>
          <a:noFill/>
        </p:spPr>
      </p:pic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657600" y="13716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FBD at E should look like the one to the left.  Note the assumed directions for the two cable tensions.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EXAMPLE</a:t>
            </a:r>
            <a:r>
              <a:rPr lang="en-US" sz="2800" b="1" dirty="0"/>
              <a:t> </a:t>
            </a:r>
            <a:r>
              <a:rPr lang="en-US" dirty="0"/>
              <a:t>(continued)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066800" y="3962400"/>
            <a:ext cx="7239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    F</a:t>
            </a:r>
            <a:r>
              <a:rPr lang="en-US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38</a:t>
            </a:r>
            <a:r>
              <a:rPr lang="en-US" b="1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64 cos 45  </a:t>
            </a:r>
            <a:r>
              <a:rPr lang="en-US">
                <a:cs typeface="Times New Roman" charset="0"/>
                <a:sym typeface="Symbol" pitchFamily="18" charset="2"/>
              </a:rPr>
              <a:t>– </a:t>
            </a:r>
            <a:r>
              <a:rPr lang="en-US">
                <a:sym typeface="Symbol" pitchFamily="18" charset="2"/>
              </a:rPr>
              <a:t> (4/5) T</a:t>
            </a:r>
            <a:r>
              <a:rPr lang="en-US" baseline="-25000">
                <a:sym typeface="Symbol" pitchFamily="18" charset="2"/>
              </a:rPr>
              <a:t>CD</a:t>
            </a:r>
            <a:r>
              <a:rPr lang="en-US">
                <a:sym typeface="Symbol" pitchFamily="18" charset="2"/>
              </a:rPr>
              <a:t>  =  0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ym typeface="Symbol" pitchFamily="18" charset="2"/>
              </a:rPr>
              <a:t>    F</a:t>
            </a:r>
            <a:r>
              <a:rPr lang="en-US" baseline="-25000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  = (3/5) T</a:t>
            </a:r>
            <a:r>
              <a:rPr lang="en-US" baseline="-25000">
                <a:sym typeface="Symbol" pitchFamily="18" charset="2"/>
              </a:rPr>
              <a:t>CD</a:t>
            </a:r>
            <a:r>
              <a:rPr lang="en-US">
                <a:sym typeface="Symbol" pitchFamily="18" charset="2"/>
              </a:rPr>
              <a:t> +  38.64 sin 45  </a:t>
            </a:r>
            <a:r>
              <a:rPr lang="en-US">
                <a:cs typeface="Times New Roman" charset="0"/>
                <a:sym typeface="Symbol" pitchFamily="18" charset="2"/>
              </a:rPr>
              <a:t>–  </a:t>
            </a:r>
            <a:r>
              <a:rPr lang="en-US">
                <a:sym typeface="Symbol" pitchFamily="18" charset="2"/>
              </a:rPr>
              <a:t>W</a:t>
            </a:r>
            <a:r>
              <a:rPr lang="en-US" baseline="-25000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  =  0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5181600"/>
            <a:ext cx="7162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the first equation and then the second yields</a:t>
            </a:r>
            <a:r>
              <a:rPr lang="en-US">
                <a:sym typeface="Symbol" pitchFamily="18" charset="2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CD</a:t>
            </a:r>
            <a:r>
              <a:rPr lang="en-US"/>
              <a:t> = 34</a:t>
            </a:r>
            <a:r>
              <a:rPr lang="en-US" b="1"/>
              <a:t>.</a:t>
            </a:r>
            <a:r>
              <a:rPr lang="en-US"/>
              <a:t>2 lb     and    W</a:t>
            </a:r>
            <a:r>
              <a:rPr lang="en-US" baseline="-25000"/>
              <a:t>B</a:t>
            </a:r>
            <a:r>
              <a:rPr lang="en-US"/>
              <a:t> = 47</a:t>
            </a:r>
            <a:r>
              <a:rPr lang="en-US" b="1"/>
              <a:t>.</a:t>
            </a:r>
            <a:r>
              <a:rPr lang="en-US"/>
              <a:t>8 lb .</a:t>
            </a:r>
          </a:p>
        </p:txBody>
      </p:sp>
      <p:pic>
        <p:nvPicPr>
          <p:cNvPr id="63498" name="Picture 10" descr="C:\My Documents\My Pictures\fig3-7cpg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2971800" cy="2359025"/>
          </a:xfrm>
          <a:prstGeom prst="rect">
            <a:avLst/>
          </a:prstGeom>
          <a:noFill/>
        </p:spPr>
      </p:pic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066800" y="3505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scalar E-of-E are: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029200" y="15240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Now move on to ring C.   A FBD for C should look like the one to the left.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286000" y="762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048000" y="3810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CONCEPT QUESTIONS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838200" y="99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342900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6172200" y="99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>
            <a:off x="914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1143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1295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1447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1905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2057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209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1676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H="1">
            <a:off x="23622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>
            <a:off x="3429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H="1">
            <a:off x="3581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H="1">
            <a:off x="3733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H="1">
            <a:off x="38862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flipH="1">
            <a:off x="40386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flipH="1">
            <a:off x="4191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flipH="1">
            <a:off x="4343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flipH="1">
            <a:off x="46482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flipH="1">
            <a:off x="4495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 flipH="1">
            <a:off x="61722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63246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 flipH="1">
            <a:off x="6477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 flipH="1">
            <a:off x="6629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 flipH="1">
            <a:off x="6781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 flipH="1">
            <a:off x="7010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 flipH="1">
            <a:off x="72390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 flipH="1">
            <a:off x="75438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 flipH="1">
            <a:off x="76962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 flipH="1">
            <a:off x="73914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1524000" y="990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2" name="Line 44"/>
          <p:cNvSpPr>
            <a:spLocks noChangeShapeType="1"/>
          </p:cNvSpPr>
          <p:nvPr/>
        </p:nvSpPr>
        <p:spPr bwMode="auto">
          <a:xfrm>
            <a:off x="1676400" y="990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3" name="Oval 45"/>
          <p:cNvSpPr>
            <a:spLocks noChangeArrowheads="1"/>
          </p:cNvSpPr>
          <p:nvPr/>
        </p:nvSpPr>
        <p:spPr bwMode="auto">
          <a:xfrm>
            <a:off x="1524000" y="19812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>
            <a:off x="13716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8" name="Line 50"/>
          <p:cNvSpPr>
            <a:spLocks noChangeShapeType="1"/>
          </p:cNvSpPr>
          <p:nvPr/>
        </p:nvSpPr>
        <p:spPr bwMode="auto">
          <a:xfrm flipH="1">
            <a:off x="1295400" y="236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19" name="Line 51"/>
          <p:cNvSpPr>
            <a:spLocks noChangeShapeType="1"/>
          </p:cNvSpPr>
          <p:nvPr/>
        </p:nvSpPr>
        <p:spPr bwMode="auto">
          <a:xfrm>
            <a:off x="1905000" y="236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0" name="Line 52"/>
          <p:cNvSpPr>
            <a:spLocks noChangeShapeType="1"/>
          </p:cNvSpPr>
          <p:nvPr/>
        </p:nvSpPr>
        <p:spPr bwMode="auto">
          <a:xfrm>
            <a:off x="12954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1" name="Line 53"/>
          <p:cNvSpPr>
            <a:spLocks noChangeShapeType="1"/>
          </p:cNvSpPr>
          <p:nvPr/>
        </p:nvSpPr>
        <p:spPr bwMode="auto">
          <a:xfrm>
            <a:off x="3581400" y="990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 flipH="1">
            <a:off x="4191000" y="9906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3" name="Oval 55"/>
          <p:cNvSpPr>
            <a:spLocks noChangeArrowheads="1"/>
          </p:cNvSpPr>
          <p:nvPr/>
        </p:nvSpPr>
        <p:spPr bwMode="auto">
          <a:xfrm>
            <a:off x="4038600" y="175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Line 58"/>
          <p:cNvSpPr>
            <a:spLocks noChangeShapeType="1"/>
          </p:cNvSpPr>
          <p:nvPr/>
        </p:nvSpPr>
        <p:spPr bwMode="auto">
          <a:xfrm>
            <a:off x="41148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7" name="Line 59"/>
          <p:cNvSpPr>
            <a:spLocks noChangeShapeType="1"/>
          </p:cNvSpPr>
          <p:nvPr/>
        </p:nvSpPr>
        <p:spPr bwMode="auto">
          <a:xfrm>
            <a:off x="16002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8" name="Line 60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29" name="Line 61"/>
          <p:cNvSpPr>
            <a:spLocks noChangeShapeType="1"/>
          </p:cNvSpPr>
          <p:nvPr/>
        </p:nvSpPr>
        <p:spPr bwMode="auto">
          <a:xfrm flipH="1">
            <a:off x="3810000" y="2057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0" name="Line 62"/>
          <p:cNvSpPr>
            <a:spLocks noChangeShapeType="1"/>
          </p:cNvSpPr>
          <p:nvPr/>
        </p:nvSpPr>
        <p:spPr bwMode="auto">
          <a:xfrm>
            <a:off x="4343400" y="2057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1" name="Line 63"/>
          <p:cNvSpPr>
            <a:spLocks noChangeShapeType="1"/>
          </p:cNvSpPr>
          <p:nvPr/>
        </p:nvSpPr>
        <p:spPr bwMode="auto">
          <a:xfrm>
            <a:off x="38100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2" name="Oval 64"/>
          <p:cNvSpPr>
            <a:spLocks noChangeArrowheads="1"/>
          </p:cNvSpPr>
          <p:nvPr/>
        </p:nvSpPr>
        <p:spPr bwMode="auto">
          <a:xfrm>
            <a:off x="7010400" y="175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3" name="Line 65"/>
          <p:cNvSpPr>
            <a:spLocks noChangeShapeType="1"/>
          </p:cNvSpPr>
          <p:nvPr/>
        </p:nvSpPr>
        <p:spPr bwMode="auto">
          <a:xfrm flipH="1" flipV="1">
            <a:off x="6400800" y="990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4" name="Line 66"/>
          <p:cNvSpPr>
            <a:spLocks noChangeShapeType="1"/>
          </p:cNvSpPr>
          <p:nvPr/>
        </p:nvSpPr>
        <p:spPr bwMode="auto">
          <a:xfrm flipH="1" flipV="1">
            <a:off x="6781800" y="990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5" name="Line 67"/>
          <p:cNvSpPr>
            <a:spLocks noChangeShapeType="1"/>
          </p:cNvSpPr>
          <p:nvPr/>
        </p:nvSpPr>
        <p:spPr bwMode="auto">
          <a:xfrm flipV="1">
            <a:off x="7086600" y="914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6" name="Line 68"/>
          <p:cNvSpPr>
            <a:spLocks noChangeShapeType="1"/>
          </p:cNvSpPr>
          <p:nvPr/>
        </p:nvSpPr>
        <p:spPr bwMode="auto">
          <a:xfrm flipV="1">
            <a:off x="7162800" y="914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7" name="Line 69"/>
          <p:cNvSpPr>
            <a:spLocks noChangeShapeType="1"/>
          </p:cNvSpPr>
          <p:nvPr/>
        </p:nvSpPr>
        <p:spPr bwMode="auto">
          <a:xfrm>
            <a:off x="70866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8" name="Line 70"/>
          <p:cNvSpPr>
            <a:spLocks noChangeShapeType="1"/>
          </p:cNvSpPr>
          <p:nvPr/>
        </p:nvSpPr>
        <p:spPr bwMode="auto">
          <a:xfrm>
            <a:off x="6934200" y="205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39" name="Line 71"/>
          <p:cNvSpPr>
            <a:spLocks noChangeShapeType="1"/>
          </p:cNvSpPr>
          <p:nvPr/>
        </p:nvSpPr>
        <p:spPr bwMode="auto">
          <a:xfrm flipH="1">
            <a:off x="6858000" y="2057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40" name="Line 72"/>
          <p:cNvSpPr>
            <a:spLocks noChangeShapeType="1"/>
          </p:cNvSpPr>
          <p:nvPr/>
        </p:nvSpPr>
        <p:spPr bwMode="auto">
          <a:xfrm>
            <a:off x="7315200" y="2057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41" name="Line 73"/>
          <p:cNvSpPr>
            <a:spLocks noChangeShapeType="1"/>
          </p:cNvSpPr>
          <p:nvPr/>
        </p:nvSpPr>
        <p:spPr bwMode="auto">
          <a:xfrm>
            <a:off x="68580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42" name="Text Box 74"/>
          <p:cNvSpPr txBox="1">
            <a:spLocks noChangeArrowheads="1"/>
          </p:cNvSpPr>
          <p:nvPr/>
        </p:nvSpPr>
        <p:spPr bwMode="auto">
          <a:xfrm>
            <a:off x="1828800" y="3276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58443" name="Text Box 75"/>
          <p:cNvSpPr txBox="1">
            <a:spLocks noChangeArrowheads="1"/>
          </p:cNvSpPr>
          <p:nvPr/>
        </p:nvSpPr>
        <p:spPr bwMode="auto">
          <a:xfrm>
            <a:off x="1981200" y="236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1000 lb</a:t>
            </a:r>
          </a:p>
        </p:txBody>
      </p:sp>
      <p:sp>
        <p:nvSpPr>
          <p:cNvPr id="58444" name="Text Box 76"/>
          <p:cNvSpPr txBox="1">
            <a:spLocks noChangeArrowheads="1"/>
          </p:cNvSpPr>
          <p:nvPr/>
        </p:nvSpPr>
        <p:spPr bwMode="auto">
          <a:xfrm>
            <a:off x="45720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1000 lb</a:t>
            </a:r>
          </a:p>
        </p:txBody>
      </p:sp>
      <p:sp>
        <p:nvSpPr>
          <p:cNvPr id="58445" name="Text Box 77"/>
          <p:cNvSpPr txBox="1">
            <a:spLocks noChangeArrowheads="1"/>
          </p:cNvSpPr>
          <p:nvPr/>
        </p:nvSpPr>
        <p:spPr bwMode="auto">
          <a:xfrm>
            <a:off x="7467600" y="2286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1000 lb</a:t>
            </a:r>
          </a:p>
        </p:txBody>
      </p:sp>
      <p:sp>
        <p:nvSpPr>
          <p:cNvPr id="58446" name="Text Box 78"/>
          <p:cNvSpPr txBox="1">
            <a:spLocks noChangeArrowheads="1"/>
          </p:cNvSpPr>
          <p:nvPr/>
        </p:nvSpPr>
        <p:spPr bwMode="auto">
          <a:xfrm>
            <a:off x="990600" y="2667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 ( A )                                          ( B )                                              ( C )</a:t>
            </a:r>
          </a:p>
        </p:txBody>
      </p:sp>
      <p:sp>
        <p:nvSpPr>
          <p:cNvPr id="58447" name="Text Box 79"/>
          <p:cNvSpPr txBox="1">
            <a:spLocks noChangeArrowheads="1"/>
          </p:cNvSpPr>
          <p:nvPr/>
        </p:nvSpPr>
        <p:spPr bwMode="auto">
          <a:xfrm>
            <a:off x="457200" y="32004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>
              <a:spcBef>
                <a:spcPct val="50000"/>
              </a:spcBef>
            </a:pPr>
            <a:r>
              <a:rPr lang="en-US" dirty="0"/>
              <a:t>1) </a:t>
            </a:r>
            <a:r>
              <a:rPr lang="en-US" dirty="0" smtClean="0"/>
              <a:t> Assuming </a:t>
            </a:r>
            <a:r>
              <a:rPr lang="en-US" dirty="0"/>
              <a:t>you know the geometry of the ropes, </a:t>
            </a:r>
            <a:r>
              <a:rPr lang="en-US" dirty="0" smtClean="0"/>
              <a:t>which one of these can you NOT find the forces </a:t>
            </a:r>
            <a:r>
              <a:rPr lang="en-US" dirty="0"/>
              <a:t>in the </a:t>
            </a:r>
            <a:r>
              <a:rPr lang="en-US" dirty="0" smtClean="0"/>
              <a:t>cables?</a:t>
            </a:r>
            <a:endParaRPr lang="en-US" dirty="0"/>
          </a:p>
        </p:txBody>
      </p:sp>
      <p:sp>
        <p:nvSpPr>
          <p:cNvPr id="58449" name="Line 81"/>
          <p:cNvSpPr>
            <a:spLocks noChangeShapeType="1"/>
          </p:cNvSpPr>
          <p:nvPr/>
        </p:nvSpPr>
        <p:spPr bwMode="auto">
          <a:xfrm flipH="1">
            <a:off x="4800600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51" name="Text Box 83"/>
          <p:cNvSpPr txBox="1">
            <a:spLocks noChangeArrowheads="1"/>
          </p:cNvSpPr>
          <p:nvPr/>
        </p:nvSpPr>
        <p:spPr bwMode="auto">
          <a:xfrm>
            <a:off x="533400" y="4721225"/>
            <a:ext cx="64008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2625" indent="-682625">
              <a:spcBef>
                <a:spcPct val="20000"/>
              </a:spcBef>
            </a:pPr>
            <a:r>
              <a:rPr lang="en-US" dirty="0"/>
              <a:t>   A) The weight is too heavy.</a:t>
            </a:r>
          </a:p>
          <a:p>
            <a:pPr marL="682625" indent="-682625">
              <a:spcBef>
                <a:spcPct val="20000"/>
              </a:spcBef>
            </a:pPr>
            <a:r>
              <a:rPr lang="en-US" dirty="0"/>
              <a:t>   B) The cables are too thin.</a:t>
            </a:r>
          </a:p>
          <a:p>
            <a:pPr marL="682625" indent="-682625">
              <a:spcBef>
                <a:spcPct val="20000"/>
              </a:spcBef>
            </a:pPr>
            <a:r>
              <a:rPr lang="en-US" dirty="0"/>
              <a:t>   C) There are more unknowns than equations.</a:t>
            </a:r>
          </a:p>
          <a:p>
            <a:pPr marL="682625" indent="-682625">
              <a:spcBef>
                <a:spcPct val="20000"/>
              </a:spcBef>
            </a:pPr>
            <a:r>
              <a:rPr lang="en-US" dirty="0"/>
              <a:t>   D) There are too few cables for a 1000 lb   weight.</a:t>
            </a:r>
          </a:p>
        </p:txBody>
      </p:sp>
      <p:sp>
        <p:nvSpPr>
          <p:cNvPr id="58454" name="Text Box 86"/>
          <p:cNvSpPr txBox="1">
            <a:spLocks noChangeArrowheads="1"/>
          </p:cNvSpPr>
          <p:nvPr/>
        </p:nvSpPr>
        <p:spPr bwMode="auto">
          <a:xfrm>
            <a:off x="457200" y="43434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2) </a:t>
            </a:r>
            <a:r>
              <a:rPr lang="en-US" dirty="0" smtClean="0"/>
              <a:t> Why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2667000" y="3810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GROUP PROBLEM SOLVING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038600" y="838200"/>
            <a:ext cx="4572000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76325" indent="-1076325"/>
            <a:r>
              <a:rPr lang="en-US" b="1"/>
              <a:t>Given:</a:t>
            </a:r>
            <a:r>
              <a:rPr lang="en-US"/>
              <a:t>  The car is towed at constant speed by the 600 lb force and the angle  </a:t>
            </a:r>
            <a:r>
              <a:rPr lang="en-US">
                <a:cs typeface="Times New Roman" charset="0"/>
                <a:sym typeface="Symbol" pitchFamily="18" charset="2"/>
              </a:rPr>
              <a:t> is 25</a:t>
            </a:r>
            <a:r>
              <a:rPr lang="en-US">
                <a:cs typeface="Times New Roman" charset="0"/>
              </a:rPr>
              <a:t>°.</a:t>
            </a:r>
          </a:p>
          <a:p>
            <a:pPr marL="1076325" indent="-1076325">
              <a:spcBef>
                <a:spcPct val="30000"/>
              </a:spcBef>
            </a:pPr>
            <a:r>
              <a:rPr lang="en-US" b="1">
                <a:cs typeface="Times New Roman" charset="0"/>
              </a:rPr>
              <a:t>Find:    </a:t>
            </a:r>
            <a:r>
              <a:rPr lang="en-US">
                <a:cs typeface="Times New Roman" charset="0"/>
              </a:rPr>
              <a:t>The forces in the ropes AB and AC.</a:t>
            </a:r>
          </a:p>
          <a:p>
            <a:pPr marL="1076325" indent="-1076325"/>
            <a:endParaRPr lang="en-US">
              <a:cs typeface="Times New Roman" charset="0"/>
            </a:endParaRPr>
          </a:p>
          <a:p>
            <a:pPr marL="1076325" indent="-1076325"/>
            <a:endParaRPr lang="en-US">
              <a:cs typeface="Times New Roman" charset="0"/>
            </a:endParaRPr>
          </a:p>
          <a:p>
            <a:pPr marL="1076325" indent="-1076325"/>
            <a:endParaRPr lang="en-US" b="1" u="sng">
              <a:cs typeface="Times New Roman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038600" y="3429000"/>
            <a:ext cx="472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u="sng">
                <a:cs typeface="Times New Roman" charset="0"/>
              </a:rPr>
              <a:t>Plan:</a:t>
            </a:r>
            <a:r>
              <a:rPr lang="en-US"/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/>
              <a:t>1. Draw a FBD for point A.</a:t>
            </a:r>
          </a:p>
          <a:p>
            <a:pPr marL="457200" indent="-457200">
              <a:spcBef>
                <a:spcPct val="50000"/>
              </a:spcBef>
            </a:pPr>
            <a:r>
              <a:rPr lang="en-US"/>
              <a:t>2. Apply the E-of-E to solve for the forces in ropes AB and AC.</a:t>
            </a:r>
          </a:p>
        </p:txBody>
      </p:sp>
      <p:pic>
        <p:nvPicPr>
          <p:cNvPr id="70663" name="Picture 7" descr="C:\WINDOWS\DESKTOP\Mehta\Other Pics\prob3_35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914400" y="914400"/>
            <a:ext cx="2895600" cy="525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2052"/>
          <p:cNvSpPr txBox="1">
            <a:spLocks noChangeArrowheads="1"/>
          </p:cNvSpPr>
          <p:nvPr/>
        </p:nvSpPr>
        <p:spPr bwMode="auto">
          <a:xfrm>
            <a:off x="2209800" y="457200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GROUP PROBLEM SOLVING </a:t>
            </a:r>
            <a:r>
              <a:rPr lang="en-US" dirty="0"/>
              <a:t>(continued)</a:t>
            </a:r>
            <a:endParaRPr lang="en-US" b="1" dirty="0"/>
          </a:p>
        </p:txBody>
      </p:sp>
      <p:grpSp>
        <p:nvGrpSpPr>
          <p:cNvPr id="2" name="Group 2069"/>
          <p:cNvGrpSpPr>
            <a:grpSpLocks/>
          </p:cNvGrpSpPr>
          <p:nvPr/>
        </p:nvGrpSpPr>
        <p:grpSpPr bwMode="auto">
          <a:xfrm>
            <a:off x="2133600" y="1219200"/>
            <a:ext cx="4578350" cy="2362200"/>
            <a:chOff x="437" y="576"/>
            <a:chExt cx="2884" cy="1488"/>
          </a:xfrm>
        </p:grpSpPr>
        <p:sp>
          <p:nvSpPr>
            <p:cNvPr id="71686" name="Line 2054"/>
            <p:cNvSpPr>
              <a:spLocks noChangeShapeType="1"/>
            </p:cNvSpPr>
            <p:nvPr/>
          </p:nvSpPr>
          <p:spPr bwMode="auto">
            <a:xfrm flipV="1">
              <a:off x="1059" y="742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87" name="Line 2055"/>
            <p:cNvSpPr>
              <a:spLocks noChangeShapeType="1"/>
            </p:cNvSpPr>
            <p:nvPr/>
          </p:nvSpPr>
          <p:spPr bwMode="auto">
            <a:xfrm flipH="1">
              <a:off x="483" y="1414"/>
              <a:ext cx="57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88" name="Line 2056"/>
            <p:cNvSpPr>
              <a:spLocks noChangeShapeType="1"/>
            </p:cNvSpPr>
            <p:nvPr/>
          </p:nvSpPr>
          <p:spPr bwMode="auto">
            <a:xfrm>
              <a:off x="1059" y="1414"/>
              <a:ext cx="52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89" name="Line 2057"/>
            <p:cNvSpPr>
              <a:spLocks noChangeShapeType="1"/>
            </p:cNvSpPr>
            <p:nvPr/>
          </p:nvSpPr>
          <p:spPr bwMode="auto">
            <a:xfrm>
              <a:off x="579" y="141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0" name="Arc 2058"/>
            <p:cNvSpPr>
              <a:spLocks/>
            </p:cNvSpPr>
            <p:nvPr/>
          </p:nvSpPr>
          <p:spPr bwMode="auto">
            <a:xfrm flipH="1" flipV="1">
              <a:off x="777" y="1414"/>
              <a:ext cx="90" cy="1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Arc 2059"/>
            <p:cNvSpPr>
              <a:spLocks/>
            </p:cNvSpPr>
            <p:nvPr/>
          </p:nvSpPr>
          <p:spPr bwMode="auto">
            <a:xfrm flipV="1">
              <a:off x="1251" y="1414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Text Box 2060"/>
            <p:cNvSpPr txBox="1">
              <a:spLocks noChangeArrowheads="1"/>
            </p:cNvSpPr>
            <p:nvPr/>
          </p:nvSpPr>
          <p:spPr bwMode="auto">
            <a:xfrm>
              <a:off x="1385" y="1423"/>
              <a:ext cx="3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30</a:t>
              </a:r>
              <a:r>
                <a:rPr lang="en-US" sz="2000">
                  <a:cs typeface="Times New Roman" charset="0"/>
                </a:rPr>
                <a:t>°</a:t>
              </a:r>
              <a:endParaRPr lang="en-US" sz="2000"/>
            </a:p>
          </p:txBody>
        </p:sp>
        <p:sp>
          <p:nvSpPr>
            <p:cNvPr id="71693" name="Text Box 2061"/>
            <p:cNvSpPr txBox="1">
              <a:spLocks noChangeArrowheads="1"/>
            </p:cNvSpPr>
            <p:nvPr/>
          </p:nvSpPr>
          <p:spPr bwMode="auto">
            <a:xfrm>
              <a:off x="437" y="1430"/>
              <a:ext cx="3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25</a:t>
              </a:r>
              <a:r>
                <a:rPr lang="en-US" sz="2000">
                  <a:cs typeface="Times New Roman" charset="0"/>
                </a:rPr>
                <a:t>°</a:t>
              </a:r>
              <a:endParaRPr lang="en-US" sz="2000"/>
            </a:p>
          </p:txBody>
        </p:sp>
        <p:sp>
          <p:nvSpPr>
            <p:cNvPr id="71694" name="Text Box 2062"/>
            <p:cNvSpPr txBox="1">
              <a:spLocks noChangeArrowheads="1"/>
            </p:cNvSpPr>
            <p:nvPr/>
          </p:nvSpPr>
          <p:spPr bwMode="auto">
            <a:xfrm>
              <a:off x="1097" y="576"/>
              <a:ext cx="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600 lb</a:t>
              </a:r>
            </a:p>
          </p:txBody>
        </p:sp>
        <p:sp>
          <p:nvSpPr>
            <p:cNvPr id="71695" name="Text Box 2063"/>
            <p:cNvSpPr txBox="1">
              <a:spLocks noChangeArrowheads="1"/>
            </p:cNvSpPr>
            <p:nvPr/>
          </p:nvSpPr>
          <p:spPr bwMode="auto">
            <a:xfrm>
              <a:off x="473" y="1776"/>
              <a:ext cx="4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AB</a:t>
              </a:r>
              <a:endParaRPr lang="en-US"/>
            </a:p>
          </p:txBody>
        </p:sp>
        <p:sp>
          <p:nvSpPr>
            <p:cNvPr id="71696" name="Text Box 2064"/>
            <p:cNvSpPr txBox="1">
              <a:spLocks noChangeArrowheads="1"/>
            </p:cNvSpPr>
            <p:nvPr/>
          </p:nvSpPr>
          <p:spPr bwMode="auto">
            <a:xfrm>
              <a:off x="1529" y="1728"/>
              <a:ext cx="4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AC</a:t>
              </a:r>
              <a:endParaRPr lang="en-US"/>
            </a:p>
          </p:txBody>
        </p:sp>
        <p:sp>
          <p:nvSpPr>
            <p:cNvPr id="71697" name="Text Box 2065"/>
            <p:cNvSpPr txBox="1">
              <a:spLocks noChangeArrowheads="1"/>
            </p:cNvSpPr>
            <p:nvPr/>
          </p:nvSpPr>
          <p:spPr bwMode="auto">
            <a:xfrm>
              <a:off x="1059" y="112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71698" name="Text Box 2066"/>
            <p:cNvSpPr txBox="1">
              <a:spLocks noChangeArrowheads="1"/>
            </p:cNvSpPr>
            <p:nvPr/>
          </p:nvSpPr>
          <p:spPr bwMode="auto">
            <a:xfrm>
              <a:off x="2016" y="960"/>
              <a:ext cx="13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FBD at point A</a:t>
              </a:r>
            </a:p>
          </p:txBody>
        </p:sp>
      </p:grpSp>
      <p:sp>
        <p:nvSpPr>
          <p:cNvPr id="71699" name="Text Box 2067"/>
          <p:cNvSpPr txBox="1">
            <a:spLocks noChangeArrowheads="1"/>
          </p:cNvSpPr>
          <p:nvPr/>
        </p:nvSpPr>
        <p:spPr bwMode="auto">
          <a:xfrm>
            <a:off x="1600200" y="3810000"/>
            <a:ext cx="6324600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Applying the scalar E-of-E at A, we get;</a:t>
            </a:r>
          </a:p>
          <a:p>
            <a:pPr>
              <a:spcBef>
                <a:spcPct val="20000"/>
              </a:spcBef>
            </a:pPr>
            <a:r>
              <a:rPr lang="en-US" dirty="0"/>
              <a:t>+ </a:t>
            </a:r>
            <a:r>
              <a:rPr lang="en-US" dirty="0">
                <a:sym typeface="Symbol" pitchFamily="18" charset="2"/>
              </a:rPr>
              <a:t> 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F</a:t>
            </a:r>
            <a:r>
              <a:rPr lang="en-US" baseline="-25000" dirty="0">
                <a:sym typeface="Symbol" pitchFamily="18" charset="2"/>
              </a:rPr>
              <a:t>AC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cos</a:t>
            </a:r>
            <a:r>
              <a:rPr lang="en-US" dirty="0">
                <a:sym typeface="Symbol" pitchFamily="18" charset="2"/>
              </a:rPr>
              <a:t> 30</a:t>
            </a:r>
            <a:r>
              <a:rPr lang="en-US" dirty="0">
                <a:cs typeface="Times New Roman" charset="0"/>
                <a:sym typeface="Symbol" pitchFamily="18" charset="2"/>
              </a:rPr>
              <a:t>° – 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AB</a:t>
            </a:r>
            <a:r>
              <a:rPr lang="en-US" dirty="0">
                <a:cs typeface="Times New Roman" charset="0"/>
                <a:sym typeface="Symbol" pitchFamily="18" charset="2"/>
              </a:rPr>
              <a:t> </a:t>
            </a:r>
            <a:r>
              <a:rPr lang="en-US" dirty="0" err="1">
                <a:cs typeface="Times New Roman" charset="0"/>
                <a:sym typeface="Symbol" pitchFamily="18" charset="2"/>
              </a:rPr>
              <a:t>cos</a:t>
            </a:r>
            <a:r>
              <a:rPr lang="en-US" dirty="0">
                <a:cs typeface="Times New Roman" charset="0"/>
                <a:sym typeface="Symbol" pitchFamily="18" charset="2"/>
              </a:rPr>
              <a:t> 25° = 0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Times New Roman" charset="0"/>
                <a:sym typeface="Symbol" pitchFamily="18" charset="2"/>
              </a:rPr>
              <a:t>+ </a:t>
            </a:r>
            <a:r>
              <a:rPr lang="en-US" dirty="0">
                <a:sym typeface="Symbol" pitchFamily="18" charset="2"/>
              </a:rPr>
              <a:t> 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= -F</a:t>
            </a:r>
            <a:r>
              <a:rPr lang="en-US" baseline="-25000" dirty="0">
                <a:sym typeface="Symbol" pitchFamily="18" charset="2"/>
              </a:rPr>
              <a:t>AC</a:t>
            </a:r>
            <a:r>
              <a:rPr lang="en-US" dirty="0">
                <a:sym typeface="Symbol" pitchFamily="18" charset="2"/>
              </a:rPr>
              <a:t> sin 30</a:t>
            </a:r>
            <a:r>
              <a:rPr lang="en-US" dirty="0">
                <a:cs typeface="Times New Roman" charset="0"/>
                <a:sym typeface="Symbol" pitchFamily="18" charset="2"/>
              </a:rPr>
              <a:t>° – 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AB</a:t>
            </a:r>
            <a:r>
              <a:rPr lang="en-US" dirty="0">
                <a:cs typeface="Times New Roman" charset="0"/>
                <a:sym typeface="Symbol" pitchFamily="18" charset="2"/>
              </a:rPr>
              <a:t> sin 25° + 600  = 0</a:t>
            </a:r>
          </a:p>
          <a:p>
            <a:pPr>
              <a:spcBef>
                <a:spcPct val="20000"/>
              </a:spcBef>
            </a:pPr>
            <a:endParaRPr lang="en-US" dirty="0" smtClean="0">
              <a:cs typeface="Times New Roman" charset="0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cs typeface="Times New Roman" charset="0"/>
                <a:sym typeface="Symbol" pitchFamily="18" charset="2"/>
              </a:rPr>
              <a:t>Solving </a:t>
            </a:r>
            <a:r>
              <a:rPr lang="en-US" dirty="0">
                <a:cs typeface="Times New Roman" charset="0"/>
                <a:sym typeface="Symbol" pitchFamily="18" charset="2"/>
              </a:rPr>
              <a:t>the above equations, we get;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Times New Roman" charset="0"/>
                <a:sym typeface="Symbol" pitchFamily="18" charset="2"/>
              </a:rPr>
              <a:t>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AB</a:t>
            </a:r>
            <a:r>
              <a:rPr lang="en-US" dirty="0">
                <a:cs typeface="Times New Roman" charset="0"/>
                <a:sym typeface="Symbol" pitchFamily="18" charset="2"/>
              </a:rPr>
              <a:t> = 634 lb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Times New Roman" charset="0"/>
                <a:sym typeface="Symbol" pitchFamily="18" charset="2"/>
              </a:rPr>
              <a:t>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AC</a:t>
            </a:r>
            <a:r>
              <a:rPr lang="en-US" dirty="0">
                <a:cs typeface="Times New Roman" charset="0"/>
                <a:sym typeface="Symbol" pitchFamily="18" charset="2"/>
              </a:rPr>
              <a:t> = 664 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ATTENTION QUIZ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5791200" y="160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7239000" y="160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6096000" y="16002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H="1">
            <a:off x="7010400" y="16002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6781800" y="2514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63246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68580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67056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6629400" y="3048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7086600" y="3048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66294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781800" y="2209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6576" name="Arc 16"/>
          <p:cNvSpPr>
            <a:spLocks/>
          </p:cNvSpPr>
          <p:nvPr/>
        </p:nvSpPr>
        <p:spPr bwMode="auto">
          <a:xfrm>
            <a:off x="6934200" y="2516188"/>
            <a:ext cx="300038" cy="265112"/>
          </a:xfrm>
          <a:custGeom>
            <a:avLst/>
            <a:gdLst>
              <a:gd name="G0" fmla="+- 0 0 0"/>
              <a:gd name="G1" fmla="+- 18626 0 0"/>
              <a:gd name="G2" fmla="+- 21600 0 0"/>
              <a:gd name="T0" fmla="*/ 10937 w 21216"/>
              <a:gd name="T1" fmla="*/ 0 h 18626"/>
              <a:gd name="T2" fmla="*/ 21216 w 21216"/>
              <a:gd name="T3" fmla="*/ 14571 h 18626"/>
              <a:gd name="T4" fmla="*/ 0 w 21216"/>
              <a:gd name="T5" fmla="*/ 18626 h 18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16" h="18626" fill="none" extrusionOk="0">
                <a:moveTo>
                  <a:pt x="10937" y="-1"/>
                </a:moveTo>
                <a:cubicBezTo>
                  <a:pt x="16301" y="3149"/>
                  <a:pt x="20048" y="8460"/>
                  <a:pt x="21215" y="14571"/>
                </a:cubicBezTo>
              </a:path>
              <a:path w="21216" h="18626" stroke="0" extrusionOk="0">
                <a:moveTo>
                  <a:pt x="10937" y="-1"/>
                </a:moveTo>
                <a:cubicBezTo>
                  <a:pt x="16301" y="3149"/>
                  <a:pt x="20048" y="8460"/>
                  <a:pt x="21215" y="14571"/>
                </a:cubicBezTo>
                <a:lnTo>
                  <a:pt x="0" y="1862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Arc 18"/>
          <p:cNvSpPr>
            <a:spLocks/>
          </p:cNvSpPr>
          <p:nvPr/>
        </p:nvSpPr>
        <p:spPr bwMode="auto">
          <a:xfrm flipH="1">
            <a:off x="6475413" y="2514600"/>
            <a:ext cx="236537" cy="304800"/>
          </a:xfrm>
          <a:custGeom>
            <a:avLst/>
            <a:gdLst>
              <a:gd name="G0" fmla="+- 0 0 0"/>
              <a:gd name="G1" fmla="+- 21567 0 0"/>
              <a:gd name="G2" fmla="+- 21600 0 0"/>
              <a:gd name="T0" fmla="*/ 1200 w 21236"/>
              <a:gd name="T1" fmla="*/ 0 h 21567"/>
              <a:gd name="T2" fmla="*/ 21236 w 21236"/>
              <a:gd name="T3" fmla="*/ 17618 h 21567"/>
              <a:gd name="T4" fmla="*/ 0 w 21236"/>
              <a:gd name="T5" fmla="*/ 21567 h 21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36" h="21567" fill="none" extrusionOk="0">
                <a:moveTo>
                  <a:pt x="1199" y="0"/>
                </a:moveTo>
                <a:cubicBezTo>
                  <a:pt x="11140" y="553"/>
                  <a:pt x="19415" y="7829"/>
                  <a:pt x="21235" y="17618"/>
                </a:cubicBezTo>
              </a:path>
              <a:path w="21236" h="21567" stroke="0" extrusionOk="0">
                <a:moveTo>
                  <a:pt x="1199" y="0"/>
                </a:moveTo>
                <a:cubicBezTo>
                  <a:pt x="11140" y="553"/>
                  <a:pt x="19415" y="7829"/>
                  <a:pt x="21235" y="17618"/>
                </a:cubicBezTo>
                <a:lnTo>
                  <a:pt x="0" y="2156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56388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</a:t>
            </a:r>
            <a:r>
              <a:rPr lang="en-US" sz="1800">
                <a:sym typeface="Symbol" pitchFamily="18" charset="2"/>
              </a:rPr>
              <a:t></a:t>
            </a:r>
            <a:endParaRPr lang="en-US" sz="1800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71628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40</a:t>
            </a:r>
            <a:r>
              <a:rPr lang="en-US" sz="1800">
                <a:sym typeface="Symbol" pitchFamily="18" charset="2"/>
              </a:rPr>
              <a:t></a:t>
            </a:r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58674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>
            <a:off x="60198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61722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>
            <a:off x="63246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>
            <a:off x="72390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73914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5438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76962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>
            <a:off x="7848600" y="144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73152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 lb</a:t>
            </a: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457200" y="1447800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1. Select the correct FBD of particle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.</a:t>
            </a: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7620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>
            <a:off x="1676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17526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1828800" y="4419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 lb</a:t>
            </a: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4419600" y="3886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>
            <a:off x="57912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 flipH="1" flipV="1">
            <a:off x="5867400" y="3962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 flipV="1">
            <a:off x="6477000" y="3886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60960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</a:t>
            </a:r>
            <a:r>
              <a:rPr lang="en-US" sz="1800">
                <a:sym typeface="Symbol" pitchFamily="18" charset="2"/>
              </a:rPr>
              <a:t></a:t>
            </a:r>
            <a:endParaRPr lang="en-US" sz="1800"/>
          </a:p>
        </p:txBody>
      </p:sp>
      <p:sp>
        <p:nvSpPr>
          <p:cNvPr id="66606" name="Arc 46"/>
          <p:cNvSpPr>
            <a:spLocks/>
          </p:cNvSpPr>
          <p:nvPr/>
        </p:nvSpPr>
        <p:spPr bwMode="auto">
          <a:xfrm>
            <a:off x="6022975" y="4322763"/>
            <a:ext cx="657225" cy="307975"/>
          </a:xfrm>
          <a:custGeom>
            <a:avLst/>
            <a:gdLst>
              <a:gd name="G0" fmla="+- 21391 0 0"/>
              <a:gd name="G1" fmla="+- 15747 0 0"/>
              <a:gd name="G2" fmla="+- 21600 0 0"/>
              <a:gd name="T0" fmla="*/ 0 w 21391"/>
              <a:gd name="T1" fmla="*/ 12748 h 15747"/>
              <a:gd name="T2" fmla="*/ 6606 w 21391"/>
              <a:gd name="T3" fmla="*/ 0 h 15747"/>
              <a:gd name="T4" fmla="*/ 21391 w 21391"/>
              <a:gd name="T5" fmla="*/ 15747 h 15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91" h="15747" fill="none" extrusionOk="0">
                <a:moveTo>
                  <a:pt x="0" y="12748"/>
                </a:moveTo>
                <a:cubicBezTo>
                  <a:pt x="684" y="7869"/>
                  <a:pt x="3014" y="3371"/>
                  <a:pt x="6606" y="0"/>
                </a:cubicBezTo>
              </a:path>
              <a:path w="21391" h="15747" stroke="0" extrusionOk="0">
                <a:moveTo>
                  <a:pt x="0" y="12748"/>
                </a:moveTo>
                <a:cubicBezTo>
                  <a:pt x="684" y="7869"/>
                  <a:pt x="3014" y="3371"/>
                  <a:pt x="6606" y="0"/>
                </a:cubicBezTo>
                <a:lnTo>
                  <a:pt x="21391" y="157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7" name="Arc 47"/>
          <p:cNvSpPr>
            <a:spLocks/>
          </p:cNvSpPr>
          <p:nvPr/>
        </p:nvSpPr>
        <p:spPr bwMode="auto">
          <a:xfrm>
            <a:off x="6324600" y="4343400"/>
            <a:ext cx="457200" cy="365125"/>
          </a:xfrm>
          <a:custGeom>
            <a:avLst/>
            <a:gdLst>
              <a:gd name="G0" fmla="+- 0 0 0"/>
              <a:gd name="G1" fmla="+- 15649 0 0"/>
              <a:gd name="G2" fmla="+- 21600 0 0"/>
              <a:gd name="T0" fmla="*/ 14889 w 20648"/>
              <a:gd name="T1" fmla="*/ 0 h 15649"/>
              <a:gd name="T2" fmla="*/ 20648 w 20648"/>
              <a:gd name="T3" fmla="*/ 9307 h 15649"/>
              <a:gd name="T4" fmla="*/ 0 w 20648"/>
              <a:gd name="T5" fmla="*/ 15649 h 15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8" h="15649" fill="none" extrusionOk="0">
                <a:moveTo>
                  <a:pt x="14888" y="0"/>
                </a:moveTo>
                <a:cubicBezTo>
                  <a:pt x="17575" y="2556"/>
                  <a:pt x="19559" y="5761"/>
                  <a:pt x="20647" y="9307"/>
                </a:cubicBezTo>
              </a:path>
              <a:path w="20648" h="15649" stroke="0" extrusionOk="0">
                <a:moveTo>
                  <a:pt x="14888" y="0"/>
                </a:moveTo>
                <a:cubicBezTo>
                  <a:pt x="17575" y="2556"/>
                  <a:pt x="19559" y="5761"/>
                  <a:pt x="20647" y="9307"/>
                </a:cubicBezTo>
                <a:lnTo>
                  <a:pt x="0" y="156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6858000" y="4191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40°</a:t>
            </a: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63246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5562600" y="3581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200"/>
              <a:t>1                              </a:t>
            </a:r>
            <a:r>
              <a:rPr lang="en-US" sz="1800"/>
              <a:t>F</a:t>
            </a:r>
            <a:r>
              <a:rPr lang="en-US" sz="1200"/>
              <a:t>2</a:t>
            </a:r>
            <a:endParaRPr lang="en-US"/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762000" y="518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C)</a:t>
            </a:r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 flipH="1" flipV="1">
            <a:off x="1752600" y="5181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>
            <a:off x="1676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>
            <a:off x="22098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16" name="Arc 56"/>
          <p:cNvSpPr>
            <a:spLocks/>
          </p:cNvSpPr>
          <p:nvPr/>
        </p:nvSpPr>
        <p:spPr bwMode="auto">
          <a:xfrm>
            <a:off x="1828800" y="5410200"/>
            <a:ext cx="501650" cy="381000"/>
          </a:xfrm>
          <a:custGeom>
            <a:avLst/>
            <a:gdLst>
              <a:gd name="G0" fmla="+- 20449 0 0"/>
              <a:gd name="G1" fmla="+- 16349 0 0"/>
              <a:gd name="G2" fmla="+- 21600 0 0"/>
              <a:gd name="T0" fmla="*/ 0 w 20449"/>
              <a:gd name="T1" fmla="*/ 9392 h 16349"/>
              <a:gd name="T2" fmla="*/ 6333 w 20449"/>
              <a:gd name="T3" fmla="*/ 0 h 16349"/>
              <a:gd name="T4" fmla="*/ 20449 w 20449"/>
              <a:gd name="T5" fmla="*/ 16349 h 16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49" h="16349" fill="none" extrusionOk="0">
                <a:moveTo>
                  <a:pt x="0" y="9392"/>
                </a:moveTo>
                <a:cubicBezTo>
                  <a:pt x="1237" y="5753"/>
                  <a:pt x="3423" y="2511"/>
                  <a:pt x="6332" y="-1"/>
                </a:cubicBezTo>
              </a:path>
              <a:path w="20449" h="16349" stroke="0" extrusionOk="0">
                <a:moveTo>
                  <a:pt x="0" y="9392"/>
                </a:moveTo>
                <a:cubicBezTo>
                  <a:pt x="1237" y="5753"/>
                  <a:pt x="3423" y="2511"/>
                  <a:pt x="6332" y="-1"/>
                </a:cubicBezTo>
                <a:lnTo>
                  <a:pt x="20449" y="163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1447800" y="5257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30°</a:t>
            </a:r>
          </a:p>
        </p:txBody>
      </p:sp>
      <p:sp>
        <p:nvSpPr>
          <p:cNvPr id="66619" name="Text Box 59"/>
          <p:cNvSpPr txBox="1">
            <a:spLocks noChangeArrowheads="1"/>
          </p:cNvSpPr>
          <p:nvPr/>
        </p:nvSpPr>
        <p:spPr bwMode="auto">
          <a:xfrm>
            <a:off x="2286000" y="5410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19050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2286000" y="6019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 lb</a:t>
            </a:r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 flipH="1" flipV="1">
            <a:off x="5791200" y="5029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>
            <a:off x="5715000" y="5638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 flipV="1">
            <a:off x="6400800" y="5029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26" name="Arc 66"/>
          <p:cNvSpPr>
            <a:spLocks/>
          </p:cNvSpPr>
          <p:nvPr/>
        </p:nvSpPr>
        <p:spPr bwMode="auto">
          <a:xfrm>
            <a:off x="6477000" y="5368925"/>
            <a:ext cx="381000" cy="423863"/>
          </a:xfrm>
          <a:custGeom>
            <a:avLst/>
            <a:gdLst>
              <a:gd name="G0" fmla="+- 0 0 0"/>
              <a:gd name="G1" fmla="+- 19005 0 0"/>
              <a:gd name="G2" fmla="+- 21600 0 0"/>
              <a:gd name="T0" fmla="*/ 10265 w 20141"/>
              <a:gd name="T1" fmla="*/ 0 h 19005"/>
              <a:gd name="T2" fmla="*/ 20141 w 20141"/>
              <a:gd name="T3" fmla="*/ 11200 h 19005"/>
              <a:gd name="T4" fmla="*/ 0 w 20141"/>
              <a:gd name="T5" fmla="*/ 19005 h 19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41" h="19005" fill="none" extrusionOk="0">
                <a:moveTo>
                  <a:pt x="10264" y="0"/>
                </a:moveTo>
                <a:cubicBezTo>
                  <a:pt x="14783" y="2440"/>
                  <a:pt x="18284" y="6411"/>
                  <a:pt x="20140" y="11200"/>
                </a:cubicBezTo>
              </a:path>
              <a:path w="20141" h="19005" stroke="0" extrusionOk="0">
                <a:moveTo>
                  <a:pt x="10264" y="0"/>
                </a:moveTo>
                <a:cubicBezTo>
                  <a:pt x="14783" y="2440"/>
                  <a:pt x="18284" y="6411"/>
                  <a:pt x="20140" y="11200"/>
                </a:cubicBezTo>
                <a:lnTo>
                  <a:pt x="0" y="1900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7" name="Arc 67"/>
          <p:cNvSpPr>
            <a:spLocks/>
          </p:cNvSpPr>
          <p:nvPr/>
        </p:nvSpPr>
        <p:spPr bwMode="auto">
          <a:xfrm>
            <a:off x="5948363" y="5364163"/>
            <a:ext cx="368300" cy="257175"/>
          </a:xfrm>
          <a:custGeom>
            <a:avLst/>
            <a:gdLst>
              <a:gd name="G0" fmla="+- 21600 0 0"/>
              <a:gd name="G1" fmla="+- 19657 0 0"/>
              <a:gd name="G2" fmla="+- 21600 0 0"/>
              <a:gd name="T0" fmla="*/ 0 w 21600"/>
              <a:gd name="T1" fmla="*/ 19691 h 19691"/>
              <a:gd name="T2" fmla="*/ 12648 w 21600"/>
              <a:gd name="T3" fmla="*/ 0 h 19691"/>
              <a:gd name="T4" fmla="*/ 21600 w 21600"/>
              <a:gd name="T5" fmla="*/ 19657 h 19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691" fill="none" extrusionOk="0">
                <a:moveTo>
                  <a:pt x="0" y="19690"/>
                </a:moveTo>
                <a:cubicBezTo>
                  <a:pt x="0" y="19679"/>
                  <a:pt x="0" y="19668"/>
                  <a:pt x="0" y="19657"/>
                </a:cubicBezTo>
                <a:cubicBezTo>
                  <a:pt x="-1" y="11192"/>
                  <a:pt x="4944" y="3507"/>
                  <a:pt x="12647" y="-1"/>
                </a:cubicBezTo>
              </a:path>
              <a:path w="21600" h="19691" stroke="0" extrusionOk="0">
                <a:moveTo>
                  <a:pt x="0" y="19690"/>
                </a:moveTo>
                <a:cubicBezTo>
                  <a:pt x="0" y="19679"/>
                  <a:pt x="0" y="19668"/>
                  <a:pt x="0" y="19657"/>
                </a:cubicBezTo>
                <a:cubicBezTo>
                  <a:pt x="-1" y="11192"/>
                  <a:pt x="4944" y="3507"/>
                  <a:pt x="12647" y="-1"/>
                </a:cubicBezTo>
                <a:lnTo>
                  <a:pt x="21600" y="196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6400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629" name="Text Box 69"/>
          <p:cNvSpPr txBox="1">
            <a:spLocks noChangeArrowheads="1"/>
          </p:cNvSpPr>
          <p:nvPr/>
        </p:nvSpPr>
        <p:spPr bwMode="auto">
          <a:xfrm>
            <a:off x="6400800" y="5638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6630" name="Text Box 70"/>
          <p:cNvSpPr txBox="1">
            <a:spLocks noChangeArrowheads="1"/>
          </p:cNvSpPr>
          <p:nvPr/>
        </p:nvSpPr>
        <p:spPr bwMode="auto">
          <a:xfrm>
            <a:off x="5638800" y="5181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30°</a:t>
            </a:r>
          </a:p>
        </p:txBody>
      </p:sp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6781800" y="5181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40°</a:t>
            </a:r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54864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200"/>
              <a:t>1</a:t>
            </a:r>
            <a:endParaRPr lang="en-US" sz="1800"/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7010400" y="4876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200"/>
              <a:t>2</a:t>
            </a:r>
            <a:endParaRPr lang="en-US" sz="1800"/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5562600" y="601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 lb</a:t>
            </a:r>
          </a:p>
        </p:txBody>
      </p:sp>
      <p:sp>
        <p:nvSpPr>
          <p:cNvPr id="66635" name="Text Box 75"/>
          <p:cNvSpPr txBox="1">
            <a:spLocks noChangeArrowheads="1"/>
          </p:cNvSpPr>
          <p:nvPr/>
        </p:nvSpPr>
        <p:spPr bwMode="auto">
          <a:xfrm>
            <a:off x="44196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ATTENTION QUIZ</a:t>
            </a: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 flipH="1">
            <a:off x="63246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V="1">
            <a:off x="7315200" y="1676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001000" y="152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800" baseline="-25000"/>
              <a:t>2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019800" y="220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 lb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7315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7391400" y="3048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7299325" y="2628900"/>
            <a:ext cx="30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7594" name="Arc 10"/>
          <p:cNvSpPr>
            <a:spLocks/>
          </p:cNvSpPr>
          <p:nvPr/>
        </p:nvSpPr>
        <p:spPr bwMode="auto">
          <a:xfrm>
            <a:off x="7010400" y="2351088"/>
            <a:ext cx="738188" cy="776287"/>
          </a:xfrm>
          <a:custGeom>
            <a:avLst/>
            <a:gdLst>
              <a:gd name="G0" fmla="+- 0 0 0"/>
              <a:gd name="G1" fmla="+- 18352 0 0"/>
              <a:gd name="G2" fmla="+- 21600 0 0"/>
              <a:gd name="T0" fmla="*/ 11392 w 17424"/>
              <a:gd name="T1" fmla="*/ 0 h 18352"/>
              <a:gd name="T2" fmla="*/ 17424 w 17424"/>
              <a:gd name="T3" fmla="*/ 5587 h 18352"/>
              <a:gd name="T4" fmla="*/ 0 w 17424"/>
              <a:gd name="T5" fmla="*/ 18352 h 18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24" h="18352" fill="none" extrusionOk="0">
                <a:moveTo>
                  <a:pt x="11391" y="0"/>
                </a:moveTo>
                <a:cubicBezTo>
                  <a:pt x="13741" y="1459"/>
                  <a:pt x="15789" y="3355"/>
                  <a:pt x="17424" y="5586"/>
                </a:cubicBezTo>
              </a:path>
              <a:path w="17424" h="18352" stroke="0" extrusionOk="0">
                <a:moveTo>
                  <a:pt x="11391" y="0"/>
                </a:moveTo>
                <a:cubicBezTo>
                  <a:pt x="13741" y="1459"/>
                  <a:pt x="15789" y="3355"/>
                  <a:pt x="17424" y="5586"/>
                </a:cubicBezTo>
                <a:lnTo>
                  <a:pt x="0" y="183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6200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50°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57200" y="1219200"/>
            <a:ext cx="5638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</a:pPr>
            <a:r>
              <a:rPr lang="en-US" dirty="0"/>
              <a:t>2. Using this FBD of Point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the sum of forces in the x-direction (</a:t>
            </a:r>
            <a:r>
              <a:rPr lang="en-US" dirty="0">
                <a:sym typeface="Symbol" pitchFamily="18" charset="2"/>
              </a:rPr>
              <a:t> F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___ .</a:t>
            </a:r>
            <a:r>
              <a:rPr lang="en-US" dirty="0"/>
              <a:t>   Use a sign convention of +  </a:t>
            </a:r>
            <a:r>
              <a:rPr lang="en-US" dirty="0">
                <a:sym typeface="Symbol" pitchFamily="18" charset="2"/>
              </a:rPr>
              <a:t> .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 </a:t>
            </a:r>
            <a:r>
              <a:rPr lang="en-US" dirty="0"/>
              <a:t>A) F</a:t>
            </a:r>
            <a:r>
              <a:rPr lang="en-US" baseline="-25000" dirty="0"/>
              <a:t>2</a:t>
            </a:r>
            <a:r>
              <a:rPr lang="en-US" dirty="0"/>
              <a:t> sin 50°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20  = 0 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    B) 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dirty="0"/>
              <a:t> 50°  </a:t>
            </a:r>
            <a:r>
              <a:rPr lang="en-US" dirty="0">
                <a:cs typeface="Times New Roman" charset="0"/>
              </a:rPr>
              <a:t>– </a:t>
            </a:r>
            <a:r>
              <a:rPr lang="en-US" dirty="0"/>
              <a:t>20  = 0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    C) F</a:t>
            </a:r>
            <a:r>
              <a:rPr lang="en-US" baseline="-25000" dirty="0"/>
              <a:t>2</a:t>
            </a:r>
            <a:r>
              <a:rPr lang="en-US" dirty="0"/>
              <a:t> sin 50°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F</a:t>
            </a:r>
            <a:r>
              <a:rPr lang="en-US" baseline="-25000" dirty="0"/>
              <a:t>1</a:t>
            </a:r>
            <a:r>
              <a:rPr lang="en-US" dirty="0"/>
              <a:t>   = 0 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    D) 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dirty="0"/>
              <a:t> 50° + 20 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  </a:t>
            </a:r>
            <a:r>
              <a:rPr lang="en-US" sz="2800" dirty="0" smtClean="0"/>
              <a:t>Pre-</a:t>
            </a:r>
            <a:r>
              <a:rPr lang="en-US" sz="2400" b="1" dirty="0" smtClean="0"/>
              <a:t>QUIZ</a:t>
            </a:r>
            <a:endParaRPr lang="en-US" sz="2400" b="1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9248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0050" indent="-400050">
              <a:spcBef>
                <a:spcPct val="50000"/>
              </a:spcBef>
            </a:pPr>
            <a:r>
              <a:rPr lang="en-US" dirty="0"/>
              <a:t>1) When a particle is in equilibrium, the </a:t>
            </a:r>
            <a:r>
              <a:rPr lang="en-US" dirty="0" smtClean="0"/>
              <a:t>sum </a:t>
            </a:r>
            <a:r>
              <a:rPr lang="en-US" dirty="0"/>
              <a:t>of forces acting on it equals ___ .  (Choose the most appropriate answer)</a:t>
            </a:r>
            <a:endParaRPr lang="en-US" u="sng" dirty="0"/>
          </a:p>
          <a:p>
            <a:pPr marL="400050" indent="-400050">
              <a:spcBef>
                <a:spcPct val="50000"/>
              </a:spcBef>
            </a:pPr>
            <a:r>
              <a:rPr lang="en-US" dirty="0"/>
              <a:t>     A) a constant                </a:t>
            </a:r>
            <a:r>
              <a:rPr lang="en-US" dirty="0" smtClean="0"/>
              <a:t>     B</a:t>
            </a:r>
            <a:r>
              <a:rPr lang="en-US" dirty="0"/>
              <a:t>) a positive number   </a:t>
            </a:r>
            <a:r>
              <a:rPr lang="en-US" dirty="0" smtClean="0"/>
              <a:t>   C</a:t>
            </a:r>
            <a:r>
              <a:rPr lang="en-US" dirty="0"/>
              <a:t>) zero   </a:t>
            </a:r>
          </a:p>
          <a:p>
            <a:pPr marL="400050" indent="-400050"/>
            <a:r>
              <a:rPr lang="en-US" dirty="0"/>
              <a:t>     D) a  negative number  </a:t>
            </a:r>
            <a:r>
              <a:rPr lang="en-US" dirty="0" smtClean="0"/>
              <a:t>   E</a:t>
            </a:r>
            <a:r>
              <a:rPr lang="en-US" dirty="0"/>
              <a:t>) an integer.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001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2425" indent="-352425">
              <a:spcBef>
                <a:spcPct val="50000"/>
              </a:spcBef>
            </a:pPr>
            <a:r>
              <a:rPr lang="en-US" dirty="0"/>
              <a:t>2) For a frictionless pulley and cable, tensions in the cable (T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) are </a:t>
            </a:r>
            <a:r>
              <a:rPr lang="en-US" dirty="0" smtClean="0"/>
              <a:t>_____ </a:t>
            </a:r>
            <a:r>
              <a:rPr lang="en-US" dirty="0"/>
              <a:t>.</a:t>
            </a:r>
          </a:p>
          <a:p>
            <a:pPr marL="352425" indent="-352425">
              <a:spcBef>
                <a:spcPct val="50000"/>
              </a:spcBef>
            </a:pPr>
            <a:r>
              <a:rPr lang="en-US" dirty="0"/>
              <a:t>	A) T</a:t>
            </a:r>
            <a:r>
              <a:rPr lang="en-US" baseline="-25000" dirty="0"/>
              <a:t>1</a:t>
            </a:r>
            <a:r>
              <a:rPr lang="en-US" dirty="0"/>
              <a:t> &gt; T</a:t>
            </a:r>
            <a:r>
              <a:rPr lang="en-US" baseline="-25000" dirty="0"/>
              <a:t>2</a:t>
            </a:r>
            <a:endParaRPr lang="en-US" dirty="0"/>
          </a:p>
          <a:p>
            <a:pPr marL="352425" indent="-352425">
              <a:spcBef>
                <a:spcPct val="50000"/>
              </a:spcBef>
            </a:pPr>
            <a:r>
              <a:rPr lang="en-US" dirty="0"/>
              <a:t>	B) T</a:t>
            </a:r>
            <a:r>
              <a:rPr lang="en-US" baseline="-25000" dirty="0"/>
              <a:t>1</a:t>
            </a:r>
            <a:r>
              <a:rPr lang="en-US" dirty="0"/>
              <a:t> = T</a:t>
            </a:r>
            <a:r>
              <a:rPr lang="en-US" baseline="-25000" dirty="0"/>
              <a:t>2</a:t>
            </a:r>
            <a:endParaRPr lang="en-US" dirty="0"/>
          </a:p>
          <a:p>
            <a:pPr marL="352425" indent="-352425">
              <a:spcBef>
                <a:spcPct val="50000"/>
              </a:spcBef>
            </a:pPr>
            <a:r>
              <a:rPr lang="en-US" dirty="0"/>
              <a:t>	C) T</a:t>
            </a:r>
            <a:r>
              <a:rPr lang="en-US" baseline="-25000" dirty="0"/>
              <a:t>1</a:t>
            </a:r>
            <a:r>
              <a:rPr lang="en-US" dirty="0"/>
              <a:t> &lt; T</a:t>
            </a:r>
            <a:r>
              <a:rPr lang="en-US" baseline="-25000" dirty="0"/>
              <a:t>2</a:t>
            </a:r>
            <a:endParaRPr lang="en-US" dirty="0"/>
          </a:p>
          <a:p>
            <a:pPr marL="352425" indent="-352425">
              <a:spcBef>
                <a:spcPct val="50000"/>
              </a:spcBef>
            </a:pPr>
            <a:r>
              <a:rPr lang="en-US" dirty="0"/>
              <a:t>	D) T</a:t>
            </a:r>
            <a:r>
              <a:rPr lang="en-US" baseline="-25000" dirty="0"/>
              <a:t>1</a:t>
            </a:r>
            <a:r>
              <a:rPr lang="en-US" dirty="0"/>
              <a:t> = T</a:t>
            </a:r>
            <a:r>
              <a:rPr lang="en-US" baseline="-25000" dirty="0"/>
              <a:t>2</a:t>
            </a:r>
            <a:r>
              <a:rPr lang="en-US" dirty="0"/>
              <a:t> sin </a:t>
            </a:r>
            <a:r>
              <a:rPr lang="en-US" dirty="0">
                <a:sym typeface="Symbol" pitchFamily="18" charset="2"/>
              </a:rPr>
              <a:t></a:t>
            </a:r>
            <a:endParaRPr lang="en-US" dirty="0"/>
          </a:p>
        </p:txBody>
      </p:sp>
      <p:pic>
        <p:nvPicPr>
          <p:cNvPr id="37898" name="Picture 10" descr="C:\My Documents\My Pictures\fig3-2pg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05200"/>
            <a:ext cx="2462213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050"/>
          <p:cNvSpPr txBox="1">
            <a:spLocks noChangeArrowheads="1"/>
          </p:cNvSpPr>
          <p:nvPr/>
        </p:nvSpPr>
        <p:spPr bwMode="auto">
          <a:xfrm>
            <a:off x="3048000" y="381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Pre-QUIZ</a:t>
            </a:r>
            <a:endParaRPr lang="en-US" b="1" dirty="0"/>
          </a:p>
        </p:txBody>
      </p:sp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381000" y="838200"/>
            <a:ext cx="8382000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30000"/>
              </a:spcBef>
            </a:pPr>
            <a:r>
              <a:rPr lang="en-US" dirty="0"/>
              <a:t>1. Particle P is in equilibrium with five (5) forces acting on it in   3-D space. How many scalar equations of equilibrium can be written for point P?</a:t>
            </a:r>
          </a:p>
          <a:p>
            <a:pPr marL="285750" indent="-285750">
              <a:spcBef>
                <a:spcPct val="30000"/>
              </a:spcBef>
            </a:pPr>
            <a:r>
              <a:rPr lang="en-US" dirty="0"/>
              <a:t>    A) 2 	</a:t>
            </a:r>
            <a:r>
              <a:rPr lang="en-US" dirty="0" smtClean="0"/>
              <a:t>	B</a:t>
            </a:r>
            <a:r>
              <a:rPr lang="en-US" dirty="0"/>
              <a:t>) 3	     C) 4</a:t>
            </a:r>
          </a:p>
          <a:p>
            <a:pPr marL="285750" indent="-285750">
              <a:spcBef>
                <a:spcPct val="30000"/>
              </a:spcBef>
            </a:pPr>
            <a:r>
              <a:rPr lang="en-US" dirty="0"/>
              <a:t>    D) 5	           </a:t>
            </a:r>
            <a:r>
              <a:rPr lang="en-US" dirty="0" smtClean="0"/>
              <a:t>	E</a:t>
            </a:r>
            <a:r>
              <a:rPr lang="en-US" dirty="0"/>
              <a:t>) 6 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304800" y="3048000"/>
            <a:ext cx="8458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dirty="0"/>
              <a:t>  2. In 3-D, when a particle is in equilibrium, which of the following equations apply?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dirty="0"/>
              <a:t>A) (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 +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b="1" dirty="0">
                <a:sym typeface="Symbol" pitchFamily="18" charset="2"/>
              </a:rPr>
              <a:t>  </a:t>
            </a:r>
            <a:r>
              <a:rPr lang="en-US" b="1" i="1" dirty="0">
                <a:sym typeface="Symbol" pitchFamily="18" charset="2"/>
              </a:rPr>
              <a:t>j  </a:t>
            </a:r>
            <a:r>
              <a:rPr lang="en-US" dirty="0">
                <a:sym typeface="Symbol" pitchFamily="18" charset="2"/>
              </a:rPr>
              <a:t>+ 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>
                <a:sym typeface="Symbol" pitchFamily="18" charset="2"/>
              </a:rPr>
              <a:t>k  </a:t>
            </a:r>
            <a:r>
              <a:rPr lang="en-US" dirty="0">
                <a:sym typeface="Symbol" pitchFamily="18" charset="2"/>
              </a:rPr>
              <a:t>=  0 </a:t>
            </a:r>
            <a:endParaRPr lang="en-US" dirty="0"/>
          </a:p>
          <a:p>
            <a:pPr marL="914400" lvl="1" indent="-457200">
              <a:spcBef>
                <a:spcPct val="30000"/>
              </a:spcBef>
            </a:pPr>
            <a:r>
              <a:rPr lang="en-US" dirty="0">
                <a:sym typeface="Symbol" pitchFamily="18" charset="2"/>
              </a:rPr>
              <a:t>B)  </a:t>
            </a:r>
            <a:r>
              <a:rPr lang="en-US" b="1" i="1" dirty="0">
                <a:sym typeface="Symbol" pitchFamily="18" charset="2"/>
              </a:rPr>
              <a:t>F  =  </a:t>
            </a:r>
            <a:r>
              <a:rPr lang="en-US" dirty="0">
                <a:sym typeface="Symbol" pitchFamily="18" charset="2"/>
              </a:rPr>
              <a:t>0</a:t>
            </a:r>
            <a:endParaRPr lang="en-US" b="1" dirty="0"/>
          </a:p>
          <a:p>
            <a:pPr marL="914400" lvl="1" indent="-457200">
              <a:spcBef>
                <a:spcPct val="30000"/>
              </a:spcBef>
            </a:pPr>
            <a:r>
              <a:rPr lang="en-US" dirty="0">
                <a:sym typeface="Symbol" pitchFamily="18" charset="2"/>
              </a:rPr>
              <a:t>C) 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=  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0</a:t>
            </a:r>
            <a:endParaRPr lang="en-US" dirty="0"/>
          </a:p>
          <a:p>
            <a:pPr marL="914400" lvl="1" indent="-457200">
              <a:spcBef>
                <a:spcPct val="30000"/>
              </a:spcBef>
            </a:pPr>
            <a:r>
              <a:rPr lang="en-US" dirty="0"/>
              <a:t>D) All of the above.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dirty="0"/>
              <a:t>E) None of the above.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    APPLICATIONS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19800" y="2057400"/>
            <a:ext cx="2514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weights of the electromagnet and the loads are given.</a:t>
            </a:r>
          </a:p>
          <a:p>
            <a:pPr>
              <a:spcBef>
                <a:spcPct val="50000"/>
              </a:spcBef>
            </a:pPr>
            <a:r>
              <a:rPr lang="en-US"/>
              <a:t>Can you determine the forces in the chains?</a:t>
            </a:r>
          </a:p>
        </p:txBody>
      </p:sp>
      <p:pic>
        <p:nvPicPr>
          <p:cNvPr id="5134" name="Picture 14" descr="C:\WINDOWS\DESKTOP\Presenataion5\5_pg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5334000" cy="40719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352800" y="3048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APPLICATIONS  </a:t>
            </a:r>
            <a:r>
              <a:rPr lang="en-US" dirty="0"/>
              <a:t>(continued)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15000" y="1524000"/>
            <a:ext cx="30480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shear leg derrick is to be designed to lift a maximum of 500 kg of fish. </a:t>
            </a:r>
          </a:p>
          <a:p>
            <a:pPr>
              <a:spcBef>
                <a:spcPct val="50000"/>
              </a:spcBef>
            </a:pPr>
            <a:r>
              <a:rPr lang="en-US"/>
              <a:t>What is the effect of different offset distances on the forces in the cable and derrick legs?</a:t>
            </a:r>
          </a:p>
        </p:txBody>
      </p:sp>
      <p:pic>
        <p:nvPicPr>
          <p:cNvPr id="6161" name="Picture 17" descr="C:\WINDOWS\DESKTOP\Presenataion5\5_p3_48.jpg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/>
          <a:stretch>
            <a:fillRect/>
          </a:stretch>
        </p:blipFill>
        <p:spPr bwMode="auto">
          <a:xfrm>
            <a:off x="609600" y="1676400"/>
            <a:ext cx="4953000" cy="411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 THE EQUATIONS OF  3-D EQUILIBRIUM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1000" y="838200"/>
            <a:ext cx="5715000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When a particle is in equilibrium, the vector sum of  all the forces acting on it must be zero  (</a:t>
            </a:r>
            <a:r>
              <a:rPr lang="en-US" dirty="0">
                <a:sym typeface="Symbol" pitchFamily="18" charset="2"/>
              </a:rPr>
              <a:t> </a:t>
            </a:r>
            <a:r>
              <a:rPr lang="en-US" b="1" i="1" dirty="0">
                <a:sym typeface="Symbol" pitchFamily="18" charset="2"/>
              </a:rPr>
              <a:t>F</a:t>
            </a:r>
            <a:r>
              <a:rPr lang="en-US" dirty="0">
                <a:sym typeface="Symbol" pitchFamily="18" charset="2"/>
              </a:rPr>
              <a:t>  =  0 ) .</a:t>
            </a:r>
            <a:endParaRPr lang="en-US" dirty="0"/>
          </a:p>
          <a:p>
            <a:pPr>
              <a:spcBef>
                <a:spcPct val="20000"/>
              </a:spcBef>
            </a:pPr>
            <a:r>
              <a:rPr lang="en-US" dirty="0"/>
              <a:t>This equation can be written in terms of its x, y and z components.  This form is written as follows. 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   (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b="1" i="1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+  (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>
                <a:sym typeface="Symbol" pitchFamily="18" charset="2"/>
              </a:rPr>
              <a:t>j  </a:t>
            </a:r>
            <a:r>
              <a:rPr lang="en-US" dirty="0">
                <a:sym typeface="Symbol" pitchFamily="18" charset="2"/>
              </a:rPr>
              <a:t>+ 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 =  0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" y="3613150"/>
            <a:ext cx="80010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This vector equation will be satisfied only when</a:t>
            </a:r>
          </a:p>
          <a:p>
            <a:pPr>
              <a:spcBef>
                <a:spcPct val="20000"/>
              </a:spcBef>
            </a:pPr>
            <a:r>
              <a:rPr lang="en-US"/>
              <a:t>	 </a:t>
            </a:r>
            <a:r>
              <a:rPr lang="en-US">
                <a:sym typeface="Symbol" pitchFamily="18" charset="2"/>
              </a:rPr>
              <a:t>F</a:t>
            </a:r>
            <a:r>
              <a:rPr lang="en-US" baseline="-25000">
                <a:sym typeface="Symbol" pitchFamily="18" charset="2"/>
              </a:rPr>
              <a:t>x   </a:t>
            </a:r>
            <a:r>
              <a:rPr lang="en-US">
                <a:sym typeface="Symbol" pitchFamily="18" charset="2"/>
              </a:rPr>
              <a:t>=   0</a:t>
            </a:r>
          </a:p>
          <a:p>
            <a:pPr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	 F</a:t>
            </a:r>
            <a:r>
              <a:rPr lang="en-US" baseline="-25000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  =   0</a:t>
            </a:r>
          </a:p>
          <a:p>
            <a:pPr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	 F</a:t>
            </a:r>
            <a:r>
              <a:rPr lang="en-US" baseline="-25000">
                <a:sym typeface="Symbol" pitchFamily="18" charset="2"/>
              </a:rPr>
              <a:t>z</a:t>
            </a:r>
            <a:r>
              <a:rPr lang="en-US">
                <a:sym typeface="Symbol" pitchFamily="18" charset="2"/>
              </a:rPr>
              <a:t>  =   0</a:t>
            </a:r>
          </a:p>
          <a:p>
            <a:pPr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These equations are the three scalar equations of equilibrium. They are valid at any point in equilibrium and allow you to solve for up to three unknowns.</a:t>
            </a:r>
          </a:p>
        </p:txBody>
      </p:sp>
      <p:pic>
        <p:nvPicPr>
          <p:cNvPr id="7183" name="Picture 15" descr="C:\WINDOWS\DESKTOP\Presenataion5\5_fig3_9.jpg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6096000" y="914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EXAMPLE #1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4038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b="1" dirty="0"/>
              <a:t>Given:</a:t>
            </a:r>
            <a:r>
              <a:rPr lang="en-US" dirty="0"/>
              <a:t> </a:t>
            </a:r>
            <a:r>
              <a:rPr lang="en-US" b="1" i="1" dirty="0"/>
              <a:t>F</a:t>
            </a:r>
            <a:r>
              <a:rPr lang="en-US" b="1" i="1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F</a:t>
            </a:r>
            <a:r>
              <a:rPr lang="en-US" b="1" i="1" baseline="-25000" dirty="0"/>
              <a:t>2</a:t>
            </a:r>
            <a:r>
              <a:rPr lang="en-US" dirty="0"/>
              <a:t> and </a:t>
            </a:r>
            <a:r>
              <a:rPr lang="en-US" b="1" i="1" dirty="0"/>
              <a:t>F</a:t>
            </a:r>
            <a:r>
              <a:rPr lang="en-US" b="1" i="1" baseline="-25000" dirty="0"/>
              <a:t>3</a:t>
            </a:r>
            <a:r>
              <a:rPr lang="en-US" dirty="0"/>
              <a:t>. </a:t>
            </a:r>
          </a:p>
          <a:p>
            <a:pPr marL="914400" indent="-914400">
              <a:spcBef>
                <a:spcPct val="50000"/>
              </a:spcBef>
            </a:pPr>
            <a:r>
              <a:rPr lang="en-US" b="1" dirty="0"/>
              <a:t>Find:</a:t>
            </a:r>
            <a:r>
              <a:rPr lang="en-US" dirty="0"/>
              <a:t>  The force</a:t>
            </a:r>
            <a:r>
              <a:rPr lang="en-US" b="1" dirty="0"/>
              <a:t> </a:t>
            </a:r>
            <a:r>
              <a:rPr lang="en-US" b="1" i="1" dirty="0"/>
              <a:t>F</a:t>
            </a:r>
            <a:r>
              <a:rPr lang="en-US" dirty="0"/>
              <a:t> required to keep particle O in equilibrium.</a:t>
            </a:r>
            <a:endParaRPr lang="en-US" b="1" dirty="0"/>
          </a:p>
          <a:p>
            <a:pPr marL="914400" indent="-914400">
              <a:spcBef>
                <a:spcPct val="50000"/>
              </a:spcBef>
            </a:pPr>
            <a:endParaRPr lang="en-US" b="1" dirty="0"/>
          </a:p>
        </p:txBody>
      </p:sp>
      <p:pic>
        <p:nvPicPr>
          <p:cNvPr id="54276" name="Picture 4" descr="C:\WINDOWS\DESKTOP\Presenataion5\5_fig3_11a.jpg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4953000" y="1219200"/>
            <a:ext cx="3657600" cy="3578225"/>
          </a:xfrm>
          <a:prstGeom prst="rect">
            <a:avLst/>
          </a:prstGeom>
          <a:noFill/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655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u="sng" dirty="0"/>
              <a:t>Plan</a:t>
            </a:r>
            <a:r>
              <a:rPr lang="en-US" b="1" dirty="0"/>
              <a:t>: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/>
              <a:t>1) Draw a FBD of particle O.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/>
              <a:t>2) Write the unknown force as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/>
              <a:t>        </a:t>
            </a:r>
            <a:r>
              <a:rPr lang="en-US" b="1" i="1" dirty="0"/>
              <a:t>F</a:t>
            </a:r>
            <a:r>
              <a:rPr lang="en-US" dirty="0"/>
              <a:t>   =  {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dirty="0"/>
              <a:t>  + </a:t>
            </a:r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dirty="0"/>
              <a:t>  </a:t>
            </a:r>
            <a:r>
              <a:rPr lang="en-US" b="1" i="1" dirty="0"/>
              <a:t>j</a:t>
            </a:r>
            <a:r>
              <a:rPr lang="en-US" dirty="0"/>
              <a:t>  + </a:t>
            </a:r>
            <a:r>
              <a:rPr lang="en-US" dirty="0" err="1"/>
              <a:t>F</a:t>
            </a:r>
            <a:r>
              <a:rPr lang="en-US" baseline="-25000" dirty="0" err="1"/>
              <a:t>z</a:t>
            </a:r>
            <a:r>
              <a:rPr lang="en-US" baseline="-25000" dirty="0"/>
              <a:t> </a:t>
            </a:r>
            <a:r>
              <a:rPr lang="en-US" b="1" i="1" dirty="0"/>
              <a:t>k</a:t>
            </a:r>
            <a:r>
              <a:rPr lang="en-US" dirty="0"/>
              <a:t>} N</a:t>
            </a:r>
            <a:endParaRPr lang="en-US" sz="2000" dirty="0"/>
          </a:p>
          <a:p>
            <a:pPr marL="457200" indent="-457200">
              <a:spcBef>
                <a:spcPct val="20000"/>
              </a:spcBef>
            </a:pPr>
            <a:r>
              <a:rPr lang="en-US" dirty="0"/>
              <a:t>3) Write </a:t>
            </a:r>
            <a:r>
              <a:rPr lang="en-US" b="1" i="1" dirty="0"/>
              <a:t>F</a:t>
            </a:r>
            <a:r>
              <a:rPr lang="en-US" b="1" i="1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F</a:t>
            </a:r>
            <a:r>
              <a:rPr lang="en-US" b="1" i="1" baseline="-25000" dirty="0"/>
              <a:t>2</a:t>
            </a:r>
            <a:r>
              <a:rPr lang="en-US" dirty="0"/>
              <a:t> and </a:t>
            </a:r>
            <a:r>
              <a:rPr lang="en-US" b="1" i="1" dirty="0"/>
              <a:t>F</a:t>
            </a:r>
            <a:r>
              <a:rPr lang="en-US" b="1" i="1" baseline="-25000" dirty="0"/>
              <a:t>3</a:t>
            </a:r>
            <a:r>
              <a:rPr lang="en-US" dirty="0"/>
              <a:t> in Cartesian vector form.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/>
              <a:t>4) Apply the three equilibrium equations to solve for the three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/>
              <a:t>    unknowns 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dirty="0"/>
              <a:t>, and </a:t>
            </a:r>
            <a:r>
              <a:rPr lang="en-US" dirty="0" err="1"/>
              <a:t>F</a:t>
            </a:r>
            <a:r>
              <a:rPr lang="en-US" baseline="-25000" dirty="0" err="1"/>
              <a:t>z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026"/>
          <p:cNvSpPr txBox="1">
            <a:spLocks noChangeArrowheads="1"/>
          </p:cNvSpPr>
          <p:nvPr/>
        </p:nvSpPr>
        <p:spPr bwMode="auto">
          <a:xfrm>
            <a:off x="3048000" y="3810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EXAMPLE #1</a:t>
            </a:r>
            <a:r>
              <a:rPr lang="en-US" dirty="0"/>
              <a:t> (continued)</a:t>
            </a:r>
          </a:p>
        </p:txBody>
      </p:sp>
      <p:sp>
        <p:nvSpPr>
          <p:cNvPr id="56323" name="Text Box 1027"/>
          <p:cNvSpPr txBox="1">
            <a:spLocks noChangeArrowheads="1"/>
          </p:cNvSpPr>
          <p:nvPr/>
        </p:nvSpPr>
        <p:spPr bwMode="auto">
          <a:xfrm>
            <a:off x="838200" y="1447800"/>
            <a:ext cx="3276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1  </a:t>
            </a:r>
            <a:r>
              <a:rPr lang="en-US" dirty="0"/>
              <a:t>= {400  </a:t>
            </a:r>
            <a:r>
              <a:rPr lang="en-US" b="1" i="1" dirty="0"/>
              <a:t>j</a:t>
            </a:r>
            <a:r>
              <a:rPr lang="en-US" dirty="0"/>
              <a:t>}N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2   </a:t>
            </a:r>
            <a:r>
              <a:rPr lang="en-US" dirty="0"/>
              <a:t>= {-800 </a:t>
            </a:r>
            <a:r>
              <a:rPr lang="en-US" b="1" i="1" dirty="0"/>
              <a:t>k</a:t>
            </a:r>
            <a:r>
              <a:rPr lang="en-US" dirty="0"/>
              <a:t>}N</a:t>
            </a:r>
          </a:p>
        </p:txBody>
      </p:sp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457200" y="4572000"/>
            <a:ext cx="64770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3</a:t>
            </a:r>
            <a:r>
              <a:rPr lang="en-US" sz="2000" dirty="0"/>
              <a:t>  </a:t>
            </a:r>
            <a:r>
              <a:rPr lang="en-US" dirty="0"/>
              <a:t> =  F</a:t>
            </a:r>
            <a:r>
              <a:rPr lang="en-US" baseline="-25000" dirty="0"/>
              <a:t>3</a:t>
            </a:r>
            <a:r>
              <a:rPr lang="en-US" dirty="0"/>
              <a:t> (</a:t>
            </a:r>
            <a:r>
              <a:rPr lang="en-US" b="1" i="1" dirty="0" err="1"/>
              <a:t>r</a:t>
            </a:r>
            <a:r>
              <a:rPr lang="en-US" b="1" i="1" baseline="-25000" dirty="0" err="1"/>
              <a:t>B</a:t>
            </a:r>
            <a:r>
              <a:rPr lang="en-US" dirty="0"/>
              <a:t>/ </a:t>
            </a:r>
            <a:r>
              <a:rPr lang="en-US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       </a:t>
            </a:r>
            <a:r>
              <a:rPr lang="en-US" dirty="0"/>
              <a:t> =  </a:t>
            </a:r>
            <a:r>
              <a:rPr lang="en-US" sz="2000" dirty="0"/>
              <a:t> </a:t>
            </a:r>
            <a:r>
              <a:rPr lang="en-US" dirty="0"/>
              <a:t>700 N [(-2 </a:t>
            </a:r>
            <a:r>
              <a:rPr lang="en-US" b="1" i="1" dirty="0" err="1"/>
              <a:t>i</a:t>
            </a:r>
            <a:r>
              <a:rPr lang="en-US" b="1" i="1" dirty="0"/>
              <a:t> 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 3 </a:t>
            </a:r>
            <a:r>
              <a:rPr lang="en-US" b="1" i="1" dirty="0"/>
              <a:t>j</a:t>
            </a:r>
            <a:r>
              <a:rPr lang="en-US" dirty="0"/>
              <a:t>  +  6</a:t>
            </a:r>
            <a:r>
              <a:rPr lang="en-US" b="1" i="1" dirty="0"/>
              <a:t>k</a:t>
            </a:r>
            <a:r>
              <a:rPr lang="en-US" dirty="0"/>
              <a:t>)/(2</a:t>
            </a:r>
            <a:r>
              <a:rPr lang="en-US" baseline="30000" dirty="0"/>
              <a:t>2  </a:t>
            </a:r>
            <a:r>
              <a:rPr lang="en-US" dirty="0"/>
              <a:t>+  3</a:t>
            </a:r>
            <a:r>
              <a:rPr lang="en-US" baseline="30000" dirty="0"/>
              <a:t>2  </a:t>
            </a:r>
            <a:r>
              <a:rPr lang="en-US" dirty="0"/>
              <a:t>+  6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½</a:t>
            </a:r>
            <a:r>
              <a:rPr lang="en-US" dirty="0"/>
              <a:t>]</a:t>
            </a:r>
          </a:p>
          <a:p>
            <a:pPr>
              <a:spcBef>
                <a:spcPct val="50000"/>
              </a:spcBef>
            </a:pPr>
            <a:r>
              <a:rPr lang="en-US" dirty="0"/>
              <a:t>       =  {-200 </a:t>
            </a:r>
            <a:r>
              <a:rPr lang="en-US" b="1" i="1" dirty="0" err="1"/>
              <a:t>i</a:t>
            </a:r>
            <a:r>
              <a:rPr lang="en-US" b="1" i="1" dirty="0"/>
              <a:t> 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 300 </a:t>
            </a:r>
            <a:r>
              <a:rPr lang="en-US" b="1" i="1" dirty="0"/>
              <a:t>j  </a:t>
            </a:r>
            <a:r>
              <a:rPr lang="en-US" dirty="0"/>
              <a:t>+  600 </a:t>
            </a:r>
            <a:r>
              <a:rPr lang="en-US" b="1" i="1" dirty="0"/>
              <a:t>k</a:t>
            </a:r>
            <a:r>
              <a:rPr lang="en-US" dirty="0"/>
              <a:t>} N</a:t>
            </a:r>
          </a:p>
        </p:txBody>
      </p:sp>
      <p:pic>
        <p:nvPicPr>
          <p:cNvPr id="56327" name="Picture 1031" descr="C:\WINDOWS\DESKTOP\Presenataion5\5_fig3_11b.jpg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4191000" y="1447800"/>
            <a:ext cx="4191000" cy="3305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EXAMPLE #1 </a:t>
            </a:r>
            <a:r>
              <a:rPr lang="en-US" dirty="0"/>
              <a:t>(continued)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2296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Equating the respective </a:t>
            </a:r>
            <a:r>
              <a:rPr lang="en-US" sz="2800" b="1" i="1" dirty="0" err="1"/>
              <a:t>i</a:t>
            </a:r>
            <a:r>
              <a:rPr lang="en-US" dirty="0"/>
              <a:t>,</a:t>
            </a:r>
            <a:r>
              <a:rPr lang="en-US" sz="2800" b="1" dirty="0"/>
              <a:t> </a:t>
            </a:r>
            <a:r>
              <a:rPr lang="en-US" sz="2800" b="1" i="1" dirty="0"/>
              <a:t>j</a:t>
            </a:r>
            <a:r>
              <a:rPr lang="en-US" dirty="0"/>
              <a:t>, </a:t>
            </a:r>
            <a:r>
              <a:rPr lang="en-US" sz="2800" b="1" i="1" dirty="0"/>
              <a:t>k</a:t>
            </a:r>
            <a:r>
              <a:rPr lang="en-US" dirty="0"/>
              <a:t> components to zero, we have 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-200  +  F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  =  0 ;              </a:t>
            </a:r>
            <a:r>
              <a:rPr lang="en-US" dirty="0"/>
              <a:t>solving gives 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200  N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dirty="0"/>
              <a:t>  =   400  </a:t>
            </a:r>
            <a:r>
              <a:rPr lang="en-US" dirty="0">
                <a:cs typeface="Times New Roman" charset="0"/>
              </a:rPr>
              <a:t>– </a:t>
            </a:r>
            <a:r>
              <a:rPr lang="en-US" dirty="0"/>
              <a:t> 300  +  </a:t>
            </a:r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baseline="-25000" dirty="0"/>
              <a:t>  </a:t>
            </a:r>
            <a:r>
              <a:rPr lang="en-US" dirty="0"/>
              <a:t>=  0 ;     solving gives </a:t>
            </a:r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dirty="0"/>
              <a:t>  =  -100  N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dirty="0" err="1"/>
              <a:t>F</a:t>
            </a:r>
            <a:r>
              <a:rPr lang="en-US" baseline="-25000" dirty="0" err="1"/>
              <a:t>z</a:t>
            </a:r>
            <a:r>
              <a:rPr lang="en-US" dirty="0"/>
              <a:t>  =  -800  +  600  +  </a:t>
            </a:r>
            <a:r>
              <a:rPr lang="en-US" dirty="0" err="1"/>
              <a:t>F</a:t>
            </a:r>
            <a:r>
              <a:rPr lang="en-US" baseline="-25000" dirty="0" err="1"/>
              <a:t>z</a:t>
            </a:r>
            <a:r>
              <a:rPr lang="en-US" dirty="0"/>
              <a:t> =  0 ;     solving gives </a:t>
            </a:r>
            <a:r>
              <a:rPr lang="en-US" dirty="0" err="1"/>
              <a:t>F</a:t>
            </a:r>
            <a:r>
              <a:rPr lang="en-US" baseline="-25000" dirty="0" err="1"/>
              <a:t>z</a:t>
            </a:r>
            <a:r>
              <a:rPr lang="en-US" baseline="-25000" dirty="0"/>
              <a:t>  </a:t>
            </a:r>
            <a:r>
              <a:rPr lang="en-US" dirty="0"/>
              <a:t>=  200  N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807720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Thus,</a:t>
            </a:r>
            <a:r>
              <a:rPr lang="en-US" sz="2800" b="1" i="1" dirty="0"/>
              <a:t> F  </a:t>
            </a:r>
            <a:r>
              <a:rPr lang="en-US" dirty="0"/>
              <a:t>=  {200 </a:t>
            </a:r>
            <a:r>
              <a:rPr lang="en-US" sz="2800" b="1" i="1" dirty="0" err="1"/>
              <a:t>i</a:t>
            </a:r>
            <a:r>
              <a:rPr lang="en-US" sz="2800" b="1" i="1" dirty="0"/>
              <a:t>  </a:t>
            </a:r>
            <a:r>
              <a:rPr lang="en-US" dirty="0">
                <a:cs typeface="Times New Roman" charset="0"/>
              </a:rPr>
              <a:t>–  </a:t>
            </a:r>
            <a:r>
              <a:rPr lang="en-US" dirty="0"/>
              <a:t>100 </a:t>
            </a:r>
            <a:r>
              <a:rPr lang="en-US" sz="2800" b="1" i="1" dirty="0"/>
              <a:t>j  </a:t>
            </a:r>
            <a:r>
              <a:rPr lang="en-US" dirty="0"/>
              <a:t>+  200 </a:t>
            </a:r>
            <a:r>
              <a:rPr lang="en-US" sz="2800" b="1" i="1" dirty="0"/>
              <a:t>k</a:t>
            </a:r>
            <a:r>
              <a:rPr lang="en-US" dirty="0"/>
              <a:t>} N</a:t>
            </a:r>
          </a:p>
          <a:p>
            <a:pPr>
              <a:spcBef>
                <a:spcPct val="50000"/>
              </a:spcBef>
            </a:pPr>
            <a:r>
              <a:rPr lang="en-US" dirty="0"/>
              <a:t>Using this force vector, you can determine the force’s magnitude and coordinate direction angles as needed.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200400" y="4572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 EXAMPLE #2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5029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b="1"/>
              <a:t>Given:</a:t>
            </a:r>
            <a:r>
              <a:rPr lang="en-US"/>
              <a:t> A 100 Kg crate, as shown, is supported by three cords. One cord has a spring in it.</a:t>
            </a:r>
          </a:p>
          <a:p>
            <a:pPr marL="914400" indent="-914400">
              <a:spcBef>
                <a:spcPct val="50000"/>
              </a:spcBef>
            </a:pPr>
            <a:r>
              <a:rPr lang="en-US" b="1"/>
              <a:t>Find:</a:t>
            </a:r>
            <a:r>
              <a:rPr lang="en-US"/>
              <a:t>   Tension in cords AC and AD and the stretch of the spring.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3540125"/>
            <a:ext cx="80772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b="1" u="sng" dirty="0"/>
              <a:t>Plan</a:t>
            </a:r>
            <a:r>
              <a:rPr lang="en-US" b="1" dirty="0"/>
              <a:t>:</a:t>
            </a:r>
          </a:p>
          <a:p>
            <a:pPr marL="285750" indent="-285750"/>
            <a:r>
              <a:rPr lang="en-US" dirty="0"/>
              <a:t>1) Draw a free body diagram of Point A.  Let the unknown force magnitudes be F</a:t>
            </a:r>
            <a:r>
              <a:rPr lang="en-US" baseline="-25000" dirty="0"/>
              <a:t>B</a:t>
            </a:r>
            <a:r>
              <a:rPr lang="en-US" dirty="0"/>
              <a:t>, F</a:t>
            </a:r>
            <a:r>
              <a:rPr lang="en-US" baseline="-25000" dirty="0"/>
              <a:t>C</a:t>
            </a:r>
            <a:r>
              <a:rPr lang="en-US" dirty="0"/>
              <a:t>, F</a:t>
            </a:r>
            <a:r>
              <a:rPr lang="en-US" baseline="-25000" dirty="0"/>
              <a:t> D</a:t>
            </a:r>
            <a:r>
              <a:rPr lang="en-US" dirty="0"/>
              <a:t> .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2) Represent each force in the Cartesian vector form.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3) Apply equilibrium equations to solve for the three unknowns.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4) Find the spring stretch using    F</a:t>
            </a:r>
            <a:r>
              <a:rPr lang="en-US" baseline="-25000" dirty="0"/>
              <a:t>B</a:t>
            </a:r>
            <a:r>
              <a:rPr lang="en-US" dirty="0"/>
              <a:t>  =  K *  S .</a:t>
            </a:r>
          </a:p>
        </p:txBody>
      </p:sp>
      <p:pic>
        <p:nvPicPr>
          <p:cNvPr id="60423" name="Picture 7" descr="C:\WINDOWS\DESKTOP\Presenataion5\5_fig3_13a.jpg"/>
          <p:cNvPicPr>
            <a:picLocks noChangeAspect="1" noChangeArrowheads="1"/>
          </p:cNvPicPr>
          <p:nvPr/>
        </p:nvPicPr>
        <p:blipFill>
          <a:blip r:embed="rId3" cstate="print">
            <a:lum bright="-30000" contrast="54000"/>
          </a:blip>
          <a:srcRect/>
          <a:stretch>
            <a:fillRect/>
          </a:stretch>
        </p:blipFill>
        <p:spPr bwMode="auto">
          <a:xfrm>
            <a:off x="5486400" y="1066800"/>
            <a:ext cx="3048000" cy="2727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EXAMPLE #2</a:t>
            </a:r>
            <a:r>
              <a:rPr lang="en-US" dirty="0"/>
              <a:t> (continued)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15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The weight is </a:t>
            </a:r>
            <a:r>
              <a:rPr lang="en-US" sz="2200" b="1" i="1" dirty="0"/>
              <a:t>W</a:t>
            </a:r>
            <a:r>
              <a:rPr lang="en-US" sz="2200" dirty="0"/>
              <a:t>  = (- mg) </a:t>
            </a:r>
            <a:r>
              <a:rPr lang="en-US" sz="2200" b="1" i="1" dirty="0"/>
              <a:t>k </a:t>
            </a:r>
            <a:r>
              <a:rPr lang="en-US" sz="2200" dirty="0"/>
              <a:t>= (-100 kg * 9.81 m/sec</a:t>
            </a:r>
            <a:r>
              <a:rPr lang="en-US" sz="2200" baseline="30000" dirty="0"/>
              <a:t>2</a:t>
            </a:r>
            <a:r>
              <a:rPr lang="en-US" sz="2200" dirty="0"/>
              <a:t>) </a:t>
            </a:r>
            <a:r>
              <a:rPr lang="en-US" sz="2200" b="1" i="1" dirty="0"/>
              <a:t>k</a:t>
            </a:r>
            <a:r>
              <a:rPr lang="en-US" sz="2200" dirty="0"/>
              <a:t> = {- 981 </a:t>
            </a:r>
            <a:r>
              <a:rPr lang="en-US" sz="2200" b="1" i="1" dirty="0"/>
              <a:t>k</a:t>
            </a:r>
            <a:r>
              <a:rPr lang="en-US" sz="2200" dirty="0"/>
              <a:t>} N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70866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Now equate the respective </a:t>
            </a:r>
            <a:r>
              <a:rPr lang="en-US" sz="2200" b="1" i="1" dirty="0" err="1"/>
              <a:t>i</a:t>
            </a:r>
            <a:r>
              <a:rPr lang="en-US" sz="2200" dirty="0"/>
              <a:t> , </a:t>
            </a:r>
            <a:r>
              <a:rPr lang="en-US" sz="2200" b="1" i="1" dirty="0"/>
              <a:t>j</a:t>
            </a:r>
            <a:r>
              <a:rPr lang="en-US" sz="2200" dirty="0"/>
              <a:t> , </a:t>
            </a:r>
            <a:r>
              <a:rPr lang="en-US" sz="2200" b="1" i="1" dirty="0"/>
              <a:t>k</a:t>
            </a:r>
            <a:r>
              <a:rPr lang="en-US" sz="2200" dirty="0"/>
              <a:t> components to zero.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 dirty="0">
                <a:sym typeface="Symbol" pitchFamily="18" charset="2"/>
              </a:rPr>
              <a:t></a:t>
            </a:r>
            <a:r>
              <a:rPr lang="en-US" sz="2200" dirty="0" err="1">
                <a:sym typeface="Symbol" pitchFamily="18" charset="2"/>
              </a:rPr>
              <a:t>F</a:t>
            </a:r>
            <a:r>
              <a:rPr lang="en-US" sz="2200" baseline="-25000" dirty="0" err="1">
                <a:sym typeface="Symbol" pitchFamily="18" charset="2"/>
              </a:rPr>
              <a:t>x</a:t>
            </a:r>
            <a:r>
              <a:rPr lang="en-US" sz="2200" dirty="0">
                <a:sym typeface="Symbol" pitchFamily="18" charset="2"/>
              </a:rPr>
              <a:t>  =  F</a:t>
            </a:r>
            <a:r>
              <a:rPr lang="en-US" sz="2200" baseline="-25000" dirty="0">
                <a:sym typeface="Symbol" pitchFamily="18" charset="2"/>
              </a:rPr>
              <a:t>B</a:t>
            </a:r>
            <a:r>
              <a:rPr lang="en-US" sz="2200" dirty="0">
                <a:sym typeface="Symbol" pitchFamily="18" charset="2"/>
              </a:rPr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</a:t>
            </a:r>
            <a:r>
              <a:rPr lang="en-US" sz="2200" dirty="0">
                <a:sym typeface="Symbol" pitchFamily="18" charset="2"/>
              </a:rPr>
              <a:t>  0</a:t>
            </a:r>
            <a:r>
              <a:rPr lang="en-US" sz="2200" b="1" dirty="0">
                <a:sym typeface="Symbol" pitchFamily="18" charset="2"/>
              </a:rPr>
              <a:t>.</a:t>
            </a:r>
            <a:r>
              <a:rPr lang="en-US" sz="2200" dirty="0">
                <a:sym typeface="Symbol" pitchFamily="18" charset="2"/>
              </a:rPr>
              <a:t>5F</a:t>
            </a:r>
            <a:r>
              <a:rPr lang="en-US" sz="2200" baseline="-25000" dirty="0">
                <a:sym typeface="Symbol" pitchFamily="18" charset="2"/>
              </a:rPr>
              <a:t>C</a:t>
            </a:r>
            <a:r>
              <a:rPr lang="en-US" sz="2200" dirty="0">
                <a:sym typeface="Symbol" pitchFamily="18" charset="2"/>
              </a:rPr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 </a:t>
            </a:r>
            <a:r>
              <a:rPr lang="en-US" sz="2200" dirty="0">
                <a:sym typeface="Symbol" pitchFamily="18" charset="2"/>
              </a:rPr>
              <a:t> 0</a:t>
            </a:r>
            <a:r>
              <a:rPr lang="en-US" sz="2200" b="1" dirty="0">
                <a:sym typeface="Symbol" pitchFamily="18" charset="2"/>
              </a:rPr>
              <a:t>.</a:t>
            </a:r>
            <a:r>
              <a:rPr lang="en-US" sz="2200" dirty="0">
                <a:sym typeface="Symbol" pitchFamily="18" charset="2"/>
              </a:rPr>
              <a:t>333F</a:t>
            </a:r>
            <a:r>
              <a:rPr lang="en-US" sz="2200" baseline="-25000" dirty="0">
                <a:sym typeface="Symbol" pitchFamily="18" charset="2"/>
              </a:rPr>
              <a:t>D   </a:t>
            </a:r>
            <a:r>
              <a:rPr lang="en-US" sz="2200" dirty="0">
                <a:sym typeface="Symbol" pitchFamily="18" charset="2"/>
              </a:rPr>
              <a:t>=  0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 dirty="0">
                <a:sym typeface="Symbol" pitchFamily="18" charset="2"/>
              </a:rPr>
              <a:t></a:t>
            </a:r>
            <a:r>
              <a:rPr lang="en-US" sz="2200" dirty="0" err="1">
                <a:sym typeface="Symbol" pitchFamily="18" charset="2"/>
              </a:rPr>
              <a:t>F</a:t>
            </a:r>
            <a:r>
              <a:rPr lang="en-US" sz="2200" baseline="-25000" dirty="0" err="1">
                <a:sym typeface="Symbol" pitchFamily="18" charset="2"/>
              </a:rPr>
              <a:t>y</a:t>
            </a:r>
            <a:r>
              <a:rPr lang="en-US" sz="2200" dirty="0">
                <a:sym typeface="Symbol" pitchFamily="18" charset="2"/>
              </a:rPr>
              <a:t>  =  - 0</a:t>
            </a:r>
            <a:r>
              <a:rPr lang="en-US" sz="2200" b="1" dirty="0">
                <a:sym typeface="Symbol" pitchFamily="18" charset="2"/>
              </a:rPr>
              <a:t>.</a:t>
            </a:r>
            <a:r>
              <a:rPr lang="en-US" sz="2200" dirty="0">
                <a:sym typeface="Symbol" pitchFamily="18" charset="2"/>
              </a:rPr>
              <a:t>707 F</a:t>
            </a:r>
            <a:r>
              <a:rPr lang="en-US" sz="2200" baseline="-25000" dirty="0">
                <a:sym typeface="Symbol" pitchFamily="18" charset="2"/>
              </a:rPr>
              <a:t>C</a:t>
            </a:r>
            <a:r>
              <a:rPr lang="en-US" sz="2200" dirty="0">
                <a:sym typeface="Symbol" pitchFamily="18" charset="2"/>
              </a:rPr>
              <a:t>  +  0</a:t>
            </a:r>
            <a:r>
              <a:rPr lang="en-US" sz="2200" b="1" dirty="0">
                <a:sym typeface="Symbol" pitchFamily="18" charset="2"/>
              </a:rPr>
              <a:t>.</a:t>
            </a:r>
            <a:r>
              <a:rPr lang="en-US" sz="2200" dirty="0">
                <a:sym typeface="Symbol" pitchFamily="18" charset="2"/>
              </a:rPr>
              <a:t>667 F</a:t>
            </a:r>
            <a:r>
              <a:rPr lang="en-US" sz="2200" baseline="-25000" dirty="0">
                <a:sym typeface="Symbol" pitchFamily="18" charset="2"/>
              </a:rPr>
              <a:t>D</a:t>
            </a:r>
            <a:r>
              <a:rPr lang="en-US" sz="2200" dirty="0">
                <a:sym typeface="Symbol" pitchFamily="18" charset="2"/>
              </a:rPr>
              <a:t>  =  0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 dirty="0">
                <a:sym typeface="Symbol" pitchFamily="18" charset="2"/>
              </a:rPr>
              <a:t></a:t>
            </a:r>
            <a:r>
              <a:rPr lang="en-US" sz="2200" dirty="0" err="1">
                <a:sym typeface="Symbol" pitchFamily="18" charset="2"/>
              </a:rPr>
              <a:t>F</a:t>
            </a:r>
            <a:r>
              <a:rPr lang="en-US" sz="2200" baseline="-25000" dirty="0" err="1">
                <a:sym typeface="Symbol" pitchFamily="18" charset="2"/>
              </a:rPr>
              <a:t>z</a:t>
            </a:r>
            <a:r>
              <a:rPr lang="en-US" sz="2200" dirty="0">
                <a:sym typeface="Symbol" pitchFamily="18" charset="2"/>
              </a:rPr>
              <a:t>  =  0</a:t>
            </a:r>
            <a:r>
              <a:rPr lang="en-US" sz="2200" b="1" dirty="0">
                <a:sym typeface="Symbol" pitchFamily="18" charset="2"/>
              </a:rPr>
              <a:t>.</a:t>
            </a:r>
            <a:r>
              <a:rPr lang="en-US" sz="2200" dirty="0">
                <a:sym typeface="Symbol" pitchFamily="18" charset="2"/>
              </a:rPr>
              <a:t>5 F</a:t>
            </a:r>
            <a:r>
              <a:rPr lang="en-US" sz="2200" baseline="-25000" dirty="0">
                <a:sym typeface="Symbol" pitchFamily="18" charset="2"/>
              </a:rPr>
              <a:t>C</a:t>
            </a:r>
            <a:r>
              <a:rPr lang="en-US" sz="2200" dirty="0">
                <a:sym typeface="Symbol" pitchFamily="18" charset="2"/>
              </a:rPr>
              <a:t>  +  0.667 F</a:t>
            </a:r>
            <a:r>
              <a:rPr lang="en-US" sz="2200" baseline="-25000" dirty="0">
                <a:sym typeface="Symbol" pitchFamily="18" charset="2"/>
              </a:rPr>
              <a:t>D</a:t>
            </a:r>
            <a:r>
              <a:rPr lang="en-US" sz="2200" dirty="0">
                <a:sym typeface="Symbol" pitchFamily="18" charset="2"/>
              </a:rPr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 </a:t>
            </a:r>
            <a:r>
              <a:rPr lang="en-US" sz="2200" dirty="0">
                <a:sym typeface="Symbol" pitchFamily="18" charset="2"/>
              </a:rPr>
              <a:t> 981 N  =  0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61690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Solving the three simultaneous equations yields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F</a:t>
            </a:r>
            <a:r>
              <a:rPr lang="en-US" sz="2200" baseline="-25000">
                <a:sym typeface="Symbol" pitchFamily="18" charset="2"/>
              </a:rPr>
              <a:t>C</a:t>
            </a:r>
            <a:r>
              <a:rPr lang="en-US" sz="2200">
                <a:sym typeface="Symbol" pitchFamily="18" charset="2"/>
              </a:rPr>
              <a:t> = 813 N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F</a:t>
            </a:r>
            <a:r>
              <a:rPr lang="en-US" sz="2200" baseline="-25000">
                <a:sym typeface="Symbol" pitchFamily="18" charset="2"/>
              </a:rPr>
              <a:t>D</a:t>
            </a:r>
            <a:r>
              <a:rPr lang="en-US" sz="2200">
                <a:sym typeface="Symbol" pitchFamily="18" charset="2"/>
              </a:rPr>
              <a:t> = 862 N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F</a:t>
            </a:r>
            <a:r>
              <a:rPr lang="en-US" sz="2200" baseline="-25000">
                <a:sym typeface="Symbol" pitchFamily="18" charset="2"/>
              </a:rPr>
              <a:t>B</a:t>
            </a:r>
            <a:r>
              <a:rPr lang="en-US" sz="2200">
                <a:sym typeface="Symbol" pitchFamily="18" charset="2"/>
              </a:rPr>
              <a:t> = 693</a:t>
            </a:r>
            <a:r>
              <a:rPr lang="en-US" sz="2200" b="1">
                <a:sym typeface="Symbol" pitchFamily="18" charset="2"/>
              </a:rPr>
              <a:t>.</a:t>
            </a:r>
            <a:r>
              <a:rPr lang="en-US" sz="2200">
                <a:sym typeface="Symbol" pitchFamily="18" charset="2"/>
              </a:rPr>
              <a:t>7 N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The spring stretch is (from F = k * s)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200">
                <a:sym typeface="Symbol" pitchFamily="18" charset="2"/>
              </a:rPr>
              <a:t>        s  =  F</a:t>
            </a:r>
            <a:r>
              <a:rPr lang="en-US" sz="2200" baseline="-25000">
                <a:sym typeface="Symbol" pitchFamily="18" charset="2"/>
              </a:rPr>
              <a:t>B</a:t>
            </a:r>
            <a:r>
              <a:rPr lang="en-US" sz="2200">
                <a:sym typeface="Symbol" pitchFamily="18" charset="2"/>
              </a:rPr>
              <a:t> / k   =   693</a:t>
            </a:r>
            <a:r>
              <a:rPr lang="en-US" sz="2200" b="1">
                <a:sym typeface="Symbol" pitchFamily="18" charset="2"/>
              </a:rPr>
              <a:t>.</a:t>
            </a:r>
            <a:r>
              <a:rPr lang="en-US" sz="2200">
                <a:sym typeface="Symbol" pitchFamily="18" charset="2"/>
              </a:rPr>
              <a:t>7 N / 1500 N/m   =  0</a:t>
            </a:r>
            <a:r>
              <a:rPr lang="en-US" sz="2200" b="1">
                <a:sym typeface="Symbol" pitchFamily="18" charset="2"/>
              </a:rPr>
              <a:t>.</a:t>
            </a:r>
            <a:r>
              <a:rPr lang="en-US" sz="2200">
                <a:sym typeface="Symbol" pitchFamily="18" charset="2"/>
              </a:rPr>
              <a:t>462 m</a:t>
            </a: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71800" y="3810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CONCEPT QUIZ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05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/>
              <a:t>1. In 3-D, when you know the direction of a force but not its magnitude, how many unknowns corresponding to that force remain?</a:t>
            </a:r>
          </a:p>
          <a:p>
            <a:pPr marL="285750" indent="-285750">
              <a:spcBef>
                <a:spcPct val="50000"/>
              </a:spcBef>
            </a:pPr>
            <a:r>
              <a:rPr lang="en-US"/>
              <a:t>	A) One        B) Two         C) Three	        D) Four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29718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</a:pPr>
            <a:r>
              <a:rPr lang="en-US" dirty="0"/>
              <a:t>2. If a particle has 3-D forces acting on it and </a:t>
            </a:r>
            <a:r>
              <a:rPr lang="en-US" u="sng" dirty="0"/>
              <a:t>is in static equilibrium</a:t>
            </a:r>
            <a:r>
              <a:rPr lang="en-US" dirty="0"/>
              <a:t>, the components of the resultant force (</a:t>
            </a:r>
            <a:r>
              <a:rPr lang="en-US" dirty="0">
                <a:sym typeface="Symbol" pitchFamily="18" charset="2"/>
              </a:rPr>
              <a:t>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, 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, and 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/>
              <a:t>) ___ . </a:t>
            </a:r>
          </a:p>
          <a:p>
            <a:pPr marL="285750" indent="-285750">
              <a:spcBef>
                <a:spcPct val="20000"/>
              </a:spcBef>
            </a:pPr>
            <a:r>
              <a:rPr lang="en-US" dirty="0"/>
              <a:t>   A) have to sum to zero, e.g., -5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+  3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 +  2  </a:t>
            </a:r>
            <a:r>
              <a:rPr lang="en-US" b="1" i="1" dirty="0">
                <a:sym typeface="Symbol" pitchFamily="18" charset="2"/>
              </a:rPr>
              <a:t>k</a:t>
            </a:r>
            <a:endParaRPr lang="en-US" dirty="0"/>
          </a:p>
          <a:p>
            <a:pPr marL="285750" indent="-285750">
              <a:spcBef>
                <a:spcPct val="20000"/>
              </a:spcBef>
            </a:pPr>
            <a:r>
              <a:rPr lang="en-US" dirty="0"/>
              <a:t>   </a:t>
            </a:r>
            <a:r>
              <a:rPr lang="en-US" dirty="0">
                <a:sym typeface="Symbol" pitchFamily="18" charset="2"/>
              </a:rPr>
              <a:t>B) </a:t>
            </a:r>
            <a:r>
              <a:rPr lang="en-US" dirty="0"/>
              <a:t>have to equal zero, e.g., 0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+  0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 +  0  </a:t>
            </a:r>
            <a:r>
              <a:rPr lang="en-US" b="1" i="1" dirty="0">
                <a:sym typeface="Symbol" pitchFamily="18" charset="2"/>
              </a:rPr>
              <a:t>k</a:t>
            </a:r>
            <a:endParaRPr lang="en-US" dirty="0">
              <a:sym typeface="Symbol" pitchFamily="18" charset="2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   C) </a:t>
            </a:r>
            <a:r>
              <a:rPr lang="en-US" dirty="0"/>
              <a:t>have to be positive, e.g., 5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+  5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 +  5  </a:t>
            </a:r>
            <a:r>
              <a:rPr lang="en-US" b="1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</a:t>
            </a:r>
            <a:endParaRPr lang="en-US" dirty="0"/>
          </a:p>
          <a:p>
            <a:pPr marL="285750" indent="-285750">
              <a:spcBef>
                <a:spcPct val="20000"/>
              </a:spcBef>
            </a:pPr>
            <a:r>
              <a:rPr lang="en-US" dirty="0"/>
              <a:t>   D) have to be negative, e.g., -5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-  5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 -  5  </a:t>
            </a:r>
            <a:r>
              <a:rPr lang="en-US" b="1" i="1" dirty="0">
                <a:sym typeface="Symbol" pitchFamily="18" charset="2"/>
              </a:rPr>
              <a:t>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981200" y="533400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       APPLICATIONS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953000" y="1371600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forces in cables AB and AC </a:t>
            </a:r>
            <a:r>
              <a:rPr lang="en-US" dirty="0" smtClean="0"/>
              <a:t>? In other words, how strong does the cable need to be?</a:t>
            </a:r>
            <a:endParaRPr lang="en-US" dirty="0"/>
          </a:p>
        </p:txBody>
      </p:sp>
      <p:pic>
        <p:nvPicPr>
          <p:cNvPr id="46088" name="Picture 8" descr="C:\My Documents\My Pictures\pg83.jpg"/>
          <p:cNvPicPr>
            <a:picLocks noChangeAspect="1" noChangeArrowheads="1"/>
          </p:cNvPicPr>
          <p:nvPr/>
        </p:nvPicPr>
        <p:blipFill>
          <a:blip r:embed="rId3" cstate="print"/>
          <a:srcRect r="2856" b="2380"/>
          <a:stretch>
            <a:fillRect/>
          </a:stretch>
        </p:blipFill>
        <p:spPr bwMode="auto">
          <a:xfrm>
            <a:off x="685800" y="1219200"/>
            <a:ext cx="4014788" cy="464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4343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b="1"/>
              <a:t>Given:</a:t>
            </a:r>
            <a:r>
              <a:rPr lang="en-US"/>
              <a:t> A 150 Kg plate, as shown, is supported by three cables and is in equilibrium.</a:t>
            </a:r>
          </a:p>
          <a:p>
            <a:pPr marL="914400" indent="-914400">
              <a:spcBef>
                <a:spcPct val="50000"/>
              </a:spcBef>
            </a:pPr>
            <a:r>
              <a:rPr lang="en-US" b="1"/>
              <a:t>Find:</a:t>
            </a:r>
            <a:r>
              <a:rPr lang="en-US"/>
              <a:t>   Tension in each of the cables.</a:t>
            </a:r>
          </a:p>
          <a:p>
            <a:pPr marL="914400" indent="-914400">
              <a:spcBef>
                <a:spcPct val="50000"/>
              </a:spcBef>
            </a:pPr>
            <a:endParaRPr lang="en-US" b="1" u="sng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4694872"/>
            <a:ext cx="845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u="sng" dirty="0"/>
              <a:t>Plan</a:t>
            </a:r>
            <a:r>
              <a:rPr lang="en-US" b="1" dirty="0"/>
              <a:t>:</a:t>
            </a:r>
          </a:p>
          <a:p>
            <a:pPr marL="342900" indent="-342900"/>
            <a:r>
              <a:rPr lang="en-US" dirty="0"/>
              <a:t>1) Draw a free body diagram of Point A.  Let the unknown force magnitudes be F</a:t>
            </a:r>
            <a:r>
              <a:rPr lang="en-US" baseline="-25000" dirty="0"/>
              <a:t>B</a:t>
            </a:r>
            <a:r>
              <a:rPr lang="en-US" dirty="0"/>
              <a:t>, F</a:t>
            </a:r>
            <a:r>
              <a:rPr lang="en-US" baseline="-25000" dirty="0"/>
              <a:t>C</a:t>
            </a:r>
            <a:r>
              <a:rPr lang="en-US" dirty="0"/>
              <a:t>, F</a:t>
            </a:r>
            <a:r>
              <a:rPr lang="en-US" baseline="-25000" dirty="0"/>
              <a:t> D</a:t>
            </a:r>
            <a:r>
              <a:rPr lang="en-US" dirty="0"/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/>
              <a:t>2) Represent each force in the Cartesian vector form.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/>
              <a:t>3) Apply equilibrium equations to solve for the three unknowns.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81200" y="4572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GROUP PROBLEM SOLVING</a:t>
            </a:r>
          </a:p>
        </p:txBody>
      </p:sp>
      <p:pic>
        <p:nvPicPr>
          <p:cNvPr id="37895" name="Picture 7" descr="C:\WINDOWS\DESKTOP\Mehta\Other Pics\prob3_50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4800600" y="1350962"/>
            <a:ext cx="3657600" cy="3221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 flipV="1">
            <a:off x="7467600" y="1524000"/>
            <a:ext cx="0" cy="838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74676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6781800" y="2362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74676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7467600" y="2362200"/>
            <a:ext cx="2286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7467600" y="2362200"/>
            <a:ext cx="6858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7162800" y="2362200"/>
            <a:ext cx="3048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75525" y="7270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451725" y="1336675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W</a:t>
            </a:r>
            <a:endParaRPr lang="en-US" dirty="0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52145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83661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918325" y="2784475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F</a:t>
            </a:r>
            <a:r>
              <a:rPr lang="en-US" b="1" i="1" baseline="-25000"/>
              <a:t>B</a:t>
            </a:r>
            <a:endParaRPr lang="en-US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435850" y="2743200"/>
            <a:ext cx="368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F</a:t>
            </a:r>
            <a:r>
              <a:rPr lang="en-US" b="1" i="1" baseline="-25000" dirty="0"/>
              <a:t>C</a:t>
            </a:r>
            <a:endParaRPr lang="en-US" dirty="0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045450" y="2514600"/>
            <a:ext cx="388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F</a:t>
            </a:r>
            <a:r>
              <a:rPr lang="en-US" b="1" i="1" baseline="-25000" dirty="0"/>
              <a:t>D</a:t>
            </a:r>
            <a:endParaRPr lang="en-US" b="1" i="1" dirty="0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09600" y="3886200"/>
            <a:ext cx="8229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W  </a:t>
            </a:r>
            <a:r>
              <a:rPr lang="en-US" dirty="0"/>
              <a:t>= load or weight of plate = (mass)(gravity) </a:t>
            </a:r>
            <a:br>
              <a:rPr lang="en-US" dirty="0"/>
            </a:br>
            <a:r>
              <a:rPr lang="en-US" dirty="0"/>
              <a:t>     = 150 (9</a:t>
            </a:r>
            <a:r>
              <a:rPr lang="en-US" b="1" dirty="0"/>
              <a:t>.</a:t>
            </a:r>
            <a:r>
              <a:rPr lang="en-US" dirty="0"/>
              <a:t>81) </a:t>
            </a:r>
            <a:r>
              <a:rPr lang="en-US" b="1" i="1" dirty="0"/>
              <a:t>k</a:t>
            </a:r>
            <a:r>
              <a:rPr lang="en-US" dirty="0"/>
              <a:t>   =  1472 </a:t>
            </a:r>
            <a:r>
              <a:rPr lang="en-US" b="1" i="1" dirty="0"/>
              <a:t>k</a:t>
            </a:r>
            <a:r>
              <a:rPr lang="en-US" dirty="0"/>
              <a:t> N</a:t>
            </a:r>
            <a:endParaRPr lang="en-US" b="1" i="1" dirty="0"/>
          </a:p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B</a:t>
            </a:r>
            <a:r>
              <a:rPr lang="en-US" dirty="0"/>
              <a:t>   =   F</a:t>
            </a:r>
            <a:r>
              <a:rPr lang="en-US" baseline="-25000" dirty="0"/>
              <a:t>B</a:t>
            </a:r>
            <a:r>
              <a:rPr lang="en-US" dirty="0"/>
              <a:t>(</a:t>
            </a:r>
            <a:r>
              <a:rPr lang="en-US" b="1" i="1" dirty="0" err="1"/>
              <a:t>r</a:t>
            </a:r>
            <a:r>
              <a:rPr lang="en-US" b="1" i="1" baseline="-25000" dirty="0" err="1"/>
              <a:t>AB</a:t>
            </a:r>
            <a:r>
              <a:rPr lang="en-US" dirty="0"/>
              <a:t>/</a:t>
            </a:r>
            <a:r>
              <a:rPr lang="en-US" dirty="0" err="1"/>
              <a:t>r</a:t>
            </a:r>
            <a:r>
              <a:rPr lang="en-US" baseline="-25000" dirty="0" err="1"/>
              <a:t>AB</a:t>
            </a:r>
            <a:r>
              <a:rPr lang="en-US" dirty="0"/>
              <a:t>)  =  F</a:t>
            </a:r>
            <a:r>
              <a:rPr lang="en-US" baseline="-25000" dirty="0"/>
              <a:t>B </a:t>
            </a:r>
            <a:r>
              <a:rPr lang="en-US" dirty="0"/>
              <a:t>N (4 </a:t>
            </a:r>
            <a:r>
              <a:rPr lang="en-US" b="1" i="1" dirty="0" err="1"/>
              <a:t>i</a:t>
            </a:r>
            <a:r>
              <a:rPr lang="en-US" dirty="0"/>
              <a:t>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 6 </a:t>
            </a:r>
            <a:r>
              <a:rPr lang="en-US" b="1" i="1" dirty="0"/>
              <a:t>j</a:t>
            </a:r>
            <a:r>
              <a:rPr lang="en-US" dirty="0"/>
              <a:t>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 12 </a:t>
            </a:r>
            <a:r>
              <a:rPr lang="en-US" b="1" i="1" dirty="0"/>
              <a:t>k</a:t>
            </a:r>
            <a:r>
              <a:rPr lang="en-US" dirty="0"/>
              <a:t>)m/(14 m)   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C</a:t>
            </a:r>
            <a:r>
              <a:rPr lang="en-US" dirty="0"/>
              <a:t>   =   F</a:t>
            </a:r>
            <a:r>
              <a:rPr lang="en-US" baseline="-25000" dirty="0"/>
              <a:t>C </a:t>
            </a:r>
            <a:r>
              <a:rPr lang="en-US" dirty="0"/>
              <a:t>(</a:t>
            </a:r>
            <a:r>
              <a:rPr lang="en-US" b="1" i="1" dirty="0" err="1"/>
              <a:t>r</a:t>
            </a:r>
            <a:r>
              <a:rPr lang="en-US" b="1" i="1" baseline="-25000" dirty="0" err="1"/>
              <a:t>AC</a:t>
            </a:r>
            <a:r>
              <a:rPr lang="en-US" dirty="0"/>
              <a:t>/</a:t>
            </a:r>
            <a:r>
              <a:rPr lang="en-US" dirty="0" err="1"/>
              <a:t>r</a:t>
            </a:r>
            <a:r>
              <a:rPr lang="en-US" baseline="-25000" dirty="0" err="1"/>
              <a:t>AC</a:t>
            </a:r>
            <a:r>
              <a:rPr lang="en-US" dirty="0"/>
              <a:t>)  =  F</a:t>
            </a:r>
            <a:r>
              <a:rPr lang="en-US" baseline="-25000" dirty="0"/>
              <a:t>C</a:t>
            </a:r>
            <a:r>
              <a:rPr lang="en-US" dirty="0"/>
              <a:t>(-6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b="1" i="1" dirty="0">
                <a:sym typeface="Symbol" pitchFamily="18" charset="2"/>
              </a:rPr>
              <a:t> </a:t>
            </a:r>
            <a:r>
              <a:rPr lang="en-US" dirty="0"/>
              <a:t>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4  </a:t>
            </a:r>
            <a:r>
              <a:rPr lang="en-US" b="1" i="1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cs typeface="Times New Roman" charset="0"/>
              </a:rPr>
              <a:t>–  12 </a:t>
            </a:r>
            <a:r>
              <a:rPr lang="en-US" b="1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)m/(14 m)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D</a:t>
            </a:r>
            <a:r>
              <a:rPr lang="en-US" dirty="0"/>
              <a:t>   =  F</a:t>
            </a:r>
            <a:r>
              <a:rPr lang="en-US" baseline="-25000" dirty="0"/>
              <a:t>D</a:t>
            </a:r>
            <a:r>
              <a:rPr lang="en-US" dirty="0"/>
              <a:t>( </a:t>
            </a:r>
            <a:r>
              <a:rPr lang="en-US" b="1" i="1" dirty="0" err="1"/>
              <a:t>r</a:t>
            </a:r>
            <a:r>
              <a:rPr lang="en-US" b="1" i="1" baseline="-25000" dirty="0" err="1"/>
              <a:t>AD</a:t>
            </a:r>
            <a:r>
              <a:rPr lang="en-US" dirty="0"/>
              <a:t>/</a:t>
            </a:r>
            <a:r>
              <a:rPr lang="en-US" dirty="0" err="1"/>
              <a:t>r</a:t>
            </a:r>
            <a:r>
              <a:rPr lang="en-US" baseline="-25000" dirty="0" err="1"/>
              <a:t>AD</a:t>
            </a:r>
            <a:r>
              <a:rPr lang="en-US" dirty="0"/>
              <a:t>)  =  F</a:t>
            </a:r>
            <a:r>
              <a:rPr lang="en-US" baseline="-25000" dirty="0"/>
              <a:t>D</a:t>
            </a:r>
            <a:r>
              <a:rPr lang="en-US" dirty="0"/>
              <a:t>(-4 </a:t>
            </a:r>
            <a:r>
              <a:rPr lang="en-US" b="1" i="1" dirty="0" err="1"/>
              <a:t>i</a:t>
            </a:r>
            <a:r>
              <a:rPr lang="en-US" dirty="0"/>
              <a:t>  +  6 </a:t>
            </a:r>
            <a:r>
              <a:rPr lang="en-US" b="1" i="1" dirty="0"/>
              <a:t>j</a:t>
            </a:r>
            <a:r>
              <a:rPr lang="en-US" dirty="0"/>
              <a:t>  </a:t>
            </a:r>
            <a:r>
              <a:rPr lang="en-US" dirty="0">
                <a:cs typeface="Times New Roman" charset="0"/>
              </a:rPr>
              <a:t>–</a:t>
            </a:r>
            <a:r>
              <a:rPr lang="en-US" dirty="0"/>
              <a:t> 12 </a:t>
            </a:r>
            <a:r>
              <a:rPr lang="en-US" b="1" i="1" dirty="0"/>
              <a:t>k</a:t>
            </a:r>
            <a:r>
              <a:rPr lang="en-US" dirty="0"/>
              <a:t>)m</a:t>
            </a:r>
            <a:r>
              <a:rPr lang="en-US" b="1" dirty="0"/>
              <a:t>/(</a:t>
            </a:r>
            <a:r>
              <a:rPr lang="en-US" dirty="0"/>
              <a:t>14</a:t>
            </a:r>
            <a:r>
              <a:rPr lang="en-US" b="1" dirty="0"/>
              <a:t> </a:t>
            </a:r>
            <a:r>
              <a:rPr lang="en-US" dirty="0"/>
              <a:t>m)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981200" y="346075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GROUP PROBLEM SOLVING </a:t>
            </a:r>
            <a:r>
              <a:rPr lang="en-US" dirty="0"/>
              <a:t>(continued)</a:t>
            </a:r>
            <a:endParaRPr lang="en-US" b="1" dirty="0"/>
          </a:p>
        </p:txBody>
      </p:sp>
      <p:pic>
        <p:nvPicPr>
          <p:cNvPr id="38935" name="Picture 23" descr="C:\WINDOWS\DESKTOP\Mehta\Other Pics\prob3_50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457200" y="762000"/>
            <a:ext cx="3352800" cy="2952750"/>
          </a:xfrm>
          <a:prstGeom prst="rect">
            <a:avLst/>
          </a:prstGeom>
          <a:noFill/>
        </p:spPr>
      </p:pic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4495800" y="1371600"/>
            <a:ext cx="220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FBD of Point A: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GROUP PROBLEM SOLVING</a:t>
            </a:r>
            <a:r>
              <a:rPr lang="en-US" dirty="0"/>
              <a:t> (continued)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77240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/>
              <a:t>The particle A is in equilibrium, hence</a:t>
            </a:r>
          </a:p>
          <a:p>
            <a:pPr>
              <a:spcBef>
                <a:spcPct val="30000"/>
              </a:spcBef>
            </a:pPr>
            <a:r>
              <a:rPr lang="en-US" b="1" i="1" dirty="0"/>
              <a:t>F</a:t>
            </a:r>
            <a:r>
              <a:rPr lang="en-US" b="1" i="1" baseline="-25000" dirty="0"/>
              <a:t>B</a:t>
            </a:r>
            <a:r>
              <a:rPr lang="en-US" dirty="0"/>
              <a:t>  +  </a:t>
            </a:r>
            <a:r>
              <a:rPr lang="en-US" b="1" i="1" dirty="0"/>
              <a:t>F</a:t>
            </a:r>
            <a:r>
              <a:rPr lang="en-US" b="1" i="1" baseline="-25000" dirty="0"/>
              <a:t>C</a:t>
            </a:r>
            <a:r>
              <a:rPr lang="en-US" dirty="0"/>
              <a:t>  +  </a:t>
            </a:r>
            <a:r>
              <a:rPr lang="en-US" b="1" i="1" dirty="0"/>
              <a:t>F</a:t>
            </a:r>
            <a:r>
              <a:rPr lang="en-US" b="1" i="1" baseline="-25000" dirty="0"/>
              <a:t>D</a:t>
            </a:r>
            <a:r>
              <a:rPr lang="en-US" dirty="0"/>
              <a:t>  +  </a:t>
            </a:r>
            <a:r>
              <a:rPr lang="en-US" b="1" i="1" dirty="0"/>
              <a:t>W</a:t>
            </a:r>
            <a:r>
              <a:rPr lang="en-US" dirty="0"/>
              <a:t>  =  0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8001000" cy="172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/>
              <a:t>Now equate the respective </a:t>
            </a:r>
            <a:r>
              <a:rPr lang="en-US" b="1" i="1" dirty="0" err="1"/>
              <a:t>i</a:t>
            </a:r>
            <a:r>
              <a:rPr lang="en-US" dirty="0"/>
              <a:t>,  </a:t>
            </a:r>
            <a:r>
              <a:rPr lang="en-US" b="1" i="1" dirty="0"/>
              <a:t>j</a:t>
            </a:r>
            <a:r>
              <a:rPr lang="en-US" dirty="0"/>
              <a:t>, </a:t>
            </a:r>
            <a:r>
              <a:rPr lang="en-US" b="1" i="1" dirty="0"/>
              <a:t>k</a:t>
            </a:r>
            <a:r>
              <a:rPr lang="en-US" dirty="0"/>
              <a:t> components to zero (i.e., apply the three scalar equations of equilibrium).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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(4/14)F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>
                <a:sym typeface="Symbol" pitchFamily="18" charset="2"/>
              </a:rPr>
              <a:t>  (6/14)F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>
                <a:sym typeface="Symbol" pitchFamily="18" charset="2"/>
              </a:rPr>
              <a:t>  (4/14)F</a:t>
            </a:r>
            <a:r>
              <a:rPr lang="en-US" baseline="-25000" dirty="0">
                <a:sym typeface="Symbol" pitchFamily="18" charset="2"/>
              </a:rPr>
              <a:t>D   </a:t>
            </a:r>
            <a:r>
              <a:rPr lang="en-US" dirty="0">
                <a:sym typeface="Symbol" pitchFamily="18" charset="2"/>
              </a:rPr>
              <a:t>=  0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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=  (-6/14)F</a:t>
            </a:r>
            <a:r>
              <a:rPr lang="en-US" baseline="-25000" dirty="0">
                <a:sym typeface="Symbol" pitchFamily="18" charset="2"/>
              </a:rPr>
              <a:t>B  </a:t>
            </a:r>
            <a:r>
              <a:rPr lang="en-US" dirty="0">
                <a:cs typeface="Times New Roman" charset="0"/>
                <a:sym typeface="Symbol" pitchFamily="18" charset="2"/>
              </a:rPr>
              <a:t>–  (4/14)F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C</a:t>
            </a:r>
            <a:r>
              <a:rPr lang="en-US" dirty="0">
                <a:cs typeface="Times New Roman" charset="0"/>
                <a:sym typeface="Symbol" pitchFamily="18" charset="2"/>
              </a:rPr>
              <a:t>  +  (6/14)</a:t>
            </a:r>
            <a:r>
              <a:rPr lang="en-US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  =   0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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=  (-12/14)F</a:t>
            </a:r>
            <a:r>
              <a:rPr lang="en-US" baseline="-25000" dirty="0">
                <a:sym typeface="Symbol" pitchFamily="18" charset="2"/>
              </a:rPr>
              <a:t>B 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cs typeface="Times New Roman" charset="0"/>
                <a:sym typeface="Symbol" pitchFamily="18" charset="2"/>
              </a:rPr>
              <a:t>– </a:t>
            </a:r>
            <a:r>
              <a:rPr lang="en-US" dirty="0">
                <a:sym typeface="Symbol" pitchFamily="18" charset="2"/>
              </a:rPr>
              <a:t> (12/14)F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cs typeface="Times New Roman" charset="0"/>
                <a:sym typeface="Symbol" pitchFamily="18" charset="2"/>
              </a:rPr>
              <a:t>–  (12/14)F</a:t>
            </a:r>
            <a:r>
              <a:rPr lang="en-US" baseline="-25000" dirty="0">
                <a:cs typeface="Times New Roman" charset="0"/>
                <a:sym typeface="Symbol" pitchFamily="18" charset="2"/>
              </a:rPr>
              <a:t>D</a:t>
            </a:r>
            <a:r>
              <a:rPr lang="en-US" dirty="0">
                <a:cs typeface="Times New Roman" charset="0"/>
                <a:sym typeface="Symbol" pitchFamily="18" charset="2"/>
              </a:rPr>
              <a:t>  +  1472  =  0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4251325"/>
            <a:ext cx="590867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Solving the three simultaneous equations gives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  =  858 N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  =  0 N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D</a:t>
            </a:r>
            <a:r>
              <a:rPr lang="en-US">
                <a:sym typeface="Symbol" pitchFamily="18" charset="2"/>
              </a:rPr>
              <a:t>  =  858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ATTENTION QUIZ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502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dirty="0"/>
              <a:t>1. </a:t>
            </a:r>
            <a:r>
              <a:rPr lang="en-US" u="sng" dirty="0"/>
              <a:t>Four forces act</a:t>
            </a:r>
            <a:r>
              <a:rPr lang="en-US" dirty="0"/>
              <a:t> at point A and point A is in </a:t>
            </a:r>
            <a:r>
              <a:rPr lang="en-US" u="sng" dirty="0"/>
              <a:t>equilibrium</a:t>
            </a:r>
            <a:r>
              <a:rPr lang="en-US" dirty="0"/>
              <a:t>. Select the correct force vector </a:t>
            </a:r>
            <a:r>
              <a:rPr lang="en-US" b="1" i="1" dirty="0"/>
              <a:t>P.</a:t>
            </a:r>
            <a:endParaRPr lang="en-US" dirty="0"/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    A) {-20 </a:t>
            </a:r>
            <a:r>
              <a:rPr lang="en-US" b="1" i="1" dirty="0" err="1"/>
              <a:t>i</a:t>
            </a:r>
            <a:r>
              <a:rPr lang="en-US" dirty="0"/>
              <a:t>  + 10 </a:t>
            </a:r>
            <a:r>
              <a:rPr lang="en-US" b="1" i="1" dirty="0"/>
              <a:t>j</a:t>
            </a:r>
            <a:r>
              <a:rPr lang="en-US" dirty="0"/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/>
              <a:t> 10 </a:t>
            </a:r>
            <a:r>
              <a:rPr lang="en-US" b="1" i="1" dirty="0"/>
              <a:t>k</a:t>
            </a:r>
            <a:r>
              <a:rPr lang="en-US" dirty="0"/>
              <a:t>}lb 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    B) {-10 </a:t>
            </a:r>
            <a:r>
              <a:rPr lang="en-US" b="1" i="1" dirty="0" err="1"/>
              <a:t>i</a:t>
            </a:r>
            <a:r>
              <a:rPr lang="en-US" dirty="0"/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 </a:t>
            </a:r>
            <a:r>
              <a:rPr lang="en-US" dirty="0"/>
              <a:t> 20 </a:t>
            </a:r>
            <a:r>
              <a:rPr lang="en-US" b="1" i="1" dirty="0"/>
              <a:t>j</a:t>
            </a:r>
            <a:r>
              <a:rPr lang="en-US" dirty="0"/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/>
              <a:t> 10 </a:t>
            </a:r>
            <a:r>
              <a:rPr lang="en-US" b="1" i="1" dirty="0"/>
              <a:t>k</a:t>
            </a:r>
            <a:r>
              <a:rPr lang="en-US" dirty="0"/>
              <a:t>} lb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    C) {+ 20 </a:t>
            </a:r>
            <a:r>
              <a:rPr lang="en-US" b="1" i="1" dirty="0" err="1"/>
              <a:t>i</a:t>
            </a:r>
            <a:r>
              <a:rPr lang="en-US" dirty="0"/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/>
              <a:t> 10 </a:t>
            </a:r>
            <a:r>
              <a:rPr lang="en-US" b="1" i="1" dirty="0"/>
              <a:t>j</a:t>
            </a:r>
            <a:r>
              <a:rPr lang="en-US" dirty="0"/>
              <a:t>  </a:t>
            </a:r>
            <a:r>
              <a:rPr lang="en-US" sz="2200" dirty="0">
                <a:cs typeface="Times New Roman" charset="0"/>
                <a:sym typeface="Symbol" pitchFamily="18" charset="2"/>
              </a:rPr>
              <a:t>–</a:t>
            </a:r>
            <a:r>
              <a:rPr lang="en-US" dirty="0"/>
              <a:t> 10 </a:t>
            </a:r>
            <a:r>
              <a:rPr lang="en-US" b="1" i="1" dirty="0"/>
              <a:t>k</a:t>
            </a:r>
            <a:r>
              <a:rPr lang="en-US" dirty="0"/>
              <a:t>}lb</a:t>
            </a:r>
          </a:p>
          <a:p>
            <a:pPr marL="285750" indent="-285750">
              <a:spcBef>
                <a:spcPct val="50000"/>
              </a:spcBef>
            </a:pPr>
            <a:r>
              <a:rPr lang="en-US" dirty="0"/>
              <a:t>    D) None of the above.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001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dirty="0"/>
              <a:t>2.  In 3-D, when you don’t know the direction or the magnitude of a force, how many unknowns do you have corresponding to that force? </a:t>
            </a:r>
          </a:p>
          <a:p>
            <a:pPr marL="228600" indent="-228600">
              <a:spcBef>
                <a:spcPct val="50000"/>
              </a:spcBef>
            </a:pPr>
            <a:r>
              <a:rPr lang="en-US" dirty="0"/>
              <a:t>   A) One     B) Two    C) Three    D) Four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791200" y="685800"/>
            <a:ext cx="2971800" cy="2728913"/>
            <a:chOff x="3648" y="432"/>
            <a:chExt cx="1872" cy="1719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V="1">
              <a:off x="4608" y="96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368" y="1344"/>
              <a:ext cx="24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4608" y="1344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flipH="1" flipV="1">
              <a:off x="4320" y="1056"/>
              <a:ext cx="288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flipH="1">
              <a:off x="4080" y="158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4896" y="13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V="1">
              <a:off x="4608" y="5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4656" y="4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Z</a:t>
              </a: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608" y="76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r>
                <a:rPr lang="en-US" sz="1800" baseline="-25000"/>
                <a:t>3 </a:t>
              </a:r>
              <a:r>
                <a:rPr lang="en-US" sz="1800"/>
                <a:t>= 10 lb</a:t>
              </a:r>
              <a:endParaRPr lang="en-US" sz="1800" baseline="-25000"/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032" y="960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P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3648" y="1392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r>
                <a:rPr lang="en-US" sz="1800" baseline="-25000"/>
                <a:t>1 </a:t>
              </a:r>
              <a:r>
                <a:rPr lang="en-US" sz="1800"/>
                <a:t>= 20 lb</a:t>
              </a: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4080" y="192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X</a:t>
              </a:r>
              <a:endParaRPr lang="en-US" sz="1800" b="1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4560" y="13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A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4800" y="105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r>
                <a:rPr lang="en-US" sz="1800" baseline="-25000"/>
                <a:t>2</a:t>
              </a:r>
              <a:r>
                <a:rPr lang="en-US" sz="1800"/>
                <a:t> = 10 lb</a:t>
              </a:r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5270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10000" y="381000"/>
            <a:ext cx="3505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73138" indent="-973138">
              <a:spcBef>
                <a:spcPct val="50000"/>
              </a:spcBef>
            </a:pPr>
            <a:r>
              <a:rPr lang="en-US" sz="1200" b="1" dirty="0"/>
              <a:t>Given:</a:t>
            </a:r>
            <a:r>
              <a:rPr lang="en-US" sz="1200" dirty="0"/>
              <a:t> Sack A weighs 20 lb. and geometry is as shown.</a:t>
            </a:r>
          </a:p>
          <a:p>
            <a:pPr marL="973138" indent="-973138">
              <a:spcBef>
                <a:spcPct val="50000"/>
              </a:spcBef>
            </a:pPr>
            <a:r>
              <a:rPr lang="en-US" sz="1200" b="1" dirty="0"/>
              <a:t>Find:  </a:t>
            </a:r>
            <a:r>
              <a:rPr lang="en-US" sz="1200" dirty="0"/>
              <a:t> Forces in the cables and weight of sack B.</a:t>
            </a:r>
          </a:p>
        </p:txBody>
      </p:sp>
      <p:pic>
        <p:nvPicPr>
          <p:cNvPr id="60428" name="Picture 12" descr="C:\My Documents\My Pictures\fig3-7apg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3124200" cy="25726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514600" y="381000"/>
            <a:ext cx="4572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76325" indent="-1076325"/>
            <a:r>
              <a:rPr lang="en-US" sz="1200" b="1" dirty="0"/>
              <a:t>Given:</a:t>
            </a:r>
            <a:r>
              <a:rPr lang="en-US" sz="1200" dirty="0"/>
              <a:t>  The car is towed at constant speed by the 600 lb force and the angle  </a:t>
            </a:r>
            <a:r>
              <a:rPr lang="en-US" sz="1200" dirty="0">
                <a:cs typeface="Times New Roman" charset="0"/>
                <a:sym typeface="Symbol" pitchFamily="18" charset="2"/>
              </a:rPr>
              <a:t> is 25</a:t>
            </a:r>
            <a:r>
              <a:rPr lang="en-US" sz="1200" dirty="0">
                <a:cs typeface="Times New Roman" charset="0"/>
              </a:rPr>
              <a:t>°.</a:t>
            </a:r>
          </a:p>
          <a:p>
            <a:pPr marL="1076325" indent="-1076325">
              <a:spcBef>
                <a:spcPct val="30000"/>
              </a:spcBef>
            </a:pPr>
            <a:r>
              <a:rPr lang="en-US" sz="1200" b="1" dirty="0">
                <a:cs typeface="Times New Roman" charset="0"/>
              </a:rPr>
              <a:t>Find:    </a:t>
            </a:r>
            <a:r>
              <a:rPr lang="en-US" sz="1200" dirty="0">
                <a:cs typeface="Times New Roman" charset="0"/>
              </a:rPr>
              <a:t>The forces in the ropes AB and AC.</a:t>
            </a:r>
          </a:p>
          <a:p>
            <a:pPr marL="1076325" indent="-1076325"/>
            <a:endParaRPr lang="en-US" sz="1200" dirty="0">
              <a:cs typeface="Times New Roman" charset="0"/>
            </a:endParaRPr>
          </a:p>
          <a:p>
            <a:pPr marL="1076325" indent="-1076325"/>
            <a:endParaRPr lang="en-US" sz="1200" dirty="0">
              <a:cs typeface="Times New Roman" charset="0"/>
            </a:endParaRPr>
          </a:p>
          <a:p>
            <a:pPr marL="1076325" indent="-1076325"/>
            <a:endParaRPr lang="en-US" sz="1200" b="1" u="sng" dirty="0">
              <a:cs typeface="Times New Roman" charset="0"/>
            </a:endParaRPr>
          </a:p>
        </p:txBody>
      </p:sp>
      <p:pic>
        <p:nvPicPr>
          <p:cNvPr id="70663" name="Picture 7" descr="C:\WINDOWS\DESKTOP\Mehta\Other Pics\prob3_35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609600" y="381000"/>
            <a:ext cx="1676400" cy="3043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434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1200" b="1" dirty="0"/>
              <a:t>Given:</a:t>
            </a:r>
            <a:r>
              <a:rPr lang="en-US" sz="1200" dirty="0"/>
              <a:t> A 150 Kg plate, as shown, is supported by three cables and is in equilibrium.</a:t>
            </a:r>
          </a:p>
          <a:p>
            <a:pPr marL="914400" indent="-914400">
              <a:spcBef>
                <a:spcPct val="50000"/>
              </a:spcBef>
            </a:pPr>
            <a:r>
              <a:rPr lang="en-US" sz="1200" b="1" dirty="0"/>
              <a:t>Find:</a:t>
            </a:r>
            <a:r>
              <a:rPr lang="en-US" sz="1200" dirty="0"/>
              <a:t>   Tension in each of the cables.</a:t>
            </a:r>
          </a:p>
          <a:p>
            <a:pPr marL="914400" indent="-914400">
              <a:spcBef>
                <a:spcPct val="50000"/>
              </a:spcBef>
            </a:pPr>
            <a:endParaRPr lang="en-US" sz="1200" b="1" u="sng" dirty="0"/>
          </a:p>
        </p:txBody>
      </p:sp>
      <p:pic>
        <p:nvPicPr>
          <p:cNvPr id="37895" name="Picture 7" descr="C:\WINDOWS\DESKTOP\Mehta\Other Pics\prob3_50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6253696" y="304800"/>
            <a:ext cx="2509304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3400" y="533400"/>
            <a:ext cx="5029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1200" b="1" dirty="0"/>
              <a:t>Given:</a:t>
            </a:r>
            <a:r>
              <a:rPr lang="en-US" sz="1200" dirty="0"/>
              <a:t> A 100 Kg crate, as shown, is supported by three cords. One cord has a spring in it.</a:t>
            </a:r>
          </a:p>
          <a:p>
            <a:pPr marL="914400" indent="-914400">
              <a:spcBef>
                <a:spcPct val="50000"/>
              </a:spcBef>
            </a:pPr>
            <a:r>
              <a:rPr lang="en-US" sz="1200" b="1" dirty="0"/>
              <a:t>Find:</a:t>
            </a:r>
            <a:r>
              <a:rPr lang="en-US" sz="1200" dirty="0"/>
              <a:t>   Tension in cords AC and AD and the stretch of the spring.</a:t>
            </a:r>
          </a:p>
        </p:txBody>
      </p:sp>
      <p:pic>
        <p:nvPicPr>
          <p:cNvPr id="60423" name="Picture 7" descr="C:\WINDOWS\DESKTOP\Presenataion5\5_fig3_13a.jpg"/>
          <p:cNvPicPr>
            <a:picLocks noChangeAspect="1" noChangeArrowheads="1"/>
          </p:cNvPicPr>
          <p:nvPr/>
        </p:nvPicPr>
        <p:blipFill>
          <a:blip r:embed="rId3" cstate="print">
            <a:lum bright="-30000" contrast="54000"/>
          </a:blip>
          <a:srcRect/>
          <a:stretch>
            <a:fillRect/>
          </a:stretch>
        </p:blipFill>
        <p:spPr bwMode="auto">
          <a:xfrm>
            <a:off x="5943600" y="381000"/>
            <a:ext cx="2743200" cy="24545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a given weight of the lights, what are the forces in the cables?  What size of cable must you use ?</a:t>
            </a:r>
          </a:p>
        </p:txBody>
      </p:sp>
      <p:pic>
        <p:nvPicPr>
          <p:cNvPr id="48135" name="Picture 7" descr="C:\My Documents\My Pictures\7fig3-19pg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4330700" cy="4419600"/>
          </a:xfrm>
          <a:prstGeom prst="rect">
            <a:avLst/>
          </a:prstGeom>
          <a:noFill/>
        </p:spPr>
      </p:pic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819400" y="5334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APPLICATIONS</a:t>
            </a:r>
            <a:r>
              <a:rPr lang="en-US" sz="2800" dirty="0"/>
              <a:t> </a:t>
            </a:r>
            <a:r>
              <a:rPr lang="en-US" dirty="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COPLANAR FORCE SYSTEMS (Section 3.3)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495800" y="1524000"/>
            <a:ext cx="4419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is an example of a </a:t>
            </a:r>
            <a:r>
              <a:rPr lang="en-US" sz="2400" dirty="0">
                <a:solidFill>
                  <a:schemeClr val="accent2"/>
                </a:solidFill>
              </a:rPr>
              <a:t>2-D </a:t>
            </a:r>
            <a:r>
              <a:rPr lang="en-US" dirty="0"/>
              <a:t>or</a:t>
            </a:r>
            <a:r>
              <a:rPr lang="en-US" sz="2400" dirty="0">
                <a:solidFill>
                  <a:schemeClr val="accent2"/>
                </a:solidFill>
              </a:rPr>
              <a:t> coplanar  </a:t>
            </a:r>
            <a:r>
              <a:rPr lang="en-US" dirty="0"/>
              <a:t>force system.  If the whole assembly is in equilibrium, then particle A is also in equilibrium.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495800" y="3505200"/>
            <a:ext cx="388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 </a:t>
            </a:r>
            <a:r>
              <a:rPr lang="en-US" dirty="0" smtClean="0"/>
              <a:t>find </a:t>
            </a:r>
            <a:r>
              <a:rPr lang="en-US" dirty="0"/>
              <a:t>the tensions in the cables </a:t>
            </a:r>
            <a:r>
              <a:rPr lang="en-US" dirty="0" smtClean="0"/>
              <a:t>draw </a:t>
            </a:r>
            <a:r>
              <a:rPr lang="en-US" dirty="0"/>
              <a:t>a free body diagram and apply equations of equilibrium.</a:t>
            </a:r>
          </a:p>
        </p:txBody>
      </p:sp>
      <p:pic>
        <p:nvPicPr>
          <p:cNvPr id="49172" name="Picture 20" descr="C:\My Documents\My Pictures\fig3-6apg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3759200" cy="426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THE WHAT, WHY AND HOW OF A FREE BODY DIAGRAM (FBD) 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</a:rPr>
              <a:t>Free Body Diagrams are one of the most important things for you to know how to draw and use.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What</a:t>
            </a:r>
            <a:r>
              <a:rPr lang="en-US" dirty="0"/>
              <a:t> ? - It is a drawing that shows all external forces acting on the particle.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441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Why</a:t>
            </a:r>
            <a:r>
              <a:rPr lang="en-US" dirty="0"/>
              <a:t> ? - It helps you write the equations of equilibrium used to solve for the unknowns (usually forces or angles). </a:t>
            </a:r>
          </a:p>
        </p:txBody>
      </p:sp>
      <p:pic>
        <p:nvPicPr>
          <p:cNvPr id="52233" name="Picture 9" descr="C:\My Documents\My Pictures\fig3-6bpg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733800" cy="2933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How ?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</a:pPr>
            <a:r>
              <a:rPr lang="en-US"/>
              <a:t>1. Imagine the particle to be isolated or cut free from its surroundings.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2. Show all the forces that act on the particle.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32004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</a:pPr>
            <a:r>
              <a:rPr lang="en-US"/>
              <a:t>3. Identify each force and show all known magnitudes and directions.  Show all unknown magnitudes and / or directions as variables . </a:t>
            </a:r>
          </a:p>
        </p:txBody>
      </p:sp>
      <p:pic>
        <p:nvPicPr>
          <p:cNvPr id="53257" name="Picture 9" descr="C:\My Documents\My Pictures\fig3-6apg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19600"/>
            <a:ext cx="2286000" cy="1714500"/>
          </a:xfrm>
          <a:prstGeom prst="rect">
            <a:avLst/>
          </a:prstGeom>
          <a:noFill/>
        </p:spPr>
      </p:pic>
      <p:pic>
        <p:nvPicPr>
          <p:cNvPr id="53258" name="Picture 10" descr="C:\My Documents\My Pictures\fig3-6bpg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419600"/>
            <a:ext cx="2286000" cy="1714500"/>
          </a:xfrm>
          <a:prstGeom prst="rect">
            <a:avLst/>
          </a:prstGeom>
          <a:noFill/>
        </p:spPr>
      </p:pic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181600" y="61722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FBD at  A 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219200" y="6096000"/>
            <a:ext cx="259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Note : Engine mass = 250 Kg</a:t>
            </a: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2095500" y="4743450"/>
            <a:ext cx="457200" cy="457200"/>
          </a:xfrm>
          <a:prstGeom prst="ellipse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029200" y="4953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057400" y="3810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EQUATIONS OF 2-D EQUILIBRIUM</a:t>
            </a:r>
            <a:endParaRPr lang="en-US" sz="2800" dirty="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371600" y="3352800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371600" y="3352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838200" y="4572000"/>
            <a:ext cx="75438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 dirty="0">
                <a:solidFill>
                  <a:schemeClr val="hlink"/>
                </a:solidFill>
              </a:rPr>
              <a:t>Or, written in a scalar form</a:t>
            </a:r>
            <a:r>
              <a:rPr lang="en-US" dirty="0">
                <a:solidFill>
                  <a:schemeClr val="hlink"/>
                </a:solidFill>
              </a:rPr>
              <a:t>,</a:t>
            </a:r>
          </a:p>
          <a:p>
            <a:pPr>
              <a:spcBef>
                <a:spcPct val="20000"/>
              </a:spcBef>
              <a:buFont typeface="Symbol" pitchFamily="18" charset="2"/>
              <a:buChar char="S"/>
            </a:pPr>
            <a:r>
              <a:rPr lang="en-US" dirty="0" err="1">
                <a:solidFill>
                  <a:schemeClr val="hlink"/>
                </a:solidFill>
              </a:rPr>
              <a:t>F</a:t>
            </a:r>
            <a:r>
              <a:rPr lang="en-US" baseline="-25000" dirty="0" err="1">
                <a:solidFill>
                  <a:schemeClr val="hlink"/>
                </a:solidFill>
              </a:rPr>
              <a:t>x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= </a:t>
            </a:r>
            <a:r>
              <a:rPr lang="en-US" dirty="0">
                <a:solidFill>
                  <a:schemeClr val="hlink"/>
                </a:solidFill>
              </a:rPr>
              <a:t>0</a:t>
            </a:r>
            <a:r>
              <a:rPr lang="en-US" b="1" dirty="0">
                <a:solidFill>
                  <a:schemeClr val="hlink"/>
                </a:solidFill>
              </a:rPr>
              <a:t>  </a:t>
            </a:r>
            <a:r>
              <a:rPr lang="en-US" dirty="0">
                <a:solidFill>
                  <a:schemeClr val="hlink"/>
                </a:solidFill>
              </a:rPr>
              <a:t>and 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 </a:t>
            </a:r>
            <a:r>
              <a:rPr lang="en-US" dirty="0" err="1">
                <a:solidFill>
                  <a:schemeClr val="hlink"/>
                </a:solidFill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chemeClr val="hlink"/>
                </a:solidFill>
                <a:sym typeface="Symbol" pitchFamily="18" charset="2"/>
              </a:rPr>
              <a:t>y</a:t>
            </a:r>
            <a:r>
              <a:rPr lang="en-US" b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= 0 </a:t>
            </a: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20000"/>
              </a:spcBef>
            </a:pPr>
            <a:r>
              <a:rPr lang="en-US" dirty="0"/>
              <a:t>These are two scalar equations of equilibrium (</a:t>
            </a:r>
            <a:r>
              <a:rPr lang="en-US" dirty="0" smtClean="0"/>
              <a:t>E of E</a:t>
            </a:r>
            <a:r>
              <a:rPr lang="en-US" dirty="0"/>
              <a:t>).  They can be used to solve for up to </a:t>
            </a:r>
            <a:r>
              <a:rPr lang="en-US" u="sng" dirty="0">
                <a:solidFill>
                  <a:schemeClr val="hlink"/>
                </a:solidFill>
              </a:rPr>
              <a:t>two</a:t>
            </a:r>
            <a:r>
              <a:rPr lang="en-US" dirty="0"/>
              <a:t> unknowns.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3962400" y="1219200"/>
            <a:ext cx="5181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Since particle A is in equilibrium, the net force at A is zero.</a:t>
            </a:r>
          </a:p>
          <a:p>
            <a:pPr>
              <a:spcBef>
                <a:spcPct val="50000"/>
              </a:spcBef>
            </a:pPr>
            <a:r>
              <a:rPr lang="en-US" dirty="0"/>
              <a:t>So  </a:t>
            </a:r>
            <a:r>
              <a:rPr lang="en-US" b="1" i="1" dirty="0"/>
              <a:t>F</a:t>
            </a:r>
            <a:r>
              <a:rPr lang="en-US" b="1" i="1" baseline="-25000" dirty="0"/>
              <a:t>AB</a:t>
            </a:r>
            <a:r>
              <a:rPr lang="en-US" dirty="0"/>
              <a:t>  +  </a:t>
            </a:r>
            <a:r>
              <a:rPr lang="en-US" b="1" i="1" dirty="0"/>
              <a:t>F</a:t>
            </a:r>
            <a:r>
              <a:rPr lang="en-US" b="1" i="1" baseline="-25000" dirty="0"/>
              <a:t>AC</a:t>
            </a:r>
            <a:r>
              <a:rPr lang="en-US" dirty="0"/>
              <a:t>  +</a:t>
            </a:r>
            <a:r>
              <a:rPr lang="en-US" b="1" dirty="0"/>
              <a:t>  </a:t>
            </a:r>
            <a:r>
              <a:rPr lang="en-US" b="1" i="1" dirty="0"/>
              <a:t>F</a:t>
            </a:r>
            <a:r>
              <a:rPr lang="en-US" b="1" i="1" baseline="-25000" dirty="0"/>
              <a:t>AD</a:t>
            </a:r>
            <a:r>
              <a:rPr lang="en-US" dirty="0"/>
              <a:t>  = 0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or   </a:t>
            </a:r>
            <a:r>
              <a:rPr lang="en-US" b="1" i="1" dirty="0">
                <a:sym typeface="Symbol" pitchFamily="18" charset="2"/>
              </a:rPr>
              <a:t> F </a:t>
            </a:r>
            <a:r>
              <a:rPr lang="en-US" dirty="0">
                <a:sym typeface="Symbol" pitchFamily="18" charset="2"/>
              </a:rPr>
              <a:t>= 0</a:t>
            </a:r>
            <a:endParaRPr lang="en-US" dirty="0"/>
          </a:p>
        </p:txBody>
      </p:sp>
      <p:pic>
        <p:nvPicPr>
          <p:cNvPr id="51216" name="Picture 16" descr="C:\My Documents\My Pictures\fig3-6bpg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90600"/>
            <a:ext cx="3200400" cy="2514600"/>
          </a:xfrm>
          <a:prstGeom prst="rect">
            <a:avLst/>
          </a:prstGeom>
          <a:noFill/>
        </p:spPr>
      </p:pic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2514600" y="3048000"/>
            <a:ext cx="1173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FBD at A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889125" y="237648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</a:t>
            </a:r>
            <a:endParaRPr lang="en-US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914400" y="3657600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hlink"/>
                </a:solidFill>
                <a:sym typeface="Symbol" pitchFamily="18" charset="2"/>
              </a:rPr>
              <a:t>In general, for a particle in equilibrium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dirty="0">
                <a:sym typeface="Symbol" pitchFamily="18" charset="2"/>
              </a:rPr>
              <a:t>  </a:t>
            </a:r>
            <a:r>
              <a:rPr lang="en-US" b="1" i="1" dirty="0">
                <a:sym typeface="Symbol" pitchFamily="18" charset="2"/>
              </a:rPr>
              <a:t>F </a:t>
            </a:r>
            <a:r>
              <a:rPr lang="en-US" dirty="0">
                <a:sym typeface="Symbol" pitchFamily="18" charset="2"/>
              </a:rPr>
              <a:t>= 0</a:t>
            </a:r>
            <a:r>
              <a:rPr lang="en-US" b="1" dirty="0">
                <a:sym typeface="Symbol" pitchFamily="18" charset="2"/>
              </a:rPr>
              <a:t>   </a:t>
            </a:r>
            <a:r>
              <a:rPr lang="en-US" dirty="0">
                <a:sym typeface="Symbol" pitchFamily="18" charset="2"/>
              </a:rPr>
              <a:t>or</a:t>
            </a:r>
            <a:r>
              <a:rPr lang="en-US" b="1" dirty="0">
                <a:sym typeface="Symbol" pitchFamily="18" charset="2"/>
              </a:rPr>
              <a:t>  </a:t>
            </a:r>
            <a:r>
              <a:rPr lang="en-US" b="1" dirty="0"/>
              <a:t> </a:t>
            </a:r>
          </a:p>
          <a:p>
            <a:r>
              <a:rPr lang="en-US" dirty="0">
                <a:sym typeface="Symbol" pitchFamily="18" charset="2"/>
              </a:rPr>
              <a:t>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 </a:t>
            </a:r>
            <a:r>
              <a:rPr lang="en-US" b="1" dirty="0"/>
              <a:t>+  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ym typeface="Symbol" pitchFamily="18" charset="2"/>
              </a:rPr>
              <a:t>j   </a:t>
            </a:r>
            <a:r>
              <a:rPr lang="en-US" dirty="0">
                <a:sym typeface="Symbol" pitchFamily="18" charset="2"/>
              </a:rPr>
              <a:t>=   0   =  0 </a:t>
            </a:r>
            <a:r>
              <a:rPr lang="en-US" b="1" i="1" dirty="0" err="1">
                <a:sym typeface="Symbol" pitchFamily="18" charset="2"/>
              </a:rPr>
              <a:t>i</a:t>
            </a:r>
            <a:r>
              <a:rPr lang="en-US" b="1" i="1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+</a:t>
            </a:r>
            <a:r>
              <a:rPr lang="en-US" b="1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0 </a:t>
            </a:r>
            <a:r>
              <a:rPr lang="en-US" b="1" i="1" dirty="0">
                <a:sym typeface="Symbol" pitchFamily="18" charset="2"/>
              </a:rPr>
              <a:t>j    </a:t>
            </a:r>
            <a:r>
              <a:rPr lang="en-US" dirty="0">
                <a:sym typeface="Symbol" pitchFamily="18" charset="2"/>
              </a:rPr>
              <a:t>(A vector equation)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505200" y="609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184525" y="381000"/>
            <a:ext cx="3140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     EXAMPLE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 scalar EofE: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447800" y="3962400"/>
            <a:ext cx="5562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 </a:t>
            </a:r>
            <a:r>
              <a:rPr lang="en-US" dirty="0">
                <a:sym typeface="Symbol" pitchFamily="18" charset="2"/>
              </a:rPr>
              <a:t> 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T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cos </a:t>
            </a:r>
            <a:r>
              <a:rPr lang="en-US" dirty="0" smtClean="0">
                <a:sym typeface="Symbol" pitchFamily="18" charset="2"/>
              </a:rPr>
              <a:t>30°  </a:t>
            </a:r>
            <a:r>
              <a:rPr lang="en-US" dirty="0">
                <a:sym typeface="Symbol" pitchFamily="18" charset="2"/>
              </a:rPr>
              <a:t>–  T</a:t>
            </a:r>
            <a:r>
              <a:rPr lang="en-US" baseline="-25000" dirty="0">
                <a:sym typeface="Symbol" pitchFamily="18" charset="2"/>
              </a:rPr>
              <a:t>D  </a:t>
            </a:r>
            <a:r>
              <a:rPr lang="en-US" dirty="0">
                <a:sym typeface="Symbol" pitchFamily="18" charset="2"/>
              </a:rPr>
              <a:t> =   0</a:t>
            </a:r>
          </a:p>
          <a:p>
            <a:pPr>
              <a:spcBef>
                <a:spcPct val="50000"/>
              </a:spcBef>
            </a:pPr>
            <a:r>
              <a:rPr lang="en-US" dirty="0"/>
              <a:t>+ </a:t>
            </a:r>
            <a:r>
              <a:rPr lang="en-US" dirty="0">
                <a:sym typeface="Symbol" pitchFamily="18" charset="2"/>
              </a:rPr>
              <a:t> 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=  T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sin </a:t>
            </a:r>
            <a:r>
              <a:rPr lang="en-US" dirty="0" smtClean="0">
                <a:sym typeface="Symbol" pitchFamily="18" charset="2"/>
              </a:rPr>
              <a:t>30°  </a:t>
            </a:r>
            <a:r>
              <a:rPr lang="en-US" dirty="0">
                <a:sym typeface="Symbol" pitchFamily="18" charset="2"/>
              </a:rPr>
              <a:t>–  2</a:t>
            </a:r>
            <a:r>
              <a:rPr lang="en-US" b="1" dirty="0">
                <a:sym typeface="Symbol" pitchFamily="18" charset="2"/>
              </a:rPr>
              <a:t>.</a:t>
            </a:r>
            <a:r>
              <a:rPr lang="en-US" dirty="0">
                <a:sym typeface="Symbol" pitchFamily="18" charset="2"/>
              </a:rPr>
              <a:t>452 </a:t>
            </a:r>
            <a:r>
              <a:rPr lang="en-US" dirty="0" err="1">
                <a:sym typeface="Symbol" pitchFamily="18" charset="2"/>
              </a:rPr>
              <a:t>kN</a:t>
            </a:r>
            <a:r>
              <a:rPr lang="en-US" dirty="0">
                <a:sym typeface="Symbol" pitchFamily="18" charset="2"/>
              </a:rPr>
              <a:t> = 0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62000" y="5029200"/>
            <a:ext cx="6477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Solving the second equation gives: T</a:t>
            </a:r>
            <a:r>
              <a:rPr lang="en-US" baseline="-25000"/>
              <a:t>B</a:t>
            </a:r>
            <a:r>
              <a:rPr lang="en-US"/>
              <a:t> = 4</a:t>
            </a:r>
            <a:r>
              <a:rPr lang="en-US" b="1"/>
              <a:t>.</a:t>
            </a:r>
            <a:r>
              <a:rPr lang="en-US"/>
              <a:t>90 kN</a:t>
            </a:r>
          </a:p>
          <a:p>
            <a:pPr>
              <a:spcBef>
                <a:spcPct val="50000"/>
              </a:spcBef>
            </a:pPr>
            <a:r>
              <a:rPr lang="en-US"/>
              <a:t>From the first equation, we get: T</a:t>
            </a:r>
            <a:r>
              <a:rPr lang="en-US" baseline="-25000"/>
              <a:t>D</a:t>
            </a:r>
            <a:r>
              <a:rPr lang="en-US"/>
              <a:t> = 4</a:t>
            </a:r>
            <a:r>
              <a:rPr lang="en-US" b="1"/>
              <a:t>.</a:t>
            </a:r>
            <a:r>
              <a:rPr lang="en-US"/>
              <a:t>25 kN</a:t>
            </a:r>
          </a:p>
        </p:txBody>
      </p:sp>
      <p:pic>
        <p:nvPicPr>
          <p:cNvPr id="55308" name="Picture 12" descr="C:\My Documents\My Pictures\fig3-6bpg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3000"/>
            <a:ext cx="2514600" cy="1905000"/>
          </a:xfrm>
          <a:prstGeom prst="rect">
            <a:avLst/>
          </a:prstGeom>
          <a:noFill/>
        </p:spPr>
      </p:pic>
      <p:pic>
        <p:nvPicPr>
          <p:cNvPr id="55309" name="Picture 13" descr="C:\My Documents\My Pictures\fig3-6apg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143000"/>
            <a:ext cx="2514600" cy="1905000"/>
          </a:xfrm>
          <a:prstGeom prst="rect">
            <a:avLst/>
          </a:prstGeom>
          <a:noFill/>
        </p:spPr>
      </p:pic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876800" y="3048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371600" y="31242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Note : Engine mass = 250 Kg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5410200" y="3124200"/>
            <a:ext cx="1023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FBD at 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3266</Words>
  <Application>Microsoft Office PowerPoint</Application>
  <PresentationFormat>On-screen Show (4:3)</PresentationFormat>
  <Paragraphs>375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Office Theme</vt:lpstr>
      <vt:lpstr>Equilibrium of a Particle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jlight</dc:creator>
  <cp:lastModifiedBy>Jenni Light</cp:lastModifiedBy>
  <cp:revision>32</cp:revision>
  <cp:lastPrinted>2011-09-12T02:36:15Z</cp:lastPrinted>
  <dcterms:created xsi:type="dcterms:W3CDTF">2008-09-13T01:33:30Z</dcterms:created>
  <dcterms:modified xsi:type="dcterms:W3CDTF">2019-09-04T18:16:10Z</dcterms:modified>
</cp:coreProperties>
</file>