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8" r:id="rId3"/>
    <p:sldId id="259" r:id="rId4"/>
    <p:sldId id="260" r:id="rId5"/>
    <p:sldId id="261" r:id="rId6"/>
    <p:sldId id="262" r:id="rId7"/>
    <p:sldId id="306" r:id="rId8"/>
    <p:sldId id="305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7" r:id="rId51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67" autoAdjust="0"/>
  </p:normalViewPr>
  <p:slideViewPr>
    <p:cSldViewPr>
      <p:cViewPr varScale="1">
        <p:scale>
          <a:sx n="75" d="100"/>
          <a:sy n="75" d="100"/>
        </p:scale>
        <p:origin x="15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79FF0-C5D3-4F1A-B4CE-8101C825A38A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2A261-7BC5-48A2-8AF3-8AA807A39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54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47D55-061F-4E80-9660-17E44E9EB6C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1730"/>
            <a:ext cx="548640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7F695-CD8B-4971-9390-1AC6D1182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5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7F695-CD8B-4971-9390-1AC6D11826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42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 The Next Generation (2nd Ed.)   Mehta, Daniielson, &amp; Berg   Lecture Notes for Section 4.6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8E5E9-A8B6-4AA4-B2AA-4EAE9D80F053}" type="slidenum">
              <a:rPr lang="en-US"/>
              <a:pPr/>
              <a:t>10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84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 The Next Generation (2nd Ed.)   Mehta, Daniielson, &amp; Berg   Lecture Notes for Section 4.6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EE847-FAEE-48CF-A0C6-0B5A80B9654C}" type="slidenum">
              <a:rPr lang="en-US"/>
              <a:pPr/>
              <a:t>11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 The Next Generation (2nd Ed.)   Mehta, Daniielson, &amp; Berg   Lecture Notes for Section 4.6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00D2F-7A5F-459B-B8BC-3BE1A994A43A}" type="slidenum">
              <a:rPr lang="en-US"/>
              <a:pPr/>
              <a:t>12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8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 The Next Generation (2nd Ed.)   Mehta, Daniielson, &amp; Berg   Lecture Notes for Section 4.6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CA12E-7174-4D57-B0B2-79B5DF655777}" type="slidenum">
              <a:rPr lang="en-US"/>
              <a:pPr/>
              <a:t>13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06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 The Next Generation (2nd Ed.)   Mehta, Daniielson, &amp; Berg   Lecture Notes for Section 4.6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1DB9D-461A-4835-82A8-07E29B4AF319}" type="slidenum">
              <a:rPr lang="en-US"/>
              <a:pPr/>
              <a:t>14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69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 The Next Generation (2nd Ed.)   Mehta, Daniielson, &amp; Berg   Lecture Notes for Section 4.6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BAF4B-1D3A-4CDF-BB9A-9D4699A37B17}" type="slidenum">
              <a:rPr lang="en-US"/>
              <a:pPr/>
              <a:t>15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81038"/>
            <a:ext cx="4537075" cy="3403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83" y="4311147"/>
            <a:ext cx="5030237" cy="40859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87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 The Next Generation (2nd Ed.)   Mehta, Daniielson, &amp; Berg   Lecture Notes for Section 4.6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46E1E-0B1A-4691-AC6A-343C800FEFBE}" type="slidenum">
              <a:rPr lang="en-US"/>
              <a:pPr/>
              <a:t>16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16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 The Next Generation (2nd Ed.)   Mehta, Daniielson, &amp; Berg   Lecture Notes for Section 4.6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6FC46-2AFE-4A27-B324-0A8909FEF8C5}" type="slidenum">
              <a:rPr lang="en-US"/>
              <a:pPr/>
              <a:t>17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Answers:</a:t>
            </a:r>
          </a:p>
          <a:p>
            <a:r>
              <a:rPr lang="en-US" sz="2400" dirty="0"/>
              <a:t>1. </a:t>
            </a:r>
            <a:r>
              <a:rPr lang="en-US" sz="2400" dirty="0" smtClean="0"/>
              <a:t>B – remember the definition of a couple, the</a:t>
            </a:r>
            <a:r>
              <a:rPr lang="en-US" sz="2400" baseline="0" dirty="0" smtClean="0"/>
              <a:t> picture shows the magnitude on one vector, the other vector shows the direction; so, if they are a couple, they have to have the same magnitude and </a:t>
            </a:r>
            <a:r>
              <a:rPr lang="en-US" sz="2400" baseline="0" smtClean="0"/>
              <a:t>same direction.</a:t>
            </a:r>
            <a:endParaRPr lang="en-US" sz="2400" dirty="0"/>
          </a:p>
          <a:p>
            <a:r>
              <a:rPr lang="en-US" sz="2400" dirty="0"/>
              <a:t>2. A</a:t>
            </a:r>
          </a:p>
        </p:txBody>
      </p:sp>
    </p:spTree>
    <p:extLst>
      <p:ext uri="{BB962C8B-B14F-4D97-AF65-F5344CB8AC3E}">
        <p14:creationId xmlns:p14="http://schemas.microsoft.com/office/powerpoint/2010/main" val="65267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9D465-E0A4-41A0-9022-8447E88678EB}" type="slidenum">
              <a:rPr lang="en-US"/>
              <a:pPr/>
              <a:t>18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sz="2400"/>
              <a:t>Answers:</a:t>
            </a:r>
          </a:p>
          <a:p>
            <a:pPr marL="228600" indent="-228600"/>
            <a:r>
              <a:rPr lang="en-US" sz="2400"/>
              <a:t>1. D</a:t>
            </a:r>
          </a:p>
          <a:p>
            <a:pPr marL="228600" indent="-228600"/>
            <a:r>
              <a:rPr lang="en-US" sz="2400"/>
              <a:t>2. B</a:t>
            </a:r>
          </a:p>
        </p:txBody>
      </p:sp>
    </p:spTree>
    <p:extLst>
      <p:ext uri="{BB962C8B-B14F-4D97-AF65-F5344CB8AC3E}">
        <p14:creationId xmlns:p14="http://schemas.microsoft.com/office/powerpoint/2010/main" val="775360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B3CEB-C0E4-483D-8C0C-AF1594BD2E05}" type="slidenum">
              <a:rPr lang="en-US"/>
              <a:pPr/>
              <a:t>19</a:t>
            </a:fld>
            <a:endParaRPr lang="en-US"/>
          </a:p>
        </p:txBody>
      </p:sp>
      <p:sp>
        <p:nvSpPr>
          <p:cNvPr id="35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5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 The Next Generation (2nd Ed.)   Mehta, Daniielson, &amp; Berg   Lecture Notes for Section 4.6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D2493-FA37-4E8B-BE1D-4FAB37B929E5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4805" indent="-224805"/>
            <a:r>
              <a:rPr lang="en-US" sz="2400" dirty="0"/>
              <a:t>Answers:</a:t>
            </a:r>
          </a:p>
          <a:p>
            <a:pPr marL="224805" indent="-224805"/>
            <a:r>
              <a:rPr lang="en-US" sz="2400" dirty="0"/>
              <a:t>1. D</a:t>
            </a:r>
          </a:p>
          <a:p>
            <a:pPr marL="224805" indent="-224805"/>
            <a:r>
              <a:rPr lang="en-US" sz="2400" dirty="0"/>
              <a:t>2. </a:t>
            </a:r>
            <a:r>
              <a:rPr lang="en-US" sz="2400" smtClean="0"/>
              <a:t>yes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3086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A306A-54AA-4C18-AF98-813E9062C32F}" type="slidenum">
              <a:rPr lang="en-US"/>
              <a:pPr/>
              <a:t>20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63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1919D-3234-42EA-8E48-C00C7370493C}" type="slidenum">
              <a:rPr lang="en-US"/>
              <a:pPr/>
              <a:t>21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87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AF7D4-9A09-4909-B972-B748283C75A2}" type="slidenum">
              <a:rPr lang="en-US"/>
              <a:pPr/>
              <a:t>22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14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D3199-D515-4D94-87F3-91A35EBE25A9}" type="slidenum">
              <a:rPr lang="en-US"/>
              <a:pPr/>
              <a:t>23</a:t>
            </a:fld>
            <a:endParaRPr lang="en-US"/>
          </a:p>
        </p:txBody>
      </p:sp>
      <p:sp>
        <p:nvSpPr>
          <p:cNvPr id="3174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79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09C3E-E026-46AC-9EA9-C774C3B355F9}" type="slidenum">
              <a:rPr lang="en-US"/>
              <a:pPr/>
              <a:t>24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01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0981A-A5BC-4156-A4D2-C4C94A341784}" type="slidenum">
              <a:rPr lang="en-US"/>
              <a:pPr/>
              <a:t>25</a:t>
            </a:fld>
            <a:endParaRPr lang="en-US"/>
          </a:p>
        </p:txBody>
      </p:sp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35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Statics:The Next Generation (2nd Ed.)   Mehta, Danielson, &amp; Berg   Lecture Notes for Sections 4.7-4.9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26C6D7-3AE6-4EB8-885B-C582241F622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82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C5BCD-C345-45CB-8C37-0CB305BB58AA}" type="slidenum">
              <a:rPr lang="en-US"/>
              <a:pPr/>
              <a:t>27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2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B71F2-B4BD-43CC-8B96-8BA2C21FFBB1}" type="slidenum">
              <a:rPr lang="en-US"/>
              <a:pPr/>
              <a:t>28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82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Statics:The Next Generation (2nd Ed.)   Mehta, Danielson, &amp; Berg   Lecture Notes for Sections 4.7-4.9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26C6D7-3AE6-4EB8-885B-C582241F622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3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 The Next Generation (2nd Ed.)   Mehta, Daniielson, &amp; Berg   Lecture Notes for Section 4.6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36283-9876-4761-9B2B-F7D7FA3893EB}" type="slidenum">
              <a:rPr lang="en-US"/>
              <a:pPr/>
              <a:t>3</a:t>
            </a:fld>
            <a:endParaRPr lang="en-US"/>
          </a:p>
        </p:txBody>
      </p:sp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833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Statics:The Next Generation (2nd Ed.)   Mehta, Danielson, &amp; Berg   Lecture Notes for Sections 4.7-4.9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26C6D7-3AE6-4EB8-885B-C582241F622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96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2DC23-BBA7-4B74-9565-3CCECCE4D6FA}" type="slidenum">
              <a:rPr lang="en-US"/>
              <a:pPr/>
              <a:t>31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sz="2400" dirty="0"/>
              <a:t>Answers: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</a:t>
            </a:r>
            <a:endParaRPr lang="en-US" sz="2400" dirty="0"/>
          </a:p>
          <a:p>
            <a:pPr marL="228600" indent="-2286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7627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AE6C0-1229-4557-BA61-92066E4BAC24}" type="slidenum">
              <a:rPr lang="en-US"/>
              <a:pPr/>
              <a:t>32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4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A2DE8-0D9D-4E80-AB8F-9ABFC282E2D5}" type="slidenum">
              <a:rPr lang="en-US"/>
              <a:pPr/>
              <a:t>33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498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510E6A-8EEA-4D4E-8B96-7C5EE96B06B8}" type="slidenum">
              <a:rPr lang="en-US"/>
              <a:pPr/>
              <a:t>34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1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20BC6-BF3D-4928-A10F-BA053637D4E7}" type="slidenum">
              <a:rPr lang="en-US"/>
              <a:pPr/>
              <a:t>35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95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8EE84-51F8-4E76-A3F4-28C2289F8262}" type="slidenum">
              <a:rPr lang="en-US"/>
              <a:pPr/>
              <a:t>36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Answer:</a:t>
            </a:r>
          </a:p>
          <a:p>
            <a:r>
              <a:rPr lang="en-US" sz="2400"/>
              <a:t>1. 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062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84383-D332-42F8-BC6A-94D850236F06}" type="slidenum">
              <a:rPr lang="en-US"/>
              <a:pPr/>
              <a:t>37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Answer:</a:t>
            </a:r>
          </a:p>
          <a:p>
            <a:r>
              <a:rPr lang="en-US" sz="2400"/>
              <a:t>2. B</a:t>
            </a:r>
          </a:p>
        </p:txBody>
      </p:sp>
    </p:spTree>
    <p:extLst>
      <p:ext uri="{BB962C8B-B14F-4D97-AF65-F5344CB8AC3E}">
        <p14:creationId xmlns:p14="http://schemas.microsoft.com/office/powerpoint/2010/main" val="26272967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4.10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BF34F-ACFC-428C-A5CD-04D26C6ED1CE}" type="slidenum">
              <a:rPr lang="en-US"/>
              <a:pPr/>
              <a:t>38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sz="2400"/>
              <a:t>Answers:</a:t>
            </a:r>
          </a:p>
          <a:p>
            <a:pPr marL="228600" indent="-228600"/>
            <a:r>
              <a:rPr lang="en-US" sz="2400"/>
              <a:t>1. C</a:t>
            </a:r>
          </a:p>
          <a:p>
            <a:pPr marL="228600" indent="-228600"/>
            <a:r>
              <a:rPr lang="en-US" sz="2400"/>
              <a:t>2. A</a:t>
            </a:r>
          </a:p>
        </p:txBody>
      </p:sp>
    </p:spTree>
    <p:extLst>
      <p:ext uri="{BB962C8B-B14F-4D97-AF65-F5344CB8AC3E}">
        <p14:creationId xmlns:p14="http://schemas.microsoft.com/office/powerpoint/2010/main" val="32975922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4.10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68753-C758-42BD-8CB9-41445F3DA5B9}" type="slidenum">
              <a:rPr lang="en-US"/>
              <a:pPr/>
              <a:t>39</a:t>
            </a:fld>
            <a:endParaRPr lang="en-US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1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 The Next Generation (2nd Ed.)   Mehta, Daniielson, &amp; Berg   Lecture Notes for Section 4.6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8ACCB-E81C-4ACE-882D-CF181BFE15DA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015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4.10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75EE4-3D19-49A3-B012-0159EDA0917E}" type="slidenum">
              <a:rPr lang="en-US"/>
              <a:pPr/>
              <a:t>40</a:t>
            </a:fld>
            <a:endParaRPr lang="en-US"/>
          </a:p>
        </p:txBody>
      </p:sp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925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4.10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F1E98-B128-4238-9C27-CD3AA9D2ED0E}" type="slidenum">
              <a:rPr lang="en-US"/>
              <a:pPr/>
              <a:t>41</a:t>
            </a:fld>
            <a:endParaRPr lang="en-US"/>
          </a:p>
        </p:txBody>
      </p:sp>
      <p:sp>
        <p:nvSpPr>
          <p:cNvPr id="35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05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4.10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34B05-2750-40ED-91CF-44DCE34564E8}" type="slidenum">
              <a:rPr lang="en-US"/>
              <a:pPr/>
              <a:t>42</a:t>
            </a:fld>
            <a:endParaRPr lang="en-US"/>
          </a:p>
        </p:txBody>
      </p:sp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006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4.10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15798-923C-4C16-A044-2FC4607D8110}" type="slidenum">
              <a:rPr lang="en-US"/>
              <a:pPr/>
              <a:t>43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62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4.10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5E2D0-3D5D-4BA6-B4D2-6EA23304267F}" type="slidenum">
              <a:rPr lang="en-US"/>
              <a:pPr/>
              <a:t>44</a:t>
            </a:fld>
            <a:endParaRPr lang="en-US"/>
          </a:p>
        </p:txBody>
      </p:sp>
      <p:sp>
        <p:nvSpPr>
          <p:cNvPr id="3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73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4.10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33A40-4E7E-4649-9A71-9CCCD911844A}" type="slidenum">
              <a:rPr lang="en-US"/>
              <a:pPr/>
              <a:t>45</a:t>
            </a:fld>
            <a:endParaRPr lang="en-US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846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4.10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A7EF1-BE99-4CC9-B723-68380A1C599D}" type="slidenum">
              <a:rPr lang="en-US"/>
              <a:pPr/>
              <a:t>46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Answers:</a:t>
            </a:r>
          </a:p>
          <a:p>
            <a:r>
              <a:rPr lang="en-US" sz="2400"/>
              <a:t>1. D</a:t>
            </a:r>
          </a:p>
          <a:p>
            <a:r>
              <a:rPr lang="en-US" sz="2400"/>
              <a:t>2. D</a:t>
            </a:r>
          </a:p>
        </p:txBody>
      </p:sp>
    </p:spTree>
    <p:extLst>
      <p:ext uri="{BB962C8B-B14F-4D97-AF65-F5344CB8AC3E}">
        <p14:creationId xmlns:p14="http://schemas.microsoft.com/office/powerpoint/2010/main" val="18371495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4.10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A0B74-3543-4AC8-91A9-C2816C76217A}" type="slidenum">
              <a:rPr lang="en-US"/>
              <a:pPr/>
              <a:t>47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654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4.10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D7F93-E77A-4EF3-B27C-E799A8FC86A0}" type="slidenum">
              <a:rPr lang="en-US"/>
              <a:pPr/>
              <a:t>48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157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4.10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C33A4-9A02-45BA-B6FF-DE3B48AF50FA}" type="slidenum">
              <a:rPr lang="en-US"/>
              <a:pPr/>
              <a:t>49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Answers:</a:t>
            </a:r>
          </a:p>
          <a:p>
            <a:r>
              <a:rPr lang="en-US" sz="2400"/>
              <a:t>1. C</a:t>
            </a:r>
          </a:p>
          <a:p>
            <a:r>
              <a:rPr lang="en-US" sz="2400"/>
              <a:t>2. B</a:t>
            </a:r>
          </a:p>
        </p:txBody>
      </p:sp>
    </p:spTree>
    <p:extLst>
      <p:ext uri="{BB962C8B-B14F-4D97-AF65-F5344CB8AC3E}">
        <p14:creationId xmlns:p14="http://schemas.microsoft.com/office/powerpoint/2010/main" val="3315440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 The Next Generation (2nd Ed.)   Mehta, Daniielson, &amp; Berg   Lecture Notes for Section 4.6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68D58-2CEB-497A-9A54-8C139EEA952B}" type="slidenum">
              <a:rPr lang="en-US"/>
              <a:pPr/>
              <a:t>5</a:t>
            </a:fld>
            <a:endParaRPr lang="en-US"/>
          </a:p>
        </p:txBody>
      </p:sp>
      <p:sp>
        <p:nvSpPr>
          <p:cNvPr id="2867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51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 The Next Generation (2nd Ed.)   Mehta, Daniielson, &amp; Berg   Lecture Notes for Section 4.6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A524E-D20F-4FC5-8F6C-502133D7BBA1}" type="slidenum">
              <a:rPr lang="en-US"/>
              <a:pPr/>
              <a:t>6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7F695-CD8B-4971-9390-1AC6D118267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7F695-CD8B-4971-9390-1AC6D11826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10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 The Next Generation (2nd Ed.)   Mehta, Daniielson, &amp; Berg   Lecture Notes for Section 4.6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77E68-96E6-4674-993E-81CE64AB6377}" type="slidenum">
              <a:rPr lang="en-US"/>
              <a:pPr/>
              <a:t>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6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895-980D-427C-A928-EF627995D1C2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BE0-1478-4B23-A0A4-4512BAA8A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895-980D-427C-A928-EF627995D1C2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BE0-1478-4B23-A0A4-4512BAA8A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895-980D-427C-A928-EF627995D1C2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BE0-1478-4B23-A0A4-4512BAA8A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895-980D-427C-A928-EF627995D1C2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BE0-1478-4B23-A0A4-4512BAA8A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895-980D-427C-A928-EF627995D1C2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BE0-1478-4B23-A0A4-4512BAA8A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895-980D-427C-A928-EF627995D1C2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BE0-1478-4B23-A0A4-4512BAA8A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895-980D-427C-A928-EF627995D1C2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BE0-1478-4B23-A0A4-4512BAA8A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895-980D-427C-A928-EF627995D1C2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BE0-1478-4B23-A0A4-4512BAA8A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895-980D-427C-A928-EF627995D1C2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BE0-1478-4B23-A0A4-4512BAA8A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895-980D-427C-A928-EF627995D1C2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BE0-1478-4B23-A0A4-4512BAA8A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895-980D-427C-A928-EF627995D1C2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F1BE0-1478-4B23-A0A4-4512BAA8A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09895-980D-427C-A928-EF627995D1C2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F1BE0-1478-4B23-A0A4-4512BAA8A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 section 5</a:t>
            </a:r>
          </a:p>
          <a:p>
            <a:r>
              <a:rPr lang="en-US" dirty="0" smtClean="0"/>
              <a:t>Sections 6-10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733800" y="1219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419600" y="91440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The x and y components of the top 60 lb force are:</a:t>
            </a:r>
          </a:p>
          <a:p>
            <a:pPr>
              <a:spcBef>
                <a:spcPct val="50000"/>
              </a:spcBef>
            </a:pPr>
            <a:r>
              <a:rPr lang="en-US"/>
              <a:t> (4/5)(60 lb) = 48 lb vertically up</a:t>
            </a:r>
          </a:p>
          <a:p>
            <a:pPr>
              <a:spcBef>
                <a:spcPct val="15000"/>
              </a:spcBef>
            </a:pPr>
            <a:r>
              <a:rPr lang="en-US"/>
              <a:t> (3/5)(60 lb) = 36 lb to the left</a:t>
            </a:r>
          </a:p>
          <a:p>
            <a:pPr>
              <a:spcBef>
                <a:spcPct val="50000"/>
              </a:spcBef>
            </a:pPr>
            <a:r>
              <a:rPr lang="en-US"/>
              <a:t>Similarly for the top 40 lb force:</a:t>
            </a:r>
          </a:p>
          <a:p>
            <a:pPr>
              <a:spcBef>
                <a:spcPct val="50000"/>
              </a:spcBef>
            </a:pPr>
            <a:r>
              <a:rPr lang="en-US"/>
              <a:t> (40 lb) (sin 30</a:t>
            </a:r>
            <a:r>
              <a:rPr lang="en-US">
                <a:cs typeface="Times New Roman" pitchFamily="18" charset="0"/>
              </a:rPr>
              <a:t>°)</a:t>
            </a:r>
            <a:r>
              <a:rPr lang="en-US"/>
              <a:t> up</a:t>
            </a:r>
          </a:p>
          <a:p>
            <a:pPr>
              <a:spcBef>
                <a:spcPct val="50000"/>
              </a:spcBef>
            </a:pPr>
            <a:r>
              <a:rPr lang="en-US"/>
              <a:t> (40 lb) (cos 30</a:t>
            </a:r>
            <a:r>
              <a:rPr lang="en-US">
                <a:cs typeface="Times New Roman" pitchFamily="18" charset="0"/>
              </a:rPr>
              <a:t>°</a:t>
            </a:r>
            <a:r>
              <a:rPr lang="en-US"/>
              <a:t>) to the left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4391025"/>
            <a:ext cx="7924800" cy="1552575"/>
            <a:chOff x="384" y="2766"/>
            <a:chExt cx="4992" cy="978"/>
          </a:xfrm>
        </p:grpSpPr>
        <p:sp>
          <p:nvSpPr>
            <p:cNvPr id="51208" name="Text Box 8"/>
            <p:cNvSpPr txBox="1">
              <a:spLocks noChangeArrowheads="1"/>
            </p:cNvSpPr>
            <p:nvPr/>
          </p:nvSpPr>
          <p:spPr bwMode="auto">
            <a:xfrm>
              <a:off x="384" y="2766"/>
              <a:ext cx="4992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The net moment equals to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sym typeface="Symbol" pitchFamily="18" charset="2"/>
                </a:rPr>
                <a:t> +   M =  -(48 lb)(4 ft)  +  (40 lb)(</a:t>
              </a:r>
              <a:r>
                <a:rPr lang="en-US" dirty="0" err="1">
                  <a:sym typeface="Symbol" pitchFamily="18" charset="2"/>
                </a:rPr>
                <a:t>cos</a:t>
              </a:r>
              <a:r>
                <a:rPr lang="en-US" dirty="0">
                  <a:sym typeface="Symbol" pitchFamily="18" charset="2"/>
                </a:rPr>
                <a:t> 30</a:t>
              </a:r>
              <a:r>
                <a:rPr lang="en-US" dirty="0">
                  <a:cs typeface="Times New Roman" pitchFamily="18" charset="0"/>
                </a:rPr>
                <a:t>º)(8ft) 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cs typeface="Times New Roman" pitchFamily="18" charset="0"/>
                </a:rPr>
                <a:t>             =  -192</a:t>
              </a:r>
              <a:r>
                <a:rPr lang="en-US" b="1" dirty="0">
                  <a:cs typeface="Times New Roman" pitchFamily="18" charset="0"/>
                </a:rPr>
                <a:t>.</a:t>
              </a:r>
              <a:r>
                <a:rPr lang="en-US" dirty="0">
                  <a:cs typeface="Times New Roman" pitchFamily="18" charset="0"/>
                </a:rPr>
                <a:t>0  +  277</a:t>
              </a:r>
              <a:r>
                <a:rPr lang="en-US" b="1" dirty="0">
                  <a:cs typeface="Times New Roman" pitchFamily="18" charset="0"/>
                </a:rPr>
                <a:t>.</a:t>
              </a:r>
              <a:r>
                <a:rPr lang="en-US" dirty="0">
                  <a:cs typeface="Times New Roman" pitchFamily="18" charset="0"/>
                </a:rPr>
                <a:t>1  =  85</a:t>
              </a:r>
              <a:r>
                <a:rPr lang="en-US" b="1" dirty="0">
                  <a:cs typeface="Times New Roman" pitchFamily="18" charset="0"/>
                </a:rPr>
                <a:t>.</a:t>
              </a:r>
              <a:r>
                <a:rPr lang="en-US" dirty="0">
                  <a:cs typeface="Times New Roman" pitchFamily="18" charset="0"/>
                </a:rPr>
                <a:t>1 </a:t>
              </a:r>
              <a:r>
                <a:rPr lang="en-US" dirty="0" err="1">
                  <a:cs typeface="Times New Roman" pitchFamily="18" charset="0"/>
                </a:rPr>
                <a:t>ft·lb</a:t>
              </a:r>
              <a:endParaRPr lang="en-US" dirty="0">
                <a:cs typeface="Times New Roman" pitchFamily="18" charset="0"/>
              </a:endParaRPr>
            </a:p>
          </p:txBody>
        </p:sp>
        <p:sp>
          <p:nvSpPr>
            <p:cNvPr id="51209" name="Arc 9"/>
            <p:cNvSpPr>
              <a:spLocks/>
            </p:cNvSpPr>
            <p:nvPr/>
          </p:nvSpPr>
          <p:spPr bwMode="auto">
            <a:xfrm rot="17660724" flipH="1">
              <a:off x="549" y="3046"/>
              <a:ext cx="245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391"/>
                <a:gd name="T1" fmla="*/ 0 h 21600"/>
                <a:gd name="T2" fmla="*/ 18391 w 18391"/>
                <a:gd name="T3" fmla="*/ 10272 h 21600"/>
                <a:gd name="T4" fmla="*/ 0 w 1839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91" h="21600" fill="none" extrusionOk="0">
                  <a:moveTo>
                    <a:pt x="-1" y="0"/>
                  </a:moveTo>
                  <a:cubicBezTo>
                    <a:pt x="7497" y="0"/>
                    <a:pt x="14459" y="3888"/>
                    <a:pt x="18391" y="10271"/>
                  </a:cubicBezTo>
                </a:path>
                <a:path w="18391" h="21600" stroke="0" extrusionOk="0">
                  <a:moveTo>
                    <a:pt x="-1" y="0"/>
                  </a:moveTo>
                  <a:cubicBezTo>
                    <a:pt x="7497" y="0"/>
                    <a:pt x="14459" y="3888"/>
                    <a:pt x="18391" y="1027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10" name="Picture 10" descr="C:\WINDOWS\DESKTOP\Mehta\Other Pics\prob4_83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609600" y="914400"/>
            <a:ext cx="3581400" cy="3136900"/>
          </a:xfrm>
          <a:prstGeom prst="rect">
            <a:avLst/>
          </a:prstGeom>
          <a:noFill/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838200" y="4572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EXAMPLE - SCALAR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524000" y="3810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EXAMPLE – VECTOR APPROACH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267200" y="762000"/>
            <a:ext cx="4191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73138" indent="-973138">
              <a:spcBef>
                <a:spcPct val="50000"/>
              </a:spcBef>
            </a:pPr>
            <a:r>
              <a:rPr lang="en-US" b="1"/>
              <a:t>Given</a:t>
            </a:r>
            <a:r>
              <a:rPr lang="en-US"/>
              <a:t>:	A force couple acting on the rod.</a:t>
            </a:r>
          </a:p>
          <a:p>
            <a:pPr marL="973138" indent="-973138">
              <a:spcBef>
                <a:spcPct val="50000"/>
              </a:spcBef>
            </a:pPr>
            <a:r>
              <a:rPr lang="en-US" b="1"/>
              <a:t>Find</a:t>
            </a:r>
            <a:r>
              <a:rPr lang="en-US"/>
              <a:t>:    The couple moment acting on the  rod in Cartesian vector notation.</a:t>
            </a:r>
          </a:p>
          <a:p>
            <a:pPr marL="973138" indent="-973138">
              <a:spcBef>
                <a:spcPct val="50000"/>
              </a:spcBef>
            </a:pPr>
            <a:endParaRPr lang="en-US" b="1" u="sng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33400" y="4267200"/>
            <a:ext cx="69342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b="1" u="sng" dirty="0"/>
              <a:t>Plan</a:t>
            </a:r>
            <a:r>
              <a:rPr lang="en-US" b="1" dirty="0"/>
              <a:t>: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dirty="0"/>
              <a:t>1) Use  </a:t>
            </a:r>
            <a:r>
              <a:rPr lang="en-US" b="1" i="1" dirty="0"/>
              <a:t>M = r </a:t>
            </a:r>
            <a:r>
              <a:rPr lang="en-US" b="1" dirty="0">
                <a:sym typeface="Symbol" pitchFamily="18" charset="2"/>
              </a:rPr>
              <a:t></a:t>
            </a:r>
            <a:r>
              <a:rPr lang="en-US" b="1" i="1" dirty="0">
                <a:sym typeface="Symbol" pitchFamily="18" charset="2"/>
              </a:rPr>
              <a:t> F  </a:t>
            </a:r>
            <a:r>
              <a:rPr lang="en-US" dirty="0">
                <a:sym typeface="Symbol" pitchFamily="18" charset="2"/>
              </a:rPr>
              <a:t>to find the couple moment.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dirty="0">
                <a:sym typeface="Symbol" pitchFamily="18" charset="2"/>
              </a:rPr>
              <a:t>2) Set  </a:t>
            </a:r>
            <a:r>
              <a:rPr lang="en-US" b="1" i="1" dirty="0">
                <a:sym typeface="Symbol" pitchFamily="18" charset="2"/>
              </a:rPr>
              <a:t>r  </a:t>
            </a:r>
            <a:r>
              <a:rPr lang="en-US" dirty="0">
                <a:sym typeface="Symbol" pitchFamily="18" charset="2"/>
              </a:rPr>
              <a:t>=  </a:t>
            </a:r>
            <a:r>
              <a:rPr lang="en-US" b="1" i="1" dirty="0" err="1">
                <a:sym typeface="Symbol" pitchFamily="18" charset="2"/>
              </a:rPr>
              <a:t>r</a:t>
            </a:r>
            <a:r>
              <a:rPr lang="en-US" b="1" i="1" baseline="-25000" dirty="0" err="1">
                <a:sym typeface="Symbol" pitchFamily="18" charset="2"/>
              </a:rPr>
              <a:t>AB</a:t>
            </a:r>
            <a:r>
              <a:rPr lang="en-US" b="1" i="1" baseline="-25000" dirty="0">
                <a:sym typeface="Symbol" pitchFamily="18" charset="2"/>
              </a:rPr>
              <a:t>  </a:t>
            </a:r>
            <a:r>
              <a:rPr lang="en-US" dirty="0">
                <a:sym typeface="Symbol" pitchFamily="18" charset="2"/>
              </a:rPr>
              <a:t>and</a:t>
            </a:r>
            <a:r>
              <a:rPr lang="en-US" b="1" i="1" dirty="0">
                <a:sym typeface="Symbol" pitchFamily="18" charset="2"/>
              </a:rPr>
              <a:t> </a:t>
            </a:r>
            <a:r>
              <a:rPr lang="en-US" b="1" i="1" dirty="0"/>
              <a:t>F</a:t>
            </a:r>
            <a:r>
              <a:rPr lang="en-US" dirty="0"/>
              <a:t> = {14 </a:t>
            </a:r>
            <a:r>
              <a:rPr lang="en-US" b="1" i="1" dirty="0" err="1"/>
              <a:t>i</a:t>
            </a:r>
            <a:r>
              <a:rPr lang="en-US" dirty="0"/>
              <a:t>  –  8 </a:t>
            </a:r>
            <a:r>
              <a:rPr lang="en-US" b="1" i="1" dirty="0"/>
              <a:t>j</a:t>
            </a:r>
            <a:r>
              <a:rPr lang="en-US" dirty="0"/>
              <a:t>   </a:t>
            </a:r>
            <a:r>
              <a:rPr lang="en-US" dirty="0">
                <a:cs typeface="Times New Roman" pitchFamily="18" charset="0"/>
              </a:rPr>
              <a:t>–</a:t>
            </a:r>
            <a:r>
              <a:rPr lang="en-US" dirty="0"/>
              <a:t>  6 </a:t>
            </a:r>
            <a:r>
              <a:rPr lang="en-US" b="1" i="1" dirty="0"/>
              <a:t>k</a:t>
            </a:r>
            <a:r>
              <a:rPr lang="en-US" dirty="0"/>
              <a:t>} N .</a:t>
            </a:r>
            <a:endParaRPr lang="en-US" b="1" i="1" baseline="-25000" dirty="0">
              <a:sym typeface="Symbol" pitchFamily="18" charset="2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dirty="0">
                <a:sym typeface="Symbol" pitchFamily="18" charset="2"/>
              </a:rPr>
              <a:t>3) Calculate the cross product to find  </a:t>
            </a:r>
            <a:r>
              <a:rPr lang="en-US" b="1" i="1" dirty="0">
                <a:sym typeface="Symbol" pitchFamily="18" charset="2"/>
              </a:rPr>
              <a:t>M</a:t>
            </a:r>
            <a:r>
              <a:rPr lang="en-US" dirty="0">
                <a:sym typeface="Symbol" pitchFamily="18" charset="2"/>
              </a:rPr>
              <a:t>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838200"/>
            <a:ext cx="3581400" cy="3429000"/>
            <a:chOff x="384" y="528"/>
            <a:chExt cx="1930" cy="1968"/>
          </a:xfrm>
        </p:grpSpPr>
        <p:pic>
          <p:nvPicPr>
            <p:cNvPr id="53256" name="Picture 8" descr="C:\WINDOWS\DESKTOP\Mehta\Other Pics\prob4_93.jpg"/>
            <p:cNvPicPr>
              <a:picLocks noChangeAspect="1" noChangeArrowheads="1"/>
            </p:cNvPicPr>
            <p:nvPr/>
          </p:nvPicPr>
          <p:blipFill>
            <a:blip r:embed="rId3">
              <a:lum bright="-12000" contrast="12000"/>
            </a:blip>
            <a:srcRect/>
            <a:stretch>
              <a:fillRect/>
            </a:stretch>
          </p:blipFill>
          <p:spPr bwMode="auto">
            <a:xfrm>
              <a:off x="384" y="528"/>
              <a:ext cx="1930" cy="1968"/>
            </a:xfrm>
            <a:prstGeom prst="rect">
              <a:avLst/>
            </a:prstGeom>
            <a:noFill/>
          </p:spPr>
        </p:pic>
        <p:sp>
          <p:nvSpPr>
            <p:cNvPr id="53257" name="Text Box 9"/>
            <p:cNvSpPr txBox="1">
              <a:spLocks noChangeArrowheads="1"/>
            </p:cNvSpPr>
            <p:nvPr/>
          </p:nvSpPr>
          <p:spPr bwMode="auto">
            <a:xfrm>
              <a:off x="791" y="1176"/>
              <a:ext cx="1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A</a:t>
              </a:r>
              <a:endParaRPr lang="en-US" dirty="0"/>
            </a:p>
          </p:txBody>
        </p:sp>
        <p:sp>
          <p:nvSpPr>
            <p:cNvPr id="53258" name="Text Box 10"/>
            <p:cNvSpPr txBox="1">
              <a:spLocks noChangeArrowheads="1"/>
            </p:cNvSpPr>
            <p:nvPr/>
          </p:nvSpPr>
          <p:spPr bwMode="auto">
            <a:xfrm>
              <a:off x="1574" y="1944"/>
              <a:ext cx="16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B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886200" y="1219200"/>
            <a:ext cx="5257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/>
              <a:t>r</a:t>
            </a:r>
            <a:r>
              <a:rPr lang="en-US" b="1" i="1" baseline="-25000" dirty="0" err="1"/>
              <a:t>AB</a:t>
            </a:r>
            <a:r>
              <a:rPr lang="en-US" dirty="0"/>
              <a:t> = {0</a:t>
            </a:r>
            <a:r>
              <a:rPr lang="en-US" b="1" dirty="0"/>
              <a:t>.</a:t>
            </a:r>
            <a:r>
              <a:rPr lang="en-US" dirty="0"/>
              <a:t>8</a:t>
            </a:r>
            <a:r>
              <a:rPr lang="en-US" b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 +  </a:t>
            </a:r>
            <a:r>
              <a:rPr lang="en-US" dirty="0"/>
              <a:t>1.5</a:t>
            </a:r>
            <a:r>
              <a:rPr lang="en-US" b="1" i="1" dirty="0"/>
              <a:t> j  </a:t>
            </a:r>
            <a:r>
              <a:rPr lang="en-US" dirty="0">
                <a:cs typeface="Times New Roman" pitchFamily="18" charset="0"/>
              </a:rPr>
              <a:t>–</a:t>
            </a:r>
            <a:r>
              <a:rPr lang="en-US" b="1" i="1" dirty="0">
                <a:cs typeface="Times New Roman" pitchFamily="18" charset="0"/>
              </a:rPr>
              <a:t>  </a:t>
            </a:r>
            <a:r>
              <a:rPr lang="en-US" dirty="0"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b="1" i="1" dirty="0"/>
              <a:t>k</a:t>
            </a:r>
            <a:r>
              <a:rPr lang="en-US" dirty="0"/>
              <a:t>} m </a:t>
            </a:r>
          </a:p>
          <a:p>
            <a:pPr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    =  {14 </a:t>
            </a:r>
            <a:r>
              <a:rPr lang="en-US" b="1" i="1" dirty="0" err="1"/>
              <a:t>i</a:t>
            </a:r>
            <a:r>
              <a:rPr lang="en-US" dirty="0"/>
              <a:t>  </a:t>
            </a:r>
            <a:r>
              <a:rPr lang="en-US" dirty="0">
                <a:cs typeface="Times New Roman" pitchFamily="18" charset="0"/>
              </a:rPr>
              <a:t>–</a:t>
            </a:r>
            <a:r>
              <a:rPr lang="en-US" dirty="0"/>
              <a:t>  8 </a:t>
            </a:r>
            <a:r>
              <a:rPr lang="en-US" b="1" i="1" dirty="0"/>
              <a:t>j</a:t>
            </a:r>
            <a:r>
              <a:rPr lang="en-US" dirty="0"/>
              <a:t>  </a:t>
            </a:r>
            <a:r>
              <a:rPr lang="en-US" dirty="0">
                <a:cs typeface="Times New Roman" pitchFamily="18" charset="0"/>
              </a:rPr>
              <a:t>–  </a:t>
            </a:r>
            <a:r>
              <a:rPr lang="en-US" dirty="0"/>
              <a:t>6 </a:t>
            </a:r>
            <a:r>
              <a:rPr lang="en-US" b="1" i="1" dirty="0"/>
              <a:t>k</a:t>
            </a:r>
            <a:r>
              <a:rPr lang="en-US" dirty="0"/>
              <a:t>} N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09600" y="3657599"/>
            <a:ext cx="8153400" cy="2613025"/>
            <a:chOff x="384" y="2304"/>
            <a:chExt cx="5136" cy="1646"/>
          </a:xfrm>
        </p:grpSpPr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384" y="2304"/>
              <a:ext cx="13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/>
                <a:t>M = </a:t>
              </a:r>
              <a:r>
                <a:rPr lang="en-US" dirty="0">
                  <a:sym typeface="Symbol" pitchFamily="18" charset="2"/>
                </a:rPr>
                <a:t> </a:t>
              </a:r>
              <a:r>
                <a:rPr lang="en-US" b="1" i="1" dirty="0" err="1">
                  <a:sym typeface="Symbol" pitchFamily="18" charset="2"/>
                </a:rPr>
                <a:t>r</a:t>
              </a:r>
              <a:r>
                <a:rPr lang="en-US" b="1" i="1" baseline="-25000" dirty="0" err="1">
                  <a:sym typeface="Symbol" pitchFamily="18" charset="2"/>
                </a:rPr>
                <a:t>AB</a:t>
              </a:r>
              <a:r>
                <a:rPr lang="en-US" b="1" i="1" dirty="0"/>
                <a:t> </a:t>
              </a:r>
              <a:r>
                <a:rPr lang="en-US" b="1" dirty="0">
                  <a:sym typeface="Symbol" pitchFamily="18" charset="2"/>
                </a:rPr>
                <a:t></a:t>
              </a:r>
              <a:r>
                <a:rPr lang="en-US" b="1" i="1" dirty="0">
                  <a:sym typeface="Symbol" pitchFamily="18" charset="2"/>
                </a:rPr>
                <a:t> F</a:t>
              </a:r>
            </a:p>
          </p:txBody>
        </p:sp>
        <p:sp>
          <p:nvSpPr>
            <p:cNvPr id="55304" name="Text Box 8"/>
            <p:cNvSpPr txBox="1">
              <a:spLocks noChangeArrowheads="1"/>
            </p:cNvSpPr>
            <p:nvPr/>
          </p:nvSpPr>
          <p:spPr bwMode="auto">
            <a:xfrm>
              <a:off x="480" y="3456"/>
              <a:ext cx="5040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= {</a:t>
              </a:r>
              <a:r>
                <a:rPr lang="en-US" b="1" i="1" dirty="0" err="1"/>
                <a:t>i</a:t>
              </a:r>
              <a:r>
                <a:rPr lang="en-US" dirty="0"/>
                <a:t> (-9  – (8))   –   </a:t>
              </a:r>
              <a:r>
                <a:rPr lang="en-US" b="1" i="1" dirty="0"/>
                <a:t>j</a:t>
              </a:r>
              <a:r>
                <a:rPr lang="en-US" dirty="0"/>
                <a:t> (- 4</a:t>
              </a:r>
              <a:r>
                <a:rPr lang="en-US" b="1" dirty="0"/>
                <a:t>.</a:t>
              </a:r>
              <a:r>
                <a:rPr lang="en-US" dirty="0"/>
                <a:t>8 – (-14))  +  </a:t>
              </a:r>
              <a:r>
                <a:rPr lang="en-US" b="1" i="1" dirty="0"/>
                <a:t>k </a:t>
              </a:r>
              <a:r>
                <a:rPr lang="en-US" dirty="0"/>
                <a:t>(-6.4 </a:t>
              </a:r>
              <a:r>
                <a:rPr lang="en-US" dirty="0">
                  <a:cs typeface="Times New Roman" pitchFamily="18" charset="0"/>
                </a:rPr>
                <a:t>– 21</a:t>
              </a:r>
              <a:r>
                <a:rPr lang="en-US" dirty="0"/>
                <a:t>)} </a:t>
              </a:r>
              <a:r>
                <a:rPr lang="en-US" dirty="0" err="1"/>
                <a:t>N</a:t>
              </a:r>
              <a:r>
                <a:rPr lang="en-US" dirty="0" err="1">
                  <a:cs typeface="Times New Roman" pitchFamily="18" charset="0"/>
                </a:rPr>
                <a:t>·</a:t>
              </a:r>
              <a:r>
                <a:rPr lang="en-US" dirty="0" err="1"/>
                <a:t>m</a:t>
              </a:r>
              <a:r>
                <a:rPr lang="en-US" dirty="0"/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cs typeface="Times New Roman" pitchFamily="18" charset="0"/>
                </a:rPr>
                <a:t>= {-17 </a:t>
              </a:r>
              <a:r>
                <a:rPr lang="en-US" b="1" i="1" dirty="0" err="1"/>
                <a:t>i</a:t>
              </a:r>
              <a:r>
                <a:rPr lang="en-US" dirty="0">
                  <a:cs typeface="Times New Roman" pitchFamily="18" charset="0"/>
                </a:rPr>
                <a:t>  </a:t>
              </a:r>
              <a:r>
                <a:rPr lang="en-US" dirty="0"/>
                <a:t>– 9</a:t>
              </a:r>
              <a:r>
                <a:rPr lang="en-US" b="1" dirty="0"/>
                <a:t>.</a:t>
              </a:r>
              <a:r>
                <a:rPr lang="en-US" dirty="0"/>
                <a:t>2 </a:t>
              </a:r>
              <a:r>
                <a:rPr lang="en-US" dirty="0">
                  <a:cs typeface="Times New Roman" pitchFamily="18" charset="0"/>
                </a:rPr>
                <a:t> </a:t>
              </a:r>
              <a:r>
                <a:rPr lang="en-US" b="1" i="1" dirty="0"/>
                <a:t>j  </a:t>
              </a:r>
              <a:r>
                <a:rPr lang="en-US" dirty="0"/>
                <a:t>–</a:t>
              </a:r>
              <a:r>
                <a:rPr lang="en-US" b="1" i="1" dirty="0"/>
                <a:t>  </a:t>
              </a:r>
              <a:r>
                <a:rPr lang="en-US" dirty="0"/>
                <a:t>27.4</a:t>
              </a:r>
              <a:r>
                <a:rPr lang="en-US" b="1" i="1" dirty="0"/>
                <a:t> k</a:t>
              </a:r>
              <a:r>
                <a:rPr lang="en-US" dirty="0">
                  <a:cs typeface="Times New Roman" pitchFamily="18" charset="0"/>
                </a:rPr>
                <a:t>} </a:t>
              </a:r>
              <a:r>
                <a:rPr lang="en-US" dirty="0" err="1"/>
                <a:t>N</a:t>
              </a:r>
              <a:r>
                <a:rPr lang="en-US" dirty="0" err="1">
                  <a:cs typeface="Times New Roman" pitchFamily="18" charset="0"/>
                </a:rPr>
                <a:t>·</a:t>
              </a:r>
              <a:r>
                <a:rPr lang="en-US" dirty="0" err="1"/>
                <a:t>m</a:t>
              </a:r>
              <a:endParaRPr lang="en-US" dirty="0"/>
            </a:p>
          </p:txBody>
        </p:sp>
        <p:sp>
          <p:nvSpPr>
            <p:cNvPr id="55305" name="Text Box 9"/>
            <p:cNvSpPr txBox="1">
              <a:spLocks noChangeArrowheads="1"/>
            </p:cNvSpPr>
            <p:nvPr/>
          </p:nvSpPr>
          <p:spPr bwMode="auto">
            <a:xfrm>
              <a:off x="480" y="2784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  <p:sp>
          <p:nvSpPr>
            <p:cNvPr id="55306" name="Text Box 10"/>
            <p:cNvSpPr txBox="1">
              <a:spLocks noChangeArrowheads="1"/>
            </p:cNvSpPr>
            <p:nvPr/>
          </p:nvSpPr>
          <p:spPr bwMode="auto">
            <a:xfrm>
              <a:off x="2028" y="2928"/>
              <a:ext cx="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</a:t>
              </a:r>
              <a:r>
                <a:rPr lang="en-US">
                  <a:cs typeface="Times New Roman" pitchFamily="18" charset="0"/>
                </a:rPr>
                <a:t>·</a:t>
              </a:r>
              <a:r>
                <a:rPr lang="en-US"/>
                <a:t>m</a:t>
              </a:r>
            </a:p>
          </p:txBody>
        </p:sp>
        <p:sp>
          <p:nvSpPr>
            <p:cNvPr id="55312" name="Rectangle 16"/>
            <p:cNvSpPr>
              <a:spLocks noChangeArrowheads="1"/>
            </p:cNvSpPr>
            <p:nvPr/>
          </p:nvSpPr>
          <p:spPr bwMode="auto">
            <a:xfrm>
              <a:off x="816" y="2736"/>
              <a:ext cx="1158" cy="6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3" name="Rectangle 17"/>
            <p:cNvSpPr>
              <a:spLocks noChangeArrowheads="1"/>
            </p:cNvSpPr>
            <p:nvPr/>
          </p:nvSpPr>
          <p:spPr bwMode="auto">
            <a:xfrm>
              <a:off x="857" y="2765"/>
              <a:ext cx="994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4" name="Rectangle 18"/>
            <p:cNvSpPr>
              <a:spLocks noChangeArrowheads="1"/>
            </p:cNvSpPr>
            <p:nvPr/>
          </p:nvSpPr>
          <p:spPr bwMode="auto">
            <a:xfrm>
              <a:off x="857" y="2775"/>
              <a:ext cx="35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 i="1">
                  <a:solidFill>
                    <a:srgbClr val="FFFF00"/>
                  </a:solidFill>
                </a:rPr>
                <a:t>     i</a:t>
              </a:r>
              <a:endParaRPr lang="en-US"/>
            </a:p>
          </p:txBody>
        </p:sp>
        <p:sp>
          <p:nvSpPr>
            <p:cNvPr id="55315" name="Rectangle 19"/>
            <p:cNvSpPr>
              <a:spLocks noChangeArrowheads="1"/>
            </p:cNvSpPr>
            <p:nvPr/>
          </p:nvSpPr>
          <p:spPr bwMode="auto">
            <a:xfrm>
              <a:off x="1462" y="2775"/>
              <a:ext cx="12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 i="1">
                  <a:solidFill>
                    <a:srgbClr val="FFFF00"/>
                  </a:solidFill>
                </a:rPr>
                <a:t>j</a:t>
              </a:r>
              <a:endParaRPr lang="en-US"/>
            </a:p>
          </p:txBody>
        </p:sp>
        <p:sp>
          <p:nvSpPr>
            <p:cNvPr id="55316" name="Rectangle 20"/>
            <p:cNvSpPr>
              <a:spLocks noChangeArrowheads="1"/>
            </p:cNvSpPr>
            <p:nvPr/>
          </p:nvSpPr>
          <p:spPr bwMode="auto">
            <a:xfrm>
              <a:off x="1745" y="2775"/>
              <a:ext cx="16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 i="1">
                  <a:solidFill>
                    <a:srgbClr val="FFFF00"/>
                  </a:solidFill>
                </a:rPr>
                <a:t>k</a:t>
              </a:r>
              <a:endParaRPr lang="en-US"/>
            </a:p>
          </p:txBody>
        </p:sp>
        <p:sp>
          <p:nvSpPr>
            <p:cNvPr id="55317" name="Rectangle 21"/>
            <p:cNvSpPr>
              <a:spLocks noChangeArrowheads="1"/>
            </p:cNvSpPr>
            <p:nvPr/>
          </p:nvSpPr>
          <p:spPr bwMode="auto">
            <a:xfrm>
              <a:off x="912" y="2977"/>
              <a:ext cx="93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FFFF"/>
                  </a:solidFill>
                </a:rPr>
                <a:t> 0.8     1.5  -1</a:t>
              </a:r>
              <a:endParaRPr lang="en-US"/>
            </a:p>
          </p:txBody>
        </p:sp>
        <p:sp>
          <p:nvSpPr>
            <p:cNvPr id="55318" name="Rectangle 22"/>
            <p:cNvSpPr>
              <a:spLocks noChangeArrowheads="1"/>
            </p:cNvSpPr>
            <p:nvPr/>
          </p:nvSpPr>
          <p:spPr bwMode="auto">
            <a:xfrm>
              <a:off x="857" y="3179"/>
              <a:ext cx="1005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FFFF"/>
                  </a:solidFill>
                </a:rPr>
                <a:t>   14     -8   -6</a:t>
              </a:r>
              <a:endParaRPr lang="en-US"/>
            </a:p>
          </p:txBody>
        </p:sp>
        <p:sp>
          <p:nvSpPr>
            <p:cNvPr id="55319" name="Line 23"/>
            <p:cNvSpPr>
              <a:spLocks noChangeShapeType="1"/>
            </p:cNvSpPr>
            <p:nvPr/>
          </p:nvSpPr>
          <p:spPr bwMode="auto">
            <a:xfrm>
              <a:off x="842" y="2788"/>
              <a:ext cx="1" cy="5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0" name="Line 24"/>
            <p:cNvSpPr>
              <a:spLocks noChangeShapeType="1"/>
            </p:cNvSpPr>
            <p:nvPr/>
          </p:nvSpPr>
          <p:spPr bwMode="auto">
            <a:xfrm>
              <a:off x="1948" y="2788"/>
              <a:ext cx="1" cy="5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9600" y="838200"/>
            <a:ext cx="2895600" cy="2819400"/>
            <a:chOff x="384" y="528"/>
            <a:chExt cx="1930" cy="1968"/>
          </a:xfrm>
        </p:grpSpPr>
        <p:pic>
          <p:nvPicPr>
            <p:cNvPr id="55309" name="Picture 13" descr="C:\WINDOWS\DESKTOP\Mehta\Other Pics\prob4_93.jpg"/>
            <p:cNvPicPr>
              <a:picLocks noChangeAspect="1" noChangeArrowheads="1"/>
            </p:cNvPicPr>
            <p:nvPr/>
          </p:nvPicPr>
          <p:blipFill>
            <a:blip r:embed="rId3">
              <a:lum bright="-12000" contrast="12000"/>
            </a:blip>
            <a:srcRect/>
            <a:stretch>
              <a:fillRect/>
            </a:stretch>
          </p:blipFill>
          <p:spPr bwMode="auto">
            <a:xfrm>
              <a:off x="384" y="528"/>
              <a:ext cx="1930" cy="1968"/>
            </a:xfrm>
            <a:prstGeom prst="rect">
              <a:avLst/>
            </a:prstGeom>
            <a:noFill/>
          </p:spPr>
        </p:pic>
        <p:sp>
          <p:nvSpPr>
            <p:cNvPr id="55310" name="Text Box 14"/>
            <p:cNvSpPr txBox="1">
              <a:spLocks noChangeArrowheads="1"/>
            </p:cNvSpPr>
            <p:nvPr/>
          </p:nvSpPr>
          <p:spPr bwMode="auto">
            <a:xfrm>
              <a:off x="710" y="1224"/>
              <a:ext cx="21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A</a:t>
              </a:r>
              <a:endParaRPr lang="en-US" dirty="0"/>
            </a:p>
          </p:txBody>
        </p:sp>
        <p:sp>
          <p:nvSpPr>
            <p:cNvPr id="55311" name="Text Box 15"/>
            <p:cNvSpPr txBox="1">
              <a:spLocks noChangeArrowheads="1"/>
            </p:cNvSpPr>
            <p:nvPr/>
          </p:nvSpPr>
          <p:spPr bwMode="auto">
            <a:xfrm>
              <a:off x="1574" y="1944"/>
              <a:ext cx="206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B</a:t>
              </a:r>
              <a:endParaRPr lang="en-US" dirty="0"/>
            </a:p>
          </p:txBody>
        </p:sp>
      </p:grp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1524000" y="3810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EXAMPLE – VECTOR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GROUP PROBLEM SOLVING – SCALAR APPROACH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419600" y="914400"/>
            <a:ext cx="4038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09638" indent="-909638">
              <a:spcBef>
                <a:spcPct val="50000"/>
              </a:spcBef>
            </a:pPr>
            <a:r>
              <a:rPr lang="en-US" b="1"/>
              <a:t>Given</a:t>
            </a:r>
            <a:r>
              <a:rPr lang="en-US"/>
              <a:t>: Two couples act on the beam. The resultant couple is zero. </a:t>
            </a:r>
          </a:p>
          <a:p>
            <a:pPr marL="909638" indent="-909638">
              <a:spcBef>
                <a:spcPct val="50000"/>
              </a:spcBef>
            </a:pPr>
            <a:r>
              <a:rPr lang="en-US" b="1"/>
              <a:t>Find</a:t>
            </a:r>
            <a:r>
              <a:rPr lang="en-US"/>
              <a:t>:  The magnitudes of the forces P and F and the distance d.</a:t>
            </a:r>
          </a:p>
          <a:p>
            <a:pPr marL="909638" indent="-909638">
              <a:spcBef>
                <a:spcPct val="50000"/>
              </a:spcBef>
            </a:pPr>
            <a:endParaRPr lang="en-US" b="1" u="sng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7200" y="3810000"/>
            <a:ext cx="7010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b="1" u="sng"/>
              <a:t>PLAN</a:t>
            </a:r>
            <a:r>
              <a:rPr lang="en-US" b="1"/>
              <a:t>: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1) Use definition of a couple to find P and F.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2) Resolve the 300 N force in x and y directions.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3) Determine the net moment.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4) Equate the net moment to zero to find d.</a:t>
            </a:r>
          </a:p>
        </p:txBody>
      </p:sp>
      <p:pic>
        <p:nvPicPr>
          <p:cNvPr id="13318" name="Picture 6" descr="C:\WINDOWS\DESKTOP\Mehta\p10pics\10_p4_82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533400" y="1066800"/>
            <a:ext cx="3886200" cy="2728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GROUP PROBLEM SOLVING – SCALAR APPROACH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876800" y="762000"/>
            <a:ext cx="3886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From the definition of a couple:</a:t>
            </a:r>
          </a:p>
          <a:p>
            <a:pPr>
              <a:spcBef>
                <a:spcPct val="50000"/>
              </a:spcBef>
            </a:pPr>
            <a:r>
              <a:rPr lang="en-US"/>
              <a:t>P = 500 N and</a:t>
            </a:r>
          </a:p>
          <a:p>
            <a:pPr>
              <a:spcBef>
                <a:spcPct val="50000"/>
              </a:spcBef>
            </a:pPr>
            <a:r>
              <a:rPr lang="en-US"/>
              <a:t>F = 300 N.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7200" y="3200400"/>
            <a:ext cx="784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Resolve the 300 N force into vertical and horizontal components. The vertical component is (300 cos 30</a:t>
            </a:r>
            <a:r>
              <a:rPr lang="en-US">
                <a:cs typeface="Times New Roman" pitchFamily="18" charset="0"/>
              </a:rPr>
              <a:t>º) N and the horizontal component is (300 sin 30º) N.  </a:t>
            </a:r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09600" y="5257800"/>
            <a:ext cx="6553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Now solve this equation for d.</a:t>
            </a:r>
          </a:p>
          <a:p>
            <a:pPr>
              <a:spcBef>
                <a:spcPct val="50000"/>
              </a:spcBef>
            </a:pPr>
            <a:r>
              <a:rPr lang="en-US" dirty="0"/>
              <a:t>d = (1000 + 60 sin 30</a:t>
            </a:r>
            <a:r>
              <a:rPr lang="en-US" dirty="0">
                <a:cs typeface="Times New Roman" pitchFamily="18" charset="0"/>
              </a:rPr>
              <a:t>º) / (300 </a:t>
            </a:r>
            <a:r>
              <a:rPr lang="en-US" dirty="0" err="1">
                <a:cs typeface="Times New Roman" pitchFamily="18" charset="0"/>
              </a:rPr>
              <a:t>cos</a:t>
            </a:r>
            <a:r>
              <a:rPr lang="en-US" dirty="0">
                <a:cs typeface="Times New Roman" pitchFamily="18" charset="0"/>
              </a:rPr>
              <a:t> 30º) = 3</a:t>
            </a:r>
            <a:r>
              <a:rPr lang="en-US" b="1" dirty="0">
                <a:cs typeface="Times New Roman" pitchFamily="18" charset="0"/>
              </a:rPr>
              <a:t>.</a:t>
            </a:r>
            <a:r>
              <a:rPr lang="en-US" dirty="0">
                <a:cs typeface="Times New Roman" pitchFamily="18" charset="0"/>
              </a:rPr>
              <a:t>96 m</a:t>
            </a:r>
          </a:p>
        </p:txBody>
      </p:sp>
      <p:pic>
        <p:nvPicPr>
          <p:cNvPr id="14344" name="Picture 8" descr="C:\WINDOWS\DESKTOP\Mehta\p10pics\10_p4_82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533400" y="914400"/>
            <a:ext cx="3962400" cy="2244725"/>
          </a:xfrm>
          <a:prstGeom prst="rect">
            <a:avLst/>
          </a:prstGeo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600" y="4038599"/>
            <a:ext cx="7924800" cy="1004888"/>
            <a:chOff x="384" y="2544"/>
            <a:chExt cx="4992" cy="633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384" y="2544"/>
              <a:ext cx="4992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It was given that the net moment equals zero.  So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sym typeface="Symbol" pitchFamily="18" charset="2"/>
                </a:rPr>
                <a:t> </a:t>
              </a:r>
              <a:r>
                <a:rPr lang="en-US" b="1" dirty="0">
                  <a:sym typeface="Symbol" pitchFamily="18" charset="2"/>
                </a:rPr>
                <a:t>+   </a:t>
              </a:r>
              <a:r>
                <a:rPr lang="en-US" dirty="0">
                  <a:solidFill>
                    <a:schemeClr val="hlink"/>
                  </a:solidFill>
                  <a:sym typeface="Symbol" pitchFamily="18" charset="2"/>
                </a:rPr>
                <a:t>M = - (500)(2) + (300 </a:t>
              </a:r>
              <a:r>
                <a:rPr lang="en-US" dirty="0" err="1">
                  <a:solidFill>
                    <a:schemeClr val="hlink"/>
                  </a:solidFill>
                  <a:sym typeface="Symbol" pitchFamily="18" charset="2"/>
                </a:rPr>
                <a:t>cos</a:t>
              </a:r>
              <a:r>
                <a:rPr lang="en-US" dirty="0">
                  <a:solidFill>
                    <a:schemeClr val="hlink"/>
                  </a:solidFill>
                  <a:sym typeface="Symbol" pitchFamily="18" charset="2"/>
                </a:rPr>
                <a:t> 30</a:t>
              </a:r>
              <a:r>
                <a:rPr lang="en-US" dirty="0">
                  <a:solidFill>
                    <a:schemeClr val="hlink"/>
                  </a:solidFill>
                  <a:cs typeface="Times New Roman" pitchFamily="18" charset="0"/>
                </a:rPr>
                <a:t>º)(d) - (300 sin 30º)(0.2) = 0</a:t>
              </a:r>
            </a:p>
          </p:txBody>
        </p:sp>
        <p:sp>
          <p:nvSpPr>
            <p:cNvPr id="14347" name="Arc 11"/>
            <p:cNvSpPr>
              <a:spLocks/>
            </p:cNvSpPr>
            <p:nvPr/>
          </p:nvSpPr>
          <p:spPr bwMode="auto">
            <a:xfrm rot="17660724" flipH="1">
              <a:off x="549" y="2811"/>
              <a:ext cx="245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391"/>
                <a:gd name="T1" fmla="*/ 0 h 21600"/>
                <a:gd name="T2" fmla="*/ 18391 w 18391"/>
                <a:gd name="T3" fmla="*/ 10272 h 21600"/>
                <a:gd name="T4" fmla="*/ 0 w 1839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91" h="21600" fill="none" extrusionOk="0">
                  <a:moveTo>
                    <a:pt x="-1" y="0"/>
                  </a:moveTo>
                  <a:cubicBezTo>
                    <a:pt x="7497" y="0"/>
                    <a:pt x="14459" y="3888"/>
                    <a:pt x="18391" y="10271"/>
                  </a:cubicBezTo>
                </a:path>
                <a:path w="18391" h="21600" stroke="0" extrusionOk="0">
                  <a:moveTo>
                    <a:pt x="-1" y="0"/>
                  </a:moveTo>
                  <a:cubicBezTo>
                    <a:pt x="7497" y="0"/>
                    <a:pt x="14459" y="3888"/>
                    <a:pt x="18391" y="1027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6"/>
          <p:cNvSpPr txBox="1">
            <a:spLocks noChangeArrowheads="1"/>
          </p:cNvSpPr>
          <p:nvPr/>
        </p:nvSpPr>
        <p:spPr bwMode="auto">
          <a:xfrm>
            <a:off x="228600" y="3810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GROUP PROBLEM SOLVING – VECTOR APPROACH</a:t>
            </a:r>
          </a:p>
        </p:txBody>
      </p:sp>
      <p:sp>
        <p:nvSpPr>
          <p:cNvPr id="38915" name="Text Box 1027"/>
          <p:cNvSpPr txBox="1">
            <a:spLocks noChangeArrowheads="1"/>
          </p:cNvSpPr>
          <p:nvPr/>
        </p:nvSpPr>
        <p:spPr bwMode="auto">
          <a:xfrm>
            <a:off x="4876800" y="838200"/>
            <a:ext cx="3657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65188" indent="-865188">
              <a:spcBef>
                <a:spcPct val="50000"/>
              </a:spcBef>
            </a:pPr>
            <a:r>
              <a:rPr lang="en-US" b="1" dirty="0"/>
              <a:t>Given</a:t>
            </a:r>
            <a:r>
              <a:rPr lang="en-US" dirty="0"/>
              <a:t>:	  </a:t>
            </a:r>
            <a:r>
              <a:rPr lang="en-US" b="1" i="1" dirty="0"/>
              <a:t>F </a:t>
            </a:r>
            <a:r>
              <a:rPr lang="en-US" dirty="0"/>
              <a:t> = {25 </a:t>
            </a:r>
            <a:r>
              <a:rPr lang="en-US" b="1" i="1" dirty="0"/>
              <a:t>k</a:t>
            </a:r>
            <a:r>
              <a:rPr lang="en-US" dirty="0"/>
              <a:t>} N and               - </a:t>
            </a:r>
            <a:r>
              <a:rPr lang="en-US" b="1" i="1" dirty="0"/>
              <a:t>F</a:t>
            </a:r>
            <a:r>
              <a:rPr lang="en-US" dirty="0"/>
              <a:t> = {-  25 </a:t>
            </a:r>
            <a:r>
              <a:rPr lang="en-US" b="1" i="1" dirty="0"/>
              <a:t>k</a:t>
            </a:r>
            <a:r>
              <a:rPr lang="en-US" dirty="0"/>
              <a:t>} N </a:t>
            </a:r>
          </a:p>
          <a:p>
            <a:pPr marL="865188" indent="-865188">
              <a:spcBef>
                <a:spcPct val="50000"/>
              </a:spcBef>
            </a:pPr>
            <a:endParaRPr lang="en-US" dirty="0"/>
          </a:p>
          <a:p>
            <a:pPr marL="865188" indent="-865188">
              <a:spcBef>
                <a:spcPct val="50000"/>
              </a:spcBef>
            </a:pPr>
            <a:r>
              <a:rPr lang="en-US" b="1" dirty="0"/>
              <a:t>Find</a:t>
            </a:r>
            <a:r>
              <a:rPr lang="en-US" dirty="0"/>
              <a:t>:  The couple moment acting on the  pipe assembly using Cartesian vector notation.</a:t>
            </a:r>
          </a:p>
        </p:txBody>
      </p:sp>
      <p:sp>
        <p:nvSpPr>
          <p:cNvPr id="38916" name="Text Box 1028"/>
          <p:cNvSpPr txBox="1">
            <a:spLocks noChangeArrowheads="1"/>
          </p:cNvSpPr>
          <p:nvPr/>
        </p:nvSpPr>
        <p:spPr bwMode="auto">
          <a:xfrm>
            <a:off x="533400" y="4267200"/>
            <a:ext cx="69342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b="1" u="sng" dirty="0"/>
              <a:t>PLAN</a:t>
            </a:r>
            <a:r>
              <a:rPr lang="en-US" b="1" dirty="0"/>
              <a:t>: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dirty="0"/>
              <a:t>1) Use  </a:t>
            </a:r>
            <a:r>
              <a:rPr lang="en-US" b="1" i="1" dirty="0"/>
              <a:t>M = r </a:t>
            </a:r>
            <a:r>
              <a:rPr lang="en-US" b="1" dirty="0">
                <a:sym typeface="Symbol" pitchFamily="18" charset="2"/>
              </a:rPr>
              <a:t></a:t>
            </a:r>
            <a:r>
              <a:rPr lang="en-US" b="1" i="1" dirty="0">
                <a:sym typeface="Symbol" pitchFamily="18" charset="2"/>
              </a:rPr>
              <a:t> F  </a:t>
            </a:r>
            <a:r>
              <a:rPr lang="en-US" dirty="0">
                <a:sym typeface="Symbol" pitchFamily="18" charset="2"/>
              </a:rPr>
              <a:t>to find the couple moment.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dirty="0">
                <a:sym typeface="Symbol" pitchFamily="18" charset="2"/>
              </a:rPr>
              <a:t>2) Set </a:t>
            </a:r>
            <a:r>
              <a:rPr lang="en-US" b="1" i="1" dirty="0">
                <a:sym typeface="Symbol" pitchFamily="18" charset="2"/>
              </a:rPr>
              <a:t>r  </a:t>
            </a:r>
            <a:r>
              <a:rPr lang="en-US" dirty="0">
                <a:sym typeface="Symbol" pitchFamily="18" charset="2"/>
              </a:rPr>
              <a:t>=  </a:t>
            </a:r>
            <a:r>
              <a:rPr lang="en-US" b="1" i="1" dirty="0" err="1">
                <a:sym typeface="Symbol" pitchFamily="18" charset="2"/>
              </a:rPr>
              <a:t>r</a:t>
            </a:r>
            <a:r>
              <a:rPr lang="en-US" b="1" i="1" baseline="-25000" dirty="0" err="1">
                <a:sym typeface="Symbol" pitchFamily="18" charset="2"/>
              </a:rPr>
              <a:t>AB</a:t>
            </a:r>
            <a:r>
              <a:rPr lang="en-US" b="1" i="1" baseline="-25000" dirty="0">
                <a:sym typeface="Symbol" pitchFamily="18" charset="2"/>
              </a:rPr>
              <a:t>  </a:t>
            </a:r>
            <a:r>
              <a:rPr lang="en-US" dirty="0">
                <a:sym typeface="Symbol" pitchFamily="18" charset="2"/>
              </a:rPr>
              <a:t>and</a:t>
            </a:r>
            <a:r>
              <a:rPr lang="en-US" b="1" i="1" dirty="0">
                <a:sym typeface="Symbol" pitchFamily="18" charset="2"/>
              </a:rPr>
              <a:t> </a:t>
            </a:r>
            <a:r>
              <a:rPr lang="en-US" b="1" i="1" dirty="0"/>
              <a:t>F</a:t>
            </a:r>
            <a:r>
              <a:rPr lang="en-US" dirty="0"/>
              <a:t> = {25 </a:t>
            </a:r>
            <a:r>
              <a:rPr lang="en-US" b="1" i="1" dirty="0"/>
              <a:t>k</a:t>
            </a:r>
            <a:r>
              <a:rPr lang="en-US" dirty="0"/>
              <a:t>} N .</a:t>
            </a:r>
            <a:endParaRPr lang="en-US" b="1" i="1" baseline="-25000" dirty="0">
              <a:sym typeface="Symbol" pitchFamily="18" charset="2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dirty="0">
                <a:sym typeface="Symbol" pitchFamily="18" charset="2"/>
              </a:rPr>
              <a:t>3) Calculate the cross product to find  </a:t>
            </a:r>
            <a:r>
              <a:rPr lang="en-US" b="1" i="1" dirty="0">
                <a:sym typeface="Symbol" pitchFamily="18" charset="2"/>
              </a:rPr>
              <a:t>M</a:t>
            </a:r>
            <a:r>
              <a:rPr lang="en-US" dirty="0">
                <a:sym typeface="Symbol" pitchFamily="18" charset="2"/>
              </a:rPr>
              <a:t>.</a:t>
            </a:r>
          </a:p>
        </p:txBody>
      </p:sp>
      <p:pic>
        <p:nvPicPr>
          <p:cNvPr id="38917" name="Picture 1029" descr="C:\WINDOWS\DESKTOP\Mehta\7thEdP_9&amp;10\10_7edprob4_85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685800" y="990600"/>
            <a:ext cx="4114800" cy="330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86200" y="1219200"/>
            <a:ext cx="525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/>
              <a:t>r</a:t>
            </a:r>
            <a:r>
              <a:rPr lang="en-US" b="1" i="1" baseline="-25000" dirty="0" err="1"/>
              <a:t>AB</a:t>
            </a:r>
            <a:r>
              <a:rPr lang="en-US" dirty="0"/>
              <a:t> = { - 350 </a:t>
            </a:r>
            <a:r>
              <a:rPr lang="en-US" b="1" i="1" dirty="0" err="1"/>
              <a:t>i</a:t>
            </a:r>
            <a:r>
              <a:rPr lang="en-US" dirty="0"/>
              <a:t>  </a:t>
            </a:r>
            <a:r>
              <a:rPr lang="en-US" dirty="0">
                <a:cs typeface="Times New Roman" pitchFamily="18" charset="0"/>
              </a:rPr>
              <a:t>–</a:t>
            </a:r>
            <a:r>
              <a:rPr lang="en-US" dirty="0"/>
              <a:t> 200 </a:t>
            </a:r>
            <a:r>
              <a:rPr lang="en-US" b="1" i="1" dirty="0"/>
              <a:t>j </a:t>
            </a:r>
            <a:r>
              <a:rPr lang="en-US" dirty="0"/>
              <a:t>} mm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= { - 0.35 </a:t>
            </a:r>
            <a:r>
              <a:rPr lang="en-US" b="1" i="1" dirty="0" err="1"/>
              <a:t>i</a:t>
            </a:r>
            <a:r>
              <a:rPr lang="en-US" dirty="0"/>
              <a:t>  </a:t>
            </a:r>
            <a:r>
              <a:rPr lang="en-US" dirty="0">
                <a:cs typeface="Times New Roman" pitchFamily="18" charset="0"/>
              </a:rPr>
              <a:t>– </a:t>
            </a:r>
            <a:r>
              <a:rPr lang="en-US" dirty="0"/>
              <a:t> 0.2 </a:t>
            </a:r>
            <a:r>
              <a:rPr lang="en-US" b="1" i="1" dirty="0"/>
              <a:t>j </a:t>
            </a:r>
            <a:r>
              <a:rPr lang="en-US" dirty="0"/>
              <a:t>} m</a:t>
            </a:r>
          </a:p>
          <a:p>
            <a:pPr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    =  {25 </a:t>
            </a:r>
            <a:r>
              <a:rPr lang="en-US" b="1" i="1" dirty="0"/>
              <a:t>k</a:t>
            </a:r>
            <a:r>
              <a:rPr lang="en-US" dirty="0"/>
              <a:t>} N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371600" y="4267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</a:t>
            </a:r>
          </a:p>
        </p:txBody>
      </p:sp>
      <p:pic>
        <p:nvPicPr>
          <p:cNvPr id="16395" name="Picture 11" descr="C:\WINDOWS\DESKTOP\Mehta\7thEdP_9&amp;10\10_7edprob4_85.jpg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609600" y="990600"/>
            <a:ext cx="3200400" cy="2590800"/>
          </a:xfrm>
          <a:prstGeom prst="rect">
            <a:avLst/>
          </a:prstGeom>
          <a:noFill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90600" y="3505199"/>
            <a:ext cx="6553200" cy="2765425"/>
            <a:chOff x="624" y="2208"/>
            <a:chExt cx="4128" cy="1742"/>
          </a:xfrm>
        </p:grpSpPr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624" y="2208"/>
              <a:ext cx="13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/>
                <a:t>M = </a:t>
              </a:r>
              <a:r>
                <a:rPr lang="en-US" dirty="0">
                  <a:sym typeface="Symbol" pitchFamily="18" charset="2"/>
                </a:rPr>
                <a:t> </a:t>
              </a:r>
              <a:r>
                <a:rPr lang="en-US" b="1" i="1" dirty="0" err="1">
                  <a:sym typeface="Symbol" pitchFamily="18" charset="2"/>
                </a:rPr>
                <a:t>r</a:t>
              </a:r>
              <a:r>
                <a:rPr lang="en-US" b="1" i="1" baseline="-25000" dirty="0" err="1">
                  <a:sym typeface="Symbol" pitchFamily="18" charset="2"/>
                </a:rPr>
                <a:t>AB</a:t>
              </a:r>
              <a:r>
                <a:rPr lang="en-US" b="1" i="1" dirty="0"/>
                <a:t> </a:t>
              </a:r>
              <a:r>
                <a:rPr lang="en-US" b="1" dirty="0">
                  <a:sym typeface="Symbol" pitchFamily="18" charset="2"/>
                </a:rPr>
                <a:t></a:t>
              </a:r>
              <a:r>
                <a:rPr lang="en-US" b="1" i="1" dirty="0">
                  <a:sym typeface="Symbol" pitchFamily="18" charset="2"/>
                </a:rPr>
                <a:t> F</a:t>
              </a:r>
            </a:p>
          </p:txBody>
        </p:sp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864" y="3456"/>
              <a:ext cx="3888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= { </a:t>
              </a:r>
              <a:r>
                <a:rPr lang="en-US" b="1" i="1" dirty="0" err="1"/>
                <a:t>i</a:t>
              </a:r>
              <a:r>
                <a:rPr lang="en-US" dirty="0"/>
                <a:t> ( - 5 – 0 )  –  </a:t>
              </a:r>
              <a:r>
                <a:rPr lang="en-US" b="1" i="1" dirty="0"/>
                <a:t>j</a:t>
              </a:r>
              <a:r>
                <a:rPr lang="en-US" dirty="0"/>
                <a:t> (- 8.75 –  0)  +  </a:t>
              </a:r>
              <a:r>
                <a:rPr lang="en-US" b="1" i="1" dirty="0"/>
                <a:t>k </a:t>
              </a:r>
              <a:r>
                <a:rPr lang="en-US" dirty="0"/>
                <a:t>(0) } N </a:t>
              </a:r>
              <a:r>
                <a:rPr lang="en-US" dirty="0">
                  <a:cs typeface="Times New Roman" pitchFamily="18" charset="0"/>
                </a:rPr>
                <a:t>· m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cs typeface="Times New Roman" pitchFamily="18" charset="0"/>
                </a:rPr>
                <a:t>= { -5 </a:t>
              </a:r>
              <a:r>
                <a:rPr lang="en-US" b="1" i="1" dirty="0" err="1"/>
                <a:t>i</a:t>
              </a:r>
              <a:r>
                <a:rPr lang="en-US" dirty="0">
                  <a:cs typeface="Times New Roman" pitchFamily="18" charset="0"/>
                </a:rPr>
                <a:t>  +  8.75 </a:t>
              </a:r>
              <a:r>
                <a:rPr lang="en-US" b="1" i="1" dirty="0"/>
                <a:t>j  </a:t>
              </a:r>
              <a:r>
                <a:rPr lang="en-US" dirty="0">
                  <a:cs typeface="Times New Roman" pitchFamily="18" charset="0"/>
                </a:rPr>
                <a:t>} N · m</a:t>
              </a:r>
            </a:p>
          </p:txBody>
        </p:sp>
        <p:graphicFrame>
          <p:nvGraphicFramePr>
            <p:cNvPr id="57344" name="Object 0"/>
            <p:cNvGraphicFramePr>
              <a:graphicFrameLocks noChangeAspect="1"/>
            </p:cNvGraphicFramePr>
            <p:nvPr/>
          </p:nvGraphicFramePr>
          <p:xfrm>
            <a:off x="1200" y="2544"/>
            <a:ext cx="1920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SmartDraw" r:id="rId5" imgW="2139480" imgH="1069560" progId="">
                    <p:embed/>
                  </p:oleObj>
                </mc:Choice>
                <mc:Fallback>
                  <p:oleObj name="SmartDraw" r:id="rId5" imgW="2139480" imgH="10695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544"/>
                          <a:ext cx="1920" cy="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3312" y="2784"/>
              <a:ext cx="5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 </a:t>
              </a:r>
              <a:r>
                <a:rPr lang="en-US">
                  <a:cs typeface="Times New Roman" pitchFamily="18" charset="0"/>
                </a:rPr>
                <a:t>·</a:t>
              </a:r>
              <a:r>
                <a:rPr lang="en-US"/>
                <a:t> m</a:t>
              </a:r>
            </a:p>
          </p:txBody>
        </p:sp>
      </p:grp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28600" y="3810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GROUP PROBLEM SOLVING – VECTOR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001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r>
              <a:rPr lang="en-US"/>
              <a:t>1. A </a:t>
            </a:r>
            <a:r>
              <a:rPr lang="en-US" u="sng">
                <a:solidFill>
                  <a:schemeClr val="hlink"/>
                </a:solidFill>
              </a:rPr>
              <a:t>couple</a:t>
            </a:r>
            <a:r>
              <a:rPr lang="en-US"/>
              <a:t> is applied to the beam as shown.  Its moment equals _____ N</a:t>
            </a:r>
            <a:r>
              <a:rPr lang="en-US">
                <a:cs typeface="Times New Roman" pitchFamily="18" charset="0"/>
              </a:rPr>
              <a:t>·m.</a:t>
            </a:r>
          </a:p>
          <a:p>
            <a:pPr marL="280988" indent="-280988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	A) 50		B) 60</a:t>
            </a:r>
          </a:p>
          <a:p>
            <a:pPr marL="280988" indent="-280988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	C) 80		D) 100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ATTENTION QUIZ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" y="3505200"/>
            <a:ext cx="45720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>
              <a:spcBef>
                <a:spcPct val="50000"/>
              </a:spcBef>
            </a:pPr>
            <a:r>
              <a:rPr lang="en-US" dirty="0"/>
              <a:t>2. You can determine the couple moment as </a:t>
            </a:r>
            <a:r>
              <a:rPr lang="en-US" b="1" i="1" dirty="0"/>
              <a:t>M = r </a:t>
            </a:r>
            <a:r>
              <a:rPr lang="en-US" b="1" dirty="0">
                <a:sym typeface="Symbol" pitchFamily="18" charset="2"/>
              </a:rPr>
              <a:t></a:t>
            </a:r>
            <a:r>
              <a:rPr lang="en-US" b="1" i="1" dirty="0">
                <a:sym typeface="Symbol" pitchFamily="18" charset="2"/>
              </a:rPr>
              <a:t> F</a:t>
            </a:r>
          </a:p>
          <a:p>
            <a:pPr marL="346075" indent="-346075">
              <a:spcBef>
                <a:spcPct val="50000"/>
              </a:spcBef>
            </a:pPr>
            <a:r>
              <a:rPr lang="en-US" dirty="0">
                <a:sym typeface="Symbol" pitchFamily="18" charset="2"/>
              </a:rPr>
              <a:t>	If </a:t>
            </a:r>
            <a:r>
              <a:rPr lang="en-US" b="1" i="1" dirty="0">
                <a:sym typeface="Symbol" pitchFamily="18" charset="2"/>
              </a:rPr>
              <a:t>F</a:t>
            </a:r>
            <a:r>
              <a:rPr lang="en-US" dirty="0">
                <a:sym typeface="Symbol" pitchFamily="18" charset="2"/>
              </a:rPr>
              <a:t> = { -20 </a:t>
            </a:r>
            <a:r>
              <a:rPr lang="en-US" b="1" i="1" dirty="0">
                <a:sym typeface="Symbol" pitchFamily="18" charset="2"/>
              </a:rPr>
              <a:t>k</a:t>
            </a:r>
            <a:r>
              <a:rPr lang="en-US" dirty="0">
                <a:sym typeface="Symbol" pitchFamily="18" charset="2"/>
              </a:rPr>
              <a:t>} lb, then</a:t>
            </a:r>
            <a:r>
              <a:rPr lang="en-US" b="1" i="1" dirty="0">
                <a:sym typeface="Symbol" pitchFamily="18" charset="2"/>
              </a:rPr>
              <a:t> r</a:t>
            </a:r>
            <a:r>
              <a:rPr lang="en-US" dirty="0">
                <a:sym typeface="Symbol" pitchFamily="18" charset="2"/>
              </a:rPr>
              <a:t> is</a:t>
            </a:r>
          </a:p>
          <a:p>
            <a:pPr marL="346075" indent="-346075">
              <a:spcBef>
                <a:spcPct val="50000"/>
              </a:spcBef>
            </a:pPr>
            <a:r>
              <a:rPr lang="en-US" dirty="0">
                <a:sym typeface="Symbol" pitchFamily="18" charset="2"/>
              </a:rPr>
              <a:t>	A) </a:t>
            </a:r>
            <a:r>
              <a:rPr lang="en-US" b="1" i="1" dirty="0" err="1">
                <a:sym typeface="Symbol" pitchFamily="18" charset="2"/>
              </a:rPr>
              <a:t>r</a:t>
            </a:r>
            <a:r>
              <a:rPr lang="en-US" b="1" i="1" baseline="-25000" dirty="0" err="1">
                <a:sym typeface="Symbol" pitchFamily="18" charset="2"/>
              </a:rPr>
              <a:t>BC</a:t>
            </a:r>
            <a:r>
              <a:rPr lang="en-US" dirty="0">
                <a:sym typeface="Symbol" pitchFamily="18" charset="2"/>
              </a:rPr>
              <a:t>		B) </a:t>
            </a:r>
            <a:r>
              <a:rPr lang="en-US" b="1" i="1" dirty="0" err="1">
                <a:sym typeface="Symbol" pitchFamily="18" charset="2"/>
              </a:rPr>
              <a:t>r</a:t>
            </a:r>
            <a:r>
              <a:rPr lang="en-US" b="1" i="1" baseline="-25000" dirty="0" err="1">
                <a:sym typeface="Symbol" pitchFamily="18" charset="2"/>
              </a:rPr>
              <a:t>AB</a:t>
            </a:r>
            <a:endParaRPr lang="en-US" b="1" i="1" baseline="-25000" dirty="0">
              <a:sym typeface="Symbol" pitchFamily="18" charset="2"/>
            </a:endParaRPr>
          </a:p>
          <a:p>
            <a:pPr marL="346075" indent="-346075">
              <a:spcBef>
                <a:spcPct val="50000"/>
              </a:spcBef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	C) </a:t>
            </a:r>
            <a:r>
              <a:rPr lang="en-US" b="1" i="1" dirty="0" err="1">
                <a:sym typeface="Symbol" pitchFamily="18" charset="2"/>
              </a:rPr>
              <a:t>r</a:t>
            </a:r>
            <a:r>
              <a:rPr lang="en-US" b="1" i="1" baseline="-25000" dirty="0" err="1">
                <a:sym typeface="Symbol" pitchFamily="18" charset="2"/>
              </a:rPr>
              <a:t>CB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		D) </a:t>
            </a:r>
            <a:r>
              <a:rPr lang="en-US" b="1" i="1" dirty="0" err="1">
                <a:sym typeface="Symbol" pitchFamily="18" charset="2"/>
              </a:rPr>
              <a:t>r</a:t>
            </a:r>
            <a:r>
              <a:rPr lang="en-US" b="1" i="1" baseline="-25000" dirty="0" err="1">
                <a:sym typeface="Symbol" pitchFamily="18" charset="2"/>
              </a:rPr>
              <a:t>AC</a:t>
            </a:r>
            <a:endParaRPr lang="en-US" b="1" i="1" baseline="-25000" dirty="0">
              <a:sym typeface="Symbol" pitchFamily="18" charset="2"/>
            </a:endParaRPr>
          </a:p>
        </p:txBody>
      </p:sp>
      <p:pic>
        <p:nvPicPr>
          <p:cNvPr id="17413" name="Picture 5" descr="C:\WINDOWS\DESKTOP\Mehta\7thEdP_9&amp;10\10_7edprob4_89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5105400" y="3733800"/>
            <a:ext cx="3581400" cy="2209800"/>
          </a:xfrm>
          <a:prstGeom prst="rect">
            <a:avLst/>
          </a:prstGeom>
          <a:noFill/>
        </p:spPr>
      </p:pic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5562600" y="1905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5410200" y="1905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5410200" y="20574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5410200" y="2286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5562600" y="2057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5638800" y="1447800"/>
            <a:ext cx="609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 flipV="1">
            <a:off x="7391400" y="2057400"/>
            <a:ext cx="685800" cy="685800"/>
          </a:xfrm>
          <a:prstGeom prst="line">
            <a:avLst/>
          </a:prstGeom>
          <a:ln w="38100">
            <a:solidFill>
              <a:srgbClr val="0070C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7620000" y="228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7620000" y="2590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315200" y="2270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7604125" y="26812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756525" y="20716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6324600" y="205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H="1">
            <a:off x="5562600" y="220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5740400" y="2057400"/>
            <a:ext cx="50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1m</a:t>
            </a: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61722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7391400" y="205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H="1">
            <a:off x="6324600" y="220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7086600" y="220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6629400" y="2057400"/>
            <a:ext cx="50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2m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6003925" y="1538288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50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                       </a:t>
            </a:r>
            <a:r>
              <a:rPr lang="en-US" sz="2400" dirty="0" smtClean="0"/>
              <a:t>Do you remember from reading?</a:t>
            </a:r>
            <a:endParaRPr lang="en-US" sz="2400" b="1" dirty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2296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algn="l">
              <a:spcBef>
                <a:spcPct val="30000"/>
              </a:spcBef>
            </a:pPr>
            <a:r>
              <a:rPr lang="en-US" sz="2400"/>
              <a:t>1. A </a:t>
            </a:r>
            <a:r>
              <a:rPr lang="en-US" sz="2400" u="sng">
                <a:solidFill>
                  <a:schemeClr val="hlink"/>
                </a:solidFill>
              </a:rPr>
              <a:t>general system</a:t>
            </a:r>
            <a:r>
              <a:rPr lang="en-US" sz="2400"/>
              <a:t> of forces and couple moments acting on a rigid body can be reduced to a ___ .</a:t>
            </a:r>
          </a:p>
          <a:p>
            <a:pPr marL="290513" indent="-290513" algn="l">
              <a:spcBef>
                <a:spcPct val="30000"/>
              </a:spcBef>
            </a:pPr>
            <a:r>
              <a:rPr lang="en-US" sz="2400"/>
              <a:t>    1) single force.</a:t>
            </a:r>
          </a:p>
          <a:p>
            <a:pPr marL="290513" indent="-290513" algn="l">
              <a:spcBef>
                <a:spcPct val="30000"/>
              </a:spcBef>
            </a:pPr>
            <a:r>
              <a:rPr lang="en-US" sz="2400"/>
              <a:t>    2) single moment.</a:t>
            </a:r>
          </a:p>
          <a:p>
            <a:pPr marL="290513" indent="-290513" algn="l">
              <a:spcBef>
                <a:spcPct val="30000"/>
              </a:spcBef>
            </a:pPr>
            <a:r>
              <a:rPr lang="en-US" sz="2400"/>
              <a:t>    3) single force and two moments.</a:t>
            </a:r>
          </a:p>
          <a:p>
            <a:pPr marL="290513" indent="-290513" algn="l">
              <a:spcBef>
                <a:spcPct val="30000"/>
              </a:spcBef>
            </a:pPr>
            <a:r>
              <a:rPr lang="en-US" sz="2400"/>
              <a:t>    4) single force and a single moment.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81000" y="4038600"/>
            <a:ext cx="7924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3700" indent="-393700" algn="l">
              <a:spcBef>
                <a:spcPct val="50000"/>
              </a:spcBef>
            </a:pPr>
            <a:r>
              <a:rPr lang="en-US" sz="2400"/>
              <a:t> 2. The original force and couple system and an equivalent    force-couple system have the same _____ effect on a body.</a:t>
            </a:r>
          </a:p>
          <a:p>
            <a:pPr marL="393700" indent="-393700" algn="l">
              <a:spcBef>
                <a:spcPct val="50000"/>
              </a:spcBef>
            </a:pPr>
            <a:r>
              <a:rPr lang="en-US" sz="2400"/>
              <a:t>      1) internal			      2) external</a:t>
            </a:r>
          </a:p>
          <a:p>
            <a:pPr marL="393700" indent="-393700" algn="l">
              <a:spcBef>
                <a:spcPct val="50000"/>
              </a:spcBef>
            </a:pPr>
            <a:r>
              <a:rPr lang="en-US" sz="2400"/>
              <a:t>      3) internal and external	      4) microscopic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981200" y="215325"/>
            <a:ext cx="472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/>
              <a:t>      </a:t>
            </a:r>
            <a:r>
              <a:rPr lang="en-US" sz="3200" b="1" dirty="0" smtClean="0"/>
              <a:t>Equivalent Situations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1600" y="4876800"/>
            <a:ext cx="624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What is the resultant effect on the person’s hand when the force is applied in four different ways ?</a:t>
            </a:r>
          </a:p>
        </p:txBody>
      </p:sp>
      <p:pic>
        <p:nvPicPr>
          <p:cNvPr id="5126" name="Picture 6" descr="C:\WINDOWS\DESKTOP\Mehta\p10pics\11_pg161bt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1676400" y="1066800"/>
            <a:ext cx="5257800" cy="1295400"/>
          </a:xfrm>
          <a:prstGeom prst="rect">
            <a:avLst/>
          </a:prstGeom>
          <a:noFill/>
        </p:spPr>
      </p:pic>
      <p:pic>
        <p:nvPicPr>
          <p:cNvPr id="5127" name="Picture 7" descr="C:\WINDOWS\DESKTOP\Mehta\p10pics\11_pg161bb.jpg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1676400" y="3048000"/>
            <a:ext cx="5334000" cy="129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READING QUIZ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839200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0988" indent="-280988">
              <a:spcBef>
                <a:spcPct val="30000"/>
              </a:spcBef>
            </a:pPr>
            <a:r>
              <a:rPr lang="en-US" dirty="0"/>
              <a:t>1. In statics, a couple is defined as __________ separated by a perpendicular distance.</a:t>
            </a:r>
          </a:p>
          <a:p>
            <a:pPr marL="280988" indent="-280988">
              <a:spcBef>
                <a:spcPct val="30000"/>
              </a:spcBef>
            </a:pPr>
            <a:r>
              <a:rPr lang="en-US" dirty="0"/>
              <a:t>	A) two forces in the same direction.</a:t>
            </a:r>
          </a:p>
          <a:p>
            <a:pPr marL="280988" indent="-280988">
              <a:spcBef>
                <a:spcPct val="30000"/>
              </a:spcBef>
            </a:pPr>
            <a:r>
              <a:rPr lang="en-US" dirty="0"/>
              <a:t>	B) two forces of equal magnitude.</a:t>
            </a:r>
          </a:p>
          <a:p>
            <a:pPr marL="280988" indent="-280988">
              <a:spcBef>
                <a:spcPct val="30000"/>
              </a:spcBef>
            </a:pPr>
            <a:r>
              <a:rPr lang="en-US" dirty="0"/>
              <a:t>   </a:t>
            </a:r>
            <a:r>
              <a:rPr lang="en-US" dirty="0" smtClean="0"/>
              <a:t>   C</a:t>
            </a:r>
            <a:r>
              <a:rPr lang="en-US" dirty="0"/>
              <a:t>) two forces of equal magnitude acting in the same direction.</a:t>
            </a:r>
          </a:p>
          <a:p>
            <a:pPr marL="280988" indent="-280988">
              <a:spcBef>
                <a:spcPct val="30000"/>
              </a:spcBef>
            </a:pPr>
            <a:r>
              <a:rPr lang="en-US" dirty="0"/>
              <a:t>	D) two forces of equal magnitude acting in opposite directions.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2004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2. Are these two equivalent loadings?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886200"/>
            <a:ext cx="48482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05000" y="304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/>
              <a:t>                  APPLICATIONS </a:t>
            </a:r>
            <a:r>
              <a:rPr lang="en-US" sz="2400" dirty="0"/>
              <a:t>(continued)</a:t>
            </a:r>
            <a:endParaRPr lang="en-US" sz="2400" b="1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267200" y="1524000"/>
            <a:ext cx="403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Several forces and a couple moment are acting on this vertical section of an I-beam.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191000" y="4038600"/>
            <a:ext cx="41148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Can you replace them with just one force and one couple moment at point O that will have the same external effect?  If yes, how will you do that?</a:t>
            </a:r>
          </a:p>
          <a:p>
            <a:pPr algn="l">
              <a:spcBef>
                <a:spcPct val="50000"/>
              </a:spcBef>
            </a:pPr>
            <a:endParaRPr lang="en-US" sz="2400"/>
          </a:p>
        </p:txBody>
      </p:sp>
      <p:pic>
        <p:nvPicPr>
          <p:cNvPr id="6151" name="Picture 7" descr="C:\WINDOWS\DESKTOP\Mehta\p10pics\11_fig4_37a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533400" y="914400"/>
            <a:ext cx="2514600" cy="2590800"/>
          </a:xfrm>
          <a:prstGeom prst="rect">
            <a:avLst/>
          </a:prstGeom>
          <a:noFill/>
        </p:spPr>
      </p:pic>
      <p:pic>
        <p:nvPicPr>
          <p:cNvPr id="6152" name="Picture 8" descr="C:\WINDOWS\DESKTOP\Mehta\p10pics\11_fig4_37b.jpg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533400" y="3962400"/>
            <a:ext cx="2514600" cy="2514600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21920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   </a:t>
            </a:r>
            <a:r>
              <a:rPr lang="en-US" sz="2400" b="1"/>
              <a:t>| |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81200" y="381000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AN EQUIVALENT SYSTEM (Section 4.7)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3962400"/>
            <a:ext cx="83820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When a number of forces and couple moments are acting on a body, it is easier to understand their overall effect on the body if they are combined into a single force and couple moment having the same external effect</a:t>
            </a:r>
          </a:p>
          <a:p>
            <a:pPr algn="l">
              <a:spcBef>
                <a:spcPct val="50000"/>
              </a:spcBef>
            </a:pPr>
            <a:r>
              <a:rPr lang="en-US" sz="2400" dirty="0"/>
              <a:t>The two force and couple systems are called </a:t>
            </a:r>
            <a:r>
              <a:rPr lang="en-US" sz="2400" u="sng" dirty="0">
                <a:solidFill>
                  <a:schemeClr val="hlink"/>
                </a:solidFill>
              </a:rPr>
              <a:t>equivalent systems</a:t>
            </a:r>
            <a:r>
              <a:rPr lang="en-US" sz="2400" dirty="0"/>
              <a:t> since they have the same </a:t>
            </a:r>
            <a:r>
              <a:rPr lang="en-US" sz="2400" u="sng" dirty="0">
                <a:solidFill>
                  <a:schemeClr val="hlink"/>
                </a:solidFill>
              </a:rPr>
              <a:t>external</a:t>
            </a:r>
            <a:r>
              <a:rPr lang="en-US" sz="2400" dirty="0"/>
              <a:t> effect on the body.</a:t>
            </a:r>
          </a:p>
        </p:txBody>
      </p:sp>
      <p:pic>
        <p:nvPicPr>
          <p:cNvPr id="7174" name="Picture 6" descr="C:\WINDOWS\DESKTOP\Mehta\p10pics\11_fig4_38a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1066800" y="1371600"/>
            <a:ext cx="2184400" cy="2514600"/>
          </a:xfrm>
          <a:prstGeom prst="rect">
            <a:avLst/>
          </a:prstGeom>
          <a:noFill/>
        </p:spPr>
      </p:pic>
      <p:pic>
        <p:nvPicPr>
          <p:cNvPr id="7175" name="Picture 7" descr="C:\WINDOWS\DESKTOP\Mehta\p10pics\11_fig4_35c.jpg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5029200" y="1371600"/>
            <a:ext cx="2447925" cy="2514600"/>
          </a:xfrm>
          <a:prstGeom prst="rect">
            <a:avLst/>
          </a:prstGeo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86200" y="20574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/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47800" y="4572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/>
              <a:t>MOVING A FORCE ON ITS LINE OF ACTION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2971800"/>
            <a:ext cx="8001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Moving a force from A to O, when both points are on the vectors’ line of action, does not change the </a:t>
            </a:r>
            <a:r>
              <a:rPr lang="en-US" sz="2400" u="sng">
                <a:solidFill>
                  <a:schemeClr val="hlink"/>
                </a:solidFill>
              </a:rPr>
              <a:t>external effect</a:t>
            </a:r>
            <a:r>
              <a:rPr lang="en-US" sz="2400"/>
              <a:t>.  Hence, a force vector is called a </a:t>
            </a:r>
            <a:r>
              <a:rPr lang="en-US" sz="2400" u="sng">
                <a:solidFill>
                  <a:schemeClr val="hlink"/>
                </a:solidFill>
              </a:rPr>
              <a:t>sliding vector</a:t>
            </a:r>
            <a:r>
              <a:rPr lang="en-US" sz="2400"/>
              <a:t>.  (But the internal effect of the force on the body does depend on where the force is applied).</a:t>
            </a:r>
          </a:p>
        </p:txBody>
      </p:sp>
      <p:pic>
        <p:nvPicPr>
          <p:cNvPr id="8198" name="Picture 6" descr="C:\WINDOWS\DESKTOP\Mehta\p10pics\11_fig4_33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1143000" y="990600"/>
            <a:ext cx="6781800" cy="1676400"/>
          </a:xfrm>
          <a:prstGeom prst="rect">
            <a:avLst/>
          </a:prstGeom>
          <a:noFill/>
        </p:spPr>
      </p:pic>
      <p:pic>
        <p:nvPicPr>
          <p:cNvPr id="8199" name="Picture 7" descr="C:\WINDOWS\DESKTOP\Mehta\p10pics\11_pg161bt.jpg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914400" y="5029200"/>
            <a:ext cx="6858000" cy="1157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MOVING A FORCE OFF OF ITS LINE OF ACTION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" y="2971800"/>
            <a:ext cx="822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Moving a force from point A to O (as shown above) requires creating an additional couple moment.  Since this new couple moment is a </a:t>
            </a:r>
            <a:r>
              <a:rPr lang="en-US" sz="2400">
                <a:solidFill>
                  <a:schemeClr val="hlink"/>
                </a:solidFill>
              </a:rPr>
              <a:t>“</a:t>
            </a:r>
            <a:r>
              <a:rPr lang="en-US" sz="2400" u="sng">
                <a:solidFill>
                  <a:schemeClr val="hlink"/>
                </a:solidFill>
              </a:rPr>
              <a:t>free” vector</a:t>
            </a:r>
            <a:r>
              <a:rPr lang="en-US" sz="2400"/>
              <a:t>, it can be applied at any point P on the body.</a:t>
            </a:r>
            <a:endParaRPr lang="en-US" sz="2200"/>
          </a:p>
        </p:txBody>
      </p:sp>
      <p:pic>
        <p:nvPicPr>
          <p:cNvPr id="11271" name="Picture 7" descr="C:\WINDOWS\DESKTOP\Mehta\p10pics\11_fig4_34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990600" y="1219200"/>
            <a:ext cx="6781800" cy="1554163"/>
          </a:xfrm>
          <a:prstGeom prst="rect">
            <a:avLst/>
          </a:prstGeom>
          <a:noFill/>
        </p:spPr>
      </p:pic>
      <p:pic>
        <p:nvPicPr>
          <p:cNvPr id="11272" name="Picture 8" descr="C:\WINDOWS\DESKTOP\Mehta\p10pics\11_pg161bb.jpg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1066800" y="4724400"/>
            <a:ext cx="6934200" cy="1247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819400" y="457200"/>
            <a:ext cx="579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RESULTANTS OF A FORCE AND COUPLE SYSTEM </a:t>
            </a:r>
          </a:p>
          <a:p>
            <a:r>
              <a:rPr lang="en-US" sz="2000" b="1" dirty="0"/>
              <a:t> (Section 4.8)    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00400" y="1752600"/>
            <a:ext cx="533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When several forces and couple moments act on a body, you can move each force and its associated couple moment to a common point O.</a:t>
            </a:r>
          </a:p>
          <a:p>
            <a:pPr algn="l">
              <a:spcBef>
                <a:spcPct val="50000"/>
              </a:spcBef>
            </a:pPr>
            <a:r>
              <a:rPr lang="en-US" sz="2400" dirty="0" smtClean="0"/>
              <a:t>Then </a:t>
            </a:r>
            <a:r>
              <a:rPr lang="en-US" sz="2400" dirty="0"/>
              <a:t>add all the forces and couple moments together and find one resultant force-couple moment pair.      </a:t>
            </a:r>
          </a:p>
        </p:txBody>
      </p:sp>
      <p:pic>
        <p:nvPicPr>
          <p:cNvPr id="12294" name="Picture 6" descr="C:\WINDOWS\DESKTOP\Mehta\p10pics\11_fig4_35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457200" y="533400"/>
            <a:ext cx="2316163" cy="5791200"/>
          </a:xfrm>
          <a:prstGeom prst="rect">
            <a:avLst/>
          </a:prstGeom>
          <a:noFill/>
        </p:spPr>
      </p:pic>
      <p:pic>
        <p:nvPicPr>
          <p:cNvPr id="12295" name="Picture 7" descr="C:\WINDOWS\DESKTOP\Mehta\p10pics\11_equ4_17.jpg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3886200" y="4876800"/>
            <a:ext cx="3124200" cy="1111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RESULTANT OF A FORCE AND COUPLE SYSTEM  </a:t>
            </a:r>
            <a:r>
              <a:rPr lang="en-US" sz="2400" dirty="0"/>
              <a:t>(continued)</a:t>
            </a:r>
            <a:r>
              <a:rPr lang="en-US" sz="2400" b="1" dirty="0"/>
              <a:t>    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38200" y="3200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3400" y="35052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If the force system lies in the x-y plane (the 2-D case), then the reduced equivalent system can be obtained using the following three scalar equations.</a:t>
            </a:r>
          </a:p>
        </p:txBody>
      </p:sp>
      <p:pic>
        <p:nvPicPr>
          <p:cNvPr id="37893" name="Picture 5" descr="C:\WINDOWS\DESKTOP\Mehta\p10pics\11_equ4_18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3124200" y="4876800"/>
            <a:ext cx="2667000" cy="1362075"/>
          </a:xfrm>
          <a:prstGeom prst="rect">
            <a:avLst/>
          </a:prstGeom>
          <a:noFill/>
        </p:spPr>
      </p:pic>
      <p:pic>
        <p:nvPicPr>
          <p:cNvPr id="37896" name="Picture 8" descr="A:\p10pics\10_pg163.jpg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 r="35632" b="1183"/>
          <a:stretch>
            <a:fillRect/>
          </a:stretch>
        </p:blipFill>
        <p:spPr bwMode="auto">
          <a:xfrm>
            <a:off x="1905000" y="1752600"/>
            <a:ext cx="5334000" cy="18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FURTHER REDUCTION OF A FORCE AND COUPLE SYSTEM                                                                                 (Section 4.9)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57200" y="41910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400" dirty="0"/>
              <a:t>If </a:t>
            </a:r>
            <a:r>
              <a:rPr lang="en-US" sz="2400" b="1" i="1" dirty="0"/>
              <a:t>F</a:t>
            </a:r>
            <a:r>
              <a:rPr lang="en-US" sz="2400" b="1" i="1" baseline="-25000" dirty="0"/>
              <a:t>R</a:t>
            </a:r>
            <a:r>
              <a:rPr lang="en-US" sz="2400" dirty="0"/>
              <a:t> and </a:t>
            </a:r>
            <a:r>
              <a:rPr lang="en-US" sz="2400" b="1" i="1" dirty="0"/>
              <a:t>M</a:t>
            </a:r>
            <a:r>
              <a:rPr lang="en-US" sz="2400" b="1" i="1" baseline="-25000" dirty="0"/>
              <a:t>RO</a:t>
            </a:r>
            <a:r>
              <a:rPr lang="en-US" sz="2400" dirty="0"/>
              <a:t> are perpendicular to each other, then the system can be further reduced to a single force, </a:t>
            </a:r>
            <a:r>
              <a:rPr lang="en-US" sz="2400" b="1" i="1" dirty="0"/>
              <a:t>F</a:t>
            </a:r>
            <a:r>
              <a:rPr lang="en-US" sz="2400" b="1" i="1" baseline="-25000" dirty="0"/>
              <a:t>R </a:t>
            </a:r>
            <a:r>
              <a:rPr lang="en-US" sz="2400" dirty="0"/>
              <a:t>, by simply moving </a:t>
            </a:r>
            <a:r>
              <a:rPr lang="en-US" sz="2400" b="1" i="1" dirty="0"/>
              <a:t>F</a:t>
            </a:r>
            <a:r>
              <a:rPr lang="en-US" sz="2400" b="1" i="1" baseline="-25000" dirty="0"/>
              <a:t>R</a:t>
            </a:r>
            <a:r>
              <a:rPr lang="en-US" sz="2400" dirty="0"/>
              <a:t> from O to P. </a:t>
            </a:r>
          </a:p>
        </p:txBody>
      </p:sp>
      <p:pic>
        <p:nvPicPr>
          <p:cNvPr id="39942" name="Picture 6" descr="C:\WINDOWS\DESKTOP\Mehta\Other Pics\fig4_38a.jpg"/>
          <p:cNvPicPr>
            <a:picLocks noChangeAspect="1" noChangeArrowheads="1"/>
          </p:cNvPicPr>
          <p:nvPr/>
        </p:nvPicPr>
        <p:blipFill>
          <a:blip r:embed="rId3">
            <a:lum bright="-12000" contrast="36000"/>
          </a:blip>
          <a:srcRect/>
          <a:stretch>
            <a:fillRect/>
          </a:stretch>
        </p:blipFill>
        <p:spPr bwMode="auto">
          <a:xfrm>
            <a:off x="533400" y="1676400"/>
            <a:ext cx="1827213" cy="2438400"/>
          </a:xfrm>
          <a:prstGeom prst="rect">
            <a:avLst/>
          </a:prstGeom>
          <a:noFill/>
        </p:spPr>
      </p:pic>
      <p:pic>
        <p:nvPicPr>
          <p:cNvPr id="39943" name="Picture 7" descr="C:\WINDOWS\DESKTOP\Mehta\Other Pics\fig4_38b.jpg"/>
          <p:cNvPicPr>
            <a:picLocks noChangeAspect="1" noChangeArrowheads="1"/>
          </p:cNvPicPr>
          <p:nvPr/>
        </p:nvPicPr>
        <p:blipFill>
          <a:blip r:embed="rId4">
            <a:lum bright="-12000" contrast="30000"/>
          </a:blip>
          <a:srcRect/>
          <a:stretch>
            <a:fillRect/>
          </a:stretch>
        </p:blipFill>
        <p:spPr bwMode="auto">
          <a:xfrm>
            <a:off x="2514600" y="1676400"/>
            <a:ext cx="2895600" cy="2438400"/>
          </a:xfrm>
          <a:prstGeom prst="rect">
            <a:avLst/>
          </a:prstGeom>
          <a:noFill/>
        </p:spPr>
      </p:pic>
      <p:pic>
        <p:nvPicPr>
          <p:cNvPr id="39944" name="Picture 8" descr="C:\WINDOWS\DESKTOP\Mehta\Other Pics\fig4_38c.jpg"/>
          <p:cNvPicPr>
            <a:picLocks noChangeAspect="1" noChangeArrowheads="1"/>
          </p:cNvPicPr>
          <p:nvPr/>
        </p:nvPicPr>
        <p:blipFill>
          <a:blip r:embed="rId5">
            <a:lum bright="-24000" contrast="42000"/>
          </a:blip>
          <a:srcRect/>
          <a:stretch>
            <a:fillRect/>
          </a:stretch>
        </p:blipFill>
        <p:spPr bwMode="auto">
          <a:xfrm>
            <a:off x="5638800" y="1676400"/>
            <a:ext cx="3124200" cy="2406650"/>
          </a:xfrm>
          <a:prstGeom prst="rect">
            <a:avLst/>
          </a:prstGeom>
          <a:noFill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590800" y="2514600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546725" y="2438400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57200" y="55022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400"/>
              <a:t>In three special cases, </a:t>
            </a:r>
            <a:r>
              <a:rPr lang="en-US" sz="2400" u="sng">
                <a:solidFill>
                  <a:schemeClr val="hlink"/>
                </a:solidFill>
              </a:rPr>
              <a:t>concurrent, coplanar, and parallel</a:t>
            </a:r>
            <a:r>
              <a:rPr lang="en-US" sz="2400"/>
              <a:t> systems of forces, the system can always be reduced to a single force.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971800" y="381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EXAMPLE #1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343400" y="838200"/>
            <a:ext cx="41910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1225" indent="-911225" algn="l">
              <a:spcBef>
                <a:spcPct val="50000"/>
              </a:spcBef>
            </a:pPr>
            <a:r>
              <a:rPr lang="en-US" sz="2400" b="1"/>
              <a:t>Given:  </a:t>
            </a:r>
            <a:r>
              <a:rPr lang="en-US" sz="2400"/>
              <a:t>A 2-D force and couple system as shown. </a:t>
            </a:r>
          </a:p>
          <a:p>
            <a:pPr marL="911225" indent="-911225" algn="l">
              <a:spcBef>
                <a:spcPct val="50000"/>
              </a:spcBef>
            </a:pPr>
            <a:r>
              <a:rPr lang="en-US" sz="2400" b="1"/>
              <a:t>Find:</a:t>
            </a:r>
            <a:r>
              <a:rPr lang="en-US" sz="2400"/>
              <a:t>  The equivalent resultant force and couple moment acting at A and then the equivalent single force location along the beam AB.</a:t>
            </a:r>
            <a:endParaRPr lang="en-US" sz="2400" b="1" u="sng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33400" y="4038600"/>
            <a:ext cx="80772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2425" indent="-352425" algn="l">
              <a:spcBef>
                <a:spcPct val="50000"/>
              </a:spcBef>
            </a:pPr>
            <a:r>
              <a:rPr lang="en-US" sz="2400" b="1" u="sng"/>
              <a:t>Plan</a:t>
            </a:r>
            <a:r>
              <a:rPr lang="en-US" sz="2400" b="1"/>
              <a:t>:</a:t>
            </a:r>
            <a:endParaRPr lang="en-US" sz="2400"/>
          </a:p>
          <a:p>
            <a:pPr marL="352425" indent="-352425" algn="l">
              <a:spcBef>
                <a:spcPct val="50000"/>
              </a:spcBef>
            </a:pPr>
            <a:r>
              <a:rPr lang="en-US" sz="2400"/>
              <a:t>1) Sum all the x and y components of the forces to find F</a:t>
            </a:r>
            <a:r>
              <a:rPr lang="en-US" sz="2400" baseline="-25000"/>
              <a:t>RA</a:t>
            </a:r>
            <a:r>
              <a:rPr lang="en-US" sz="2400"/>
              <a:t>.</a:t>
            </a:r>
            <a:endParaRPr lang="en-US" sz="2400" baseline="-25000"/>
          </a:p>
          <a:p>
            <a:pPr marL="352425" indent="-352425" algn="l">
              <a:spcBef>
                <a:spcPct val="30000"/>
              </a:spcBef>
            </a:pPr>
            <a:r>
              <a:rPr lang="en-US" sz="2400"/>
              <a:t>2) Find and sum all the moments resulting from moving each force to A.</a:t>
            </a:r>
          </a:p>
          <a:p>
            <a:pPr marL="352425" indent="-352425" algn="l">
              <a:spcBef>
                <a:spcPct val="30000"/>
              </a:spcBef>
            </a:pPr>
            <a:r>
              <a:rPr lang="en-US" sz="2400"/>
              <a:t>3) Shift the F</a:t>
            </a:r>
            <a:r>
              <a:rPr lang="en-US" sz="2400" baseline="-25000"/>
              <a:t>RA</a:t>
            </a:r>
            <a:r>
              <a:rPr lang="en-US" sz="2400"/>
              <a:t> to a distance d such that d = M</a:t>
            </a:r>
            <a:r>
              <a:rPr lang="en-US" sz="2400" baseline="-25000"/>
              <a:t>RA</a:t>
            </a:r>
            <a:r>
              <a:rPr lang="en-US" sz="2400"/>
              <a:t>/F</a:t>
            </a:r>
            <a:r>
              <a:rPr lang="en-US" sz="2400" baseline="-25000"/>
              <a:t>Ry</a:t>
            </a:r>
          </a:p>
        </p:txBody>
      </p:sp>
      <p:pic>
        <p:nvPicPr>
          <p:cNvPr id="62471" name="Picture 7" descr="C:\WINDOWS\DESKTOP\Mehta\Other Pics\prob4_122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609600" y="990600"/>
            <a:ext cx="3505200" cy="3074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EXAMPLE #1 </a:t>
            </a:r>
            <a:r>
              <a:rPr lang="en-US" sz="2400" dirty="0"/>
              <a:t>(continued)</a:t>
            </a:r>
            <a:endParaRPr lang="en-US" sz="2400" b="1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76600" y="1447800"/>
            <a:ext cx="5562600" cy="2100263"/>
            <a:chOff x="2064" y="768"/>
            <a:chExt cx="3504" cy="1323"/>
          </a:xfrm>
        </p:grpSpPr>
        <p:sp>
          <p:nvSpPr>
            <p:cNvPr id="64518" name="Text Box 6"/>
            <p:cNvSpPr txBox="1">
              <a:spLocks noChangeArrowheads="1"/>
            </p:cNvSpPr>
            <p:nvPr/>
          </p:nvSpPr>
          <p:spPr bwMode="auto">
            <a:xfrm>
              <a:off x="2064" y="768"/>
              <a:ext cx="3504" cy="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/>
                <a:t>+ </a:t>
              </a:r>
              <a:r>
                <a:rPr lang="en-US" sz="2400">
                  <a:sym typeface="Symbol" pitchFamily="18" charset="2"/>
                </a:rPr>
                <a:t> F</a:t>
              </a:r>
              <a:r>
                <a:rPr lang="en-US" sz="2400" baseline="-25000">
                  <a:sym typeface="Symbol" pitchFamily="18" charset="2"/>
                </a:rPr>
                <a:t>Rx </a:t>
              </a:r>
              <a:r>
                <a:rPr lang="en-US" sz="2400">
                  <a:sym typeface="Symbol" pitchFamily="18" charset="2"/>
                </a:rPr>
                <a:t> =  25 + 35 sin 30</a:t>
              </a:r>
              <a:r>
                <a:rPr lang="en-US" sz="2400">
                  <a:cs typeface="Times New Roman" pitchFamily="18" charset="0"/>
                  <a:sym typeface="Symbol" pitchFamily="18" charset="2"/>
                </a:rPr>
                <a:t>°   = 42</a:t>
              </a:r>
              <a:r>
                <a:rPr lang="en-US" sz="2400" b="1">
                  <a:cs typeface="Times New Roman" pitchFamily="18" charset="0"/>
                  <a:sym typeface="Symbol" pitchFamily="18" charset="2"/>
                </a:rPr>
                <a:t>.</a:t>
              </a:r>
              <a:r>
                <a:rPr lang="en-US" sz="2400">
                  <a:cs typeface="Times New Roman" pitchFamily="18" charset="0"/>
                  <a:sym typeface="Symbol" pitchFamily="18" charset="2"/>
                </a:rPr>
                <a:t>5 lb</a:t>
              </a:r>
            </a:p>
            <a:p>
              <a:pPr algn="l">
                <a:spcBef>
                  <a:spcPct val="50000"/>
                </a:spcBef>
              </a:pPr>
              <a:r>
                <a:rPr lang="en-US" sz="2400"/>
                <a:t>+ </a:t>
              </a:r>
              <a:r>
                <a:rPr lang="en-US" sz="2400">
                  <a:sym typeface="Symbol" pitchFamily="18" charset="2"/>
                </a:rPr>
                <a:t>  F</a:t>
              </a:r>
              <a:r>
                <a:rPr lang="en-US" sz="2400" baseline="-25000">
                  <a:sym typeface="Symbol" pitchFamily="18" charset="2"/>
                </a:rPr>
                <a:t>Ry  </a:t>
              </a:r>
              <a:r>
                <a:rPr lang="en-US" sz="2400">
                  <a:sym typeface="Symbol" pitchFamily="18" charset="2"/>
                </a:rPr>
                <a:t>=  20 + 35 cos 30</a:t>
              </a:r>
              <a:r>
                <a:rPr lang="en-US" sz="2400">
                  <a:cs typeface="Times New Roman" pitchFamily="18" charset="0"/>
                  <a:sym typeface="Symbol" pitchFamily="18" charset="2"/>
                </a:rPr>
                <a:t>°   = 50</a:t>
              </a:r>
              <a:r>
                <a:rPr lang="en-US" sz="2400" b="1">
                  <a:cs typeface="Times New Roman" pitchFamily="18" charset="0"/>
                  <a:sym typeface="Symbol" pitchFamily="18" charset="2"/>
                </a:rPr>
                <a:t>.</a:t>
              </a:r>
              <a:r>
                <a:rPr lang="en-US" sz="2400">
                  <a:cs typeface="Times New Roman" pitchFamily="18" charset="0"/>
                  <a:sym typeface="Symbol" pitchFamily="18" charset="2"/>
                </a:rPr>
                <a:t>31 lb</a:t>
              </a:r>
            </a:p>
            <a:p>
              <a:pPr algn="l">
                <a:spcBef>
                  <a:spcPct val="50000"/>
                </a:spcBef>
              </a:pPr>
              <a:r>
                <a:rPr lang="en-US" sz="2400"/>
                <a:t>+    M</a:t>
              </a:r>
              <a:r>
                <a:rPr lang="en-US" sz="2400" baseline="-25000"/>
                <a:t>RA   </a:t>
              </a:r>
              <a:r>
                <a:rPr lang="en-US" sz="2400"/>
                <a:t>=  35 cos30</a:t>
              </a:r>
              <a:r>
                <a:rPr lang="en-US" sz="2400">
                  <a:cs typeface="Times New Roman" pitchFamily="18" charset="0"/>
                </a:rPr>
                <a:t>° (2)  + 20(6)  – 25(3)</a:t>
              </a:r>
            </a:p>
            <a:p>
              <a:pPr algn="l">
                <a:spcBef>
                  <a:spcPct val="50000"/>
                </a:spcBef>
              </a:pPr>
              <a:r>
                <a:rPr lang="en-US" sz="2400">
                  <a:cs typeface="Times New Roman" pitchFamily="18" charset="0"/>
                </a:rPr>
                <a:t>              = 105</a:t>
              </a:r>
              <a:r>
                <a:rPr lang="en-US" sz="2400" b="1">
                  <a:cs typeface="Times New Roman" pitchFamily="18" charset="0"/>
                </a:rPr>
                <a:t>.</a:t>
              </a:r>
              <a:r>
                <a:rPr lang="en-US" sz="2400">
                  <a:cs typeface="Times New Roman" pitchFamily="18" charset="0"/>
                </a:rPr>
                <a:t>6  lb·ft</a:t>
              </a:r>
              <a:endParaRPr lang="en-US" sz="2400"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4519" name="Arc 7"/>
            <p:cNvSpPr>
              <a:spLocks/>
            </p:cNvSpPr>
            <p:nvPr/>
          </p:nvSpPr>
          <p:spPr bwMode="auto">
            <a:xfrm rot="2209312" flipH="1" flipV="1">
              <a:off x="2304" y="1488"/>
              <a:ext cx="96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33400" y="4724400"/>
            <a:ext cx="7239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The equivalent single force F</a:t>
            </a:r>
            <a:r>
              <a:rPr lang="en-US" sz="2400" baseline="-25000"/>
              <a:t>R</a:t>
            </a:r>
            <a:r>
              <a:rPr lang="en-US" sz="2400"/>
              <a:t> can be located on the beam AB at a distance d measured from A.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d  =  M</a:t>
            </a:r>
            <a:r>
              <a:rPr lang="en-US" sz="2400" baseline="-25000"/>
              <a:t>RA</a:t>
            </a:r>
            <a:r>
              <a:rPr lang="en-US" sz="2400"/>
              <a:t>/F</a:t>
            </a:r>
            <a:r>
              <a:rPr lang="en-US" sz="2400" baseline="-25000"/>
              <a:t>Ry</a:t>
            </a:r>
            <a:r>
              <a:rPr lang="en-US" sz="2400"/>
              <a:t>  =  105</a:t>
            </a:r>
            <a:r>
              <a:rPr lang="en-US" sz="2400" b="1"/>
              <a:t>.</a:t>
            </a:r>
            <a:r>
              <a:rPr lang="en-US" sz="2400"/>
              <a:t>6/50</a:t>
            </a:r>
            <a:r>
              <a:rPr lang="en-US" sz="2400" b="1"/>
              <a:t>.</a:t>
            </a:r>
            <a:r>
              <a:rPr lang="en-US" sz="2400"/>
              <a:t>31  =  2.10 ft.</a:t>
            </a:r>
            <a:endParaRPr lang="en-US" sz="2400" baseline="-25000"/>
          </a:p>
        </p:txBody>
      </p:sp>
      <p:pic>
        <p:nvPicPr>
          <p:cNvPr id="64521" name="Picture 9" descr="C:\WINDOWS\DESKTOP\Mehta\Other Pics\prob4_122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381000" y="1524000"/>
            <a:ext cx="2819400" cy="2473325"/>
          </a:xfrm>
          <a:prstGeom prst="rect">
            <a:avLst/>
          </a:prstGeom>
          <a:noFill/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971800" y="3810000"/>
            <a:ext cx="4876800" cy="822325"/>
            <a:chOff x="1872" y="2304"/>
            <a:chExt cx="3072" cy="518"/>
          </a:xfrm>
        </p:grpSpPr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2112" y="2304"/>
              <a:ext cx="28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2400"/>
                <a:t>F</a:t>
              </a:r>
              <a:r>
                <a:rPr lang="en-US" sz="2400" baseline="-25000"/>
                <a:t>R</a:t>
              </a:r>
              <a:r>
                <a:rPr lang="en-US" sz="2400"/>
                <a:t> = ( 42</a:t>
              </a:r>
              <a:r>
                <a:rPr lang="en-US" sz="2400" b="1"/>
                <a:t>.</a:t>
              </a:r>
              <a:r>
                <a:rPr lang="en-US" sz="2400"/>
                <a:t>5</a:t>
              </a:r>
              <a:r>
                <a:rPr lang="en-US" sz="2400" baseline="30000"/>
                <a:t>2</a:t>
              </a:r>
              <a:r>
                <a:rPr lang="en-US" sz="2400"/>
                <a:t> + 50</a:t>
              </a:r>
              <a:r>
                <a:rPr lang="en-US" sz="2400" b="1"/>
                <a:t>.</a:t>
              </a:r>
              <a:r>
                <a:rPr lang="en-US" sz="2400"/>
                <a:t>31</a:t>
              </a:r>
              <a:r>
                <a:rPr lang="en-US" sz="2400" baseline="30000"/>
                <a:t>2</a:t>
              </a:r>
              <a:r>
                <a:rPr lang="en-US" sz="2400"/>
                <a:t> )</a:t>
              </a:r>
              <a:r>
                <a:rPr lang="en-US" sz="2400" baseline="30000"/>
                <a:t>1/2</a:t>
              </a:r>
              <a:r>
                <a:rPr lang="en-US" sz="2400"/>
                <a:t>  = 65</a:t>
              </a:r>
              <a:r>
                <a:rPr lang="en-US" sz="2400" b="1"/>
                <a:t>.</a:t>
              </a:r>
              <a:r>
                <a:rPr lang="en-US" sz="2400"/>
                <a:t>9 lb </a:t>
              </a:r>
              <a:r>
                <a:rPr lang="en-US" sz="2400">
                  <a:sym typeface="Symbol" pitchFamily="18" charset="2"/>
                </a:rPr>
                <a:t>  =  tan</a:t>
              </a:r>
              <a:r>
                <a:rPr lang="en-US" sz="2400" baseline="30000">
                  <a:sym typeface="Symbol" pitchFamily="18" charset="2"/>
                </a:rPr>
                <a:t>-1</a:t>
              </a:r>
              <a:r>
                <a:rPr lang="en-US" sz="2400">
                  <a:sym typeface="Symbol" pitchFamily="18" charset="2"/>
                </a:rPr>
                <a:t> ( 50</a:t>
              </a:r>
              <a:r>
                <a:rPr lang="en-US" sz="2400" b="1">
                  <a:sym typeface="Symbol" pitchFamily="18" charset="2"/>
                </a:rPr>
                <a:t>.</a:t>
              </a:r>
              <a:r>
                <a:rPr lang="en-US" sz="2400">
                  <a:sym typeface="Symbol" pitchFamily="18" charset="2"/>
                </a:rPr>
                <a:t>31/42</a:t>
              </a:r>
              <a:r>
                <a:rPr lang="en-US" sz="2400" b="1">
                  <a:sym typeface="Symbol" pitchFamily="18" charset="2"/>
                </a:rPr>
                <a:t>.</a:t>
              </a:r>
              <a:r>
                <a:rPr lang="en-US" sz="2400">
                  <a:sym typeface="Symbol" pitchFamily="18" charset="2"/>
                </a:rPr>
                <a:t>5)   = 49</a:t>
              </a:r>
              <a:r>
                <a:rPr lang="en-US" sz="2400" b="1">
                  <a:sym typeface="Symbol" pitchFamily="18" charset="2"/>
                </a:rPr>
                <a:t>.</a:t>
              </a:r>
              <a:r>
                <a:rPr lang="en-US" sz="2400">
                  <a:sym typeface="Symbol" pitchFamily="18" charset="2"/>
                </a:rPr>
                <a:t>8 </a:t>
              </a:r>
              <a:r>
                <a:rPr lang="en-US" sz="2400">
                  <a:cs typeface="Times New Roman" pitchFamily="18" charset="0"/>
                  <a:sym typeface="Symbol" pitchFamily="18" charset="2"/>
                </a:rPr>
                <a:t>°</a:t>
              </a:r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1872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>
              <a:off x="1872" y="264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1295400" y="1676400"/>
            <a:ext cx="304800" cy="533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1508125" y="2147888"/>
            <a:ext cx="373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F</a:t>
            </a:r>
            <a:r>
              <a:rPr lang="en-US" baseline="-25000" dirty="0"/>
              <a:t>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200400" y="381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EXAMPLE #2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4800600" y="838200"/>
            <a:ext cx="40386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35050" indent="-1035050" algn="l">
              <a:spcBef>
                <a:spcPct val="50000"/>
              </a:spcBef>
            </a:pPr>
            <a:r>
              <a:rPr lang="en-US" sz="2400" b="1"/>
              <a:t>Given:</a:t>
            </a:r>
            <a:r>
              <a:rPr lang="en-US" sz="2400"/>
              <a:t> The building slab has four columns. F</a:t>
            </a:r>
            <a:r>
              <a:rPr lang="en-US" sz="2400" baseline="-25000"/>
              <a:t>1</a:t>
            </a:r>
            <a:r>
              <a:rPr lang="en-US" sz="2400"/>
              <a:t> and F</a:t>
            </a:r>
            <a:r>
              <a:rPr lang="en-US" sz="2400" baseline="-25000"/>
              <a:t>2</a:t>
            </a:r>
            <a:r>
              <a:rPr lang="en-US" sz="2400"/>
              <a:t> = 0.</a:t>
            </a:r>
          </a:p>
          <a:p>
            <a:pPr marL="1035050" indent="-1035050" algn="l">
              <a:spcBef>
                <a:spcPct val="50000"/>
              </a:spcBef>
            </a:pPr>
            <a:r>
              <a:rPr lang="en-US" sz="2400" b="1"/>
              <a:t>Find:</a:t>
            </a:r>
            <a:r>
              <a:rPr lang="en-US" sz="2400"/>
              <a:t>    The equivalent resultant force and couple moment at the origin O. Also find the location (x,y) of the single equivalent resultant force.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57200" y="3962400"/>
            <a:ext cx="8001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sz="2400" b="1" u="sng" dirty="0"/>
              <a:t>Plan</a:t>
            </a:r>
            <a:r>
              <a:rPr lang="en-US" sz="2400" dirty="0"/>
              <a:t>:</a:t>
            </a:r>
            <a:endParaRPr lang="en-US" sz="2400" b="1" dirty="0"/>
          </a:p>
          <a:p>
            <a:pPr marL="457200" indent="-457200" algn="l">
              <a:spcBef>
                <a:spcPct val="50000"/>
              </a:spcBef>
            </a:pPr>
            <a:r>
              <a:rPr lang="en-US" sz="2400" dirty="0"/>
              <a:t>1) Find </a:t>
            </a:r>
            <a:r>
              <a:rPr lang="en-US" sz="2400" b="1" i="1" dirty="0"/>
              <a:t>F</a:t>
            </a:r>
            <a:r>
              <a:rPr lang="en-US" sz="2400" b="1" i="1" baseline="-25000" dirty="0"/>
              <a:t>RO</a:t>
            </a:r>
            <a:r>
              <a:rPr lang="en-US" sz="2400" b="1" i="1" dirty="0"/>
              <a:t> </a:t>
            </a:r>
            <a:r>
              <a:rPr lang="en-US" sz="2400" dirty="0"/>
              <a:t> =  </a:t>
            </a:r>
            <a:r>
              <a:rPr lang="en-US" sz="2400" dirty="0">
                <a:sym typeface="Symbol" pitchFamily="18" charset="2"/>
              </a:rPr>
              <a:t></a:t>
            </a:r>
            <a:r>
              <a:rPr lang="en-US" sz="2400" b="1" i="1" dirty="0" err="1">
                <a:sym typeface="Symbol" pitchFamily="18" charset="2"/>
              </a:rPr>
              <a:t>F</a:t>
            </a:r>
            <a:r>
              <a:rPr lang="en-US" sz="2400" b="1" i="1" baseline="-25000" dirty="0" err="1">
                <a:sym typeface="Symbol" pitchFamily="18" charset="2"/>
              </a:rPr>
              <a:t>i</a:t>
            </a:r>
            <a:r>
              <a:rPr lang="en-US" sz="2400" dirty="0">
                <a:sym typeface="Symbol" pitchFamily="18" charset="2"/>
              </a:rPr>
              <a:t>  = </a:t>
            </a:r>
            <a:r>
              <a:rPr lang="en-US" sz="2400" dirty="0" err="1">
                <a:sym typeface="Symbol" pitchFamily="18" charset="2"/>
              </a:rPr>
              <a:t>F</a:t>
            </a:r>
            <a:r>
              <a:rPr lang="en-US" sz="2400" baseline="-25000" dirty="0" err="1">
                <a:sym typeface="Symbol" pitchFamily="18" charset="2"/>
              </a:rPr>
              <a:t>Rzo</a:t>
            </a:r>
            <a:r>
              <a:rPr lang="en-US" sz="2400" baseline="-25000" dirty="0">
                <a:sym typeface="Symbol" pitchFamily="18" charset="2"/>
              </a:rPr>
              <a:t> </a:t>
            </a:r>
            <a:r>
              <a:rPr lang="en-US" sz="2400" b="1" i="1" dirty="0">
                <a:sym typeface="Symbol" pitchFamily="18" charset="2"/>
              </a:rPr>
              <a:t>k</a:t>
            </a:r>
            <a:endParaRPr lang="en-US" sz="2400" dirty="0">
              <a:sym typeface="Symbol" pitchFamily="18" charset="2"/>
            </a:endParaRPr>
          </a:p>
          <a:p>
            <a:pPr marL="457200" indent="-457200" algn="l">
              <a:spcBef>
                <a:spcPct val="50000"/>
              </a:spcBef>
            </a:pPr>
            <a:r>
              <a:rPr lang="en-US" sz="2400" dirty="0"/>
              <a:t>2) Find </a:t>
            </a:r>
            <a:r>
              <a:rPr lang="en-US" sz="2400" b="1" i="1" dirty="0"/>
              <a:t>M</a:t>
            </a:r>
            <a:r>
              <a:rPr lang="en-US" sz="2400" b="1" i="1" baseline="-25000" dirty="0"/>
              <a:t>RO</a:t>
            </a:r>
            <a:r>
              <a:rPr lang="en-US" sz="2400" dirty="0"/>
              <a:t> =  </a:t>
            </a:r>
            <a:r>
              <a:rPr lang="en-US" sz="2400" dirty="0">
                <a:sym typeface="Symbol" pitchFamily="18" charset="2"/>
              </a:rPr>
              <a:t> (</a:t>
            </a:r>
            <a:r>
              <a:rPr lang="en-US" sz="2400" b="1" i="1" dirty="0" err="1">
                <a:sym typeface="Symbol" pitchFamily="18" charset="2"/>
              </a:rPr>
              <a:t>r</a:t>
            </a:r>
            <a:r>
              <a:rPr lang="en-US" sz="2400" b="1" i="1" baseline="-25000" dirty="0" err="1">
                <a:sym typeface="Symbol" pitchFamily="18" charset="2"/>
              </a:rPr>
              <a:t>i</a:t>
            </a:r>
            <a:r>
              <a:rPr lang="en-US" sz="2400" b="1" i="1" dirty="0">
                <a:sym typeface="Symbol" pitchFamily="18" charset="2"/>
              </a:rPr>
              <a:t>  </a:t>
            </a:r>
            <a:r>
              <a:rPr lang="en-US" sz="2400" b="1" i="1" dirty="0" err="1">
                <a:sym typeface="Symbol" pitchFamily="18" charset="2"/>
              </a:rPr>
              <a:t>F</a:t>
            </a:r>
            <a:r>
              <a:rPr lang="en-US" sz="2400" b="1" i="1" baseline="-25000" dirty="0" err="1">
                <a:sym typeface="Symbol" pitchFamily="18" charset="2"/>
              </a:rPr>
              <a:t>i</a:t>
            </a:r>
            <a:r>
              <a:rPr lang="en-US" sz="2400" dirty="0">
                <a:sym typeface="Symbol" pitchFamily="18" charset="2"/>
              </a:rPr>
              <a:t>) = </a:t>
            </a:r>
            <a:r>
              <a:rPr lang="en-US" sz="2400" dirty="0" err="1">
                <a:sym typeface="Symbol" pitchFamily="18" charset="2"/>
              </a:rPr>
              <a:t>M</a:t>
            </a:r>
            <a:r>
              <a:rPr lang="en-US" sz="2400" baseline="-25000" dirty="0" err="1">
                <a:sym typeface="Symbol" pitchFamily="18" charset="2"/>
              </a:rPr>
              <a:t>RxO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i="1" dirty="0" err="1">
                <a:sym typeface="Symbol" pitchFamily="18" charset="2"/>
              </a:rPr>
              <a:t>i</a:t>
            </a:r>
            <a:r>
              <a:rPr lang="en-US" sz="2400" dirty="0">
                <a:sym typeface="Symbol" pitchFamily="18" charset="2"/>
              </a:rPr>
              <a:t>  +  </a:t>
            </a:r>
            <a:r>
              <a:rPr lang="en-US" sz="2400" dirty="0" err="1">
                <a:sym typeface="Symbol" pitchFamily="18" charset="2"/>
              </a:rPr>
              <a:t>M</a:t>
            </a:r>
            <a:r>
              <a:rPr lang="en-US" sz="2400" baseline="-25000" dirty="0" err="1">
                <a:sym typeface="Symbol" pitchFamily="18" charset="2"/>
              </a:rPr>
              <a:t>RyO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i="1" dirty="0">
                <a:sym typeface="Symbol" pitchFamily="18" charset="2"/>
              </a:rPr>
              <a:t>j</a:t>
            </a:r>
          </a:p>
          <a:p>
            <a:pPr marL="457200" indent="-457200" algn="l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3) The location of the single equivalent resultant force is given as x = -</a:t>
            </a:r>
            <a:r>
              <a:rPr lang="en-US" sz="2400" dirty="0" err="1">
                <a:sym typeface="Symbol" pitchFamily="18" charset="2"/>
              </a:rPr>
              <a:t>M</a:t>
            </a:r>
            <a:r>
              <a:rPr lang="en-US" sz="2400" baseline="-25000" dirty="0" err="1">
                <a:sym typeface="Symbol" pitchFamily="18" charset="2"/>
              </a:rPr>
              <a:t>RyO</a:t>
            </a:r>
            <a:r>
              <a:rPr lang="en-US" sz="2400" dirty="0">
                <a:sym typeface="Symbol" pitchFamily="18" charset="2"/>
              </a:rPr>
              <a:t>/</a:t>
            </a:r>
            <a:r>
              <a:rPr lang="en-US" sz="2400" dirty="0" err="1">
                <a:sym typeface="Symbol" pitchFamily="18" charset="2"/>
              </a:rPr>
              <a:t>F</a:t>
            </a:r>
            <a:r>
              <a:rPr lang="en-US" sz="2400" baseline="-25000" dirty="0" err="1">
                <a:sym typeface="Symbol" pitchFamily="18" charset="2"/>
              </a:rPr>
              <a:t>RzO</a:t>
            </a:r>
            <a:r>
              <a:rPr lang="en-US" sz="2400" dirty="0">
                <a:sym typeface="Symbol" pitchFamily="18" charset="2"/>
              </a:rPr>
              <a:t>  and y  =  </a:t>
            </a:r>
            <a:r>
              <a:rPr lang="en-US" sz="2400" dirty="0" err="1">
                <a:sym typeface="Symbol" pitchFamily="18" charset="2"/>
              </a:rPr>
              <a:t>M</a:t>
            </a:r>
            <a:r>
              <a:rPr lang="en-US" sz="2400" baseline="-25000" dirty="0" err="1">
                <a:sym typeface="Symbol" pitchFamily="18" charset="2"/>
              </a:rPr>
              <a:t>RxO</a:t>
            </a:r>
            <a:r>
              <a:rPr lang="en-US" sz="2400" dirty="0">
                <a:sym typeface="Symbol" pitchFamily="18" charset="2"/>
              </a:rPr>
              <a:t>/</a:t>
            </a:r>
            <a:r>
              <a:rPr lang="en-US" sz="2400" dirty="0" err="1">
                <a:sym typeface="Symbol" pitchFamily="18" charset="2"/>
              </a:rPr>
              <a:t>F</a:t>
            </a:r>
            <a:r>
              <a:rPr lang="en-US" sz="2400" baseline="-25000" dirty="0" err="1">
                <a:sym typeface="Symbol" pitchFamily="18" charset="2"/>
              </a:rPr>
              <a:t>RzO</a:t>
            </a:r>
            <a:endParaRPr lang="en-US" sz="2400" baseline="-25000" dirty="0">
              <a:sym typeface="Symbol" pitchFamily="18" charset="2"/>
            </a:endParaRPr>
          </a:p>
        </p:txBody>
      </p:sp>
      <p:pic>
        <p:nvPicPr>
          <p:cNvPr id="66567" name="Picture 7" descr="C:\WINDOWS\DESKTOP\Mehta\Other Pics\prob4_133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533400" y="990600"/>
            <a:ext cx="4191000" cy="2997200"/>
          </a:xfrm>
          <a:prstGeom prst="rect">
            <a:avLst/>
          </a:prstGeom>
          <a:noFill/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2279650" y="19653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19200" y="533400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APPLICATIONS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46482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torque or moment of 12 N </a:t>
            </a:r>
            <a:r>
              <a:rPr lang="en-US">
                <a:cs typeface="Times New Roman" pitchFamily="18" charset="0"/>
              </a:rPr>
              <a:t>· m is required to rotate the wheel. Which one of the two grips of the wheel above will require less force to rotate the wheel?</a:t>
            </a:r>
            <a:endParaRPr lang="en-US"/>
          </a:p>
        </p:txBody>
      </p:sp>
      <p:pic>
        <p:nvPicPr>
          <p:cNvPr id="9222" name="Picture 6" descr="C:\WINDOWS\DESKTOP\Mehta\p10pics\10_pg149l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1676400" y="1447800"/>
            <a:ext cx="2563813" cy="2895600"/>
          </a:xfrm>
          <a:prstGeom prst="rect">
            <a:avLst/>
          </a:prstGeom>
          <a:noFill/>
        </p:spPr>
      </p:pic>
      <p:pic>
        <p:nvPicPr>
          <p:cNvPr id="9224" name="Picture 8" descr="C:\WINDOWS\DESKTOP\Mehta\p10pics\10_pg149r.jpg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4648200" y="1447800"/>
            <a:ext cx="2590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1028"/>
          <p:cNvSpPr txBox="1">
            <a:spLocks noChangeArrowheads="1"/>
          </p:cNvSpPr>
          <p:nvPr/>
        </p:nvSpPr>
        <p:spPr bwMode="auto">
          <a:xfrm>
            <a:off x="2971800" y="457200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EXAMPLE #2 </a:t>
            </a:r>
            <a:r>
              <a:rPr lang="en-US" sz="2400" dirty="0"/>
              <a:t>(continued)</a:t>
            </a:r>
            <a:endParaRPr lang="en-US" sz="2400" b="1" dirty="0"/>
          </a:p>
        </p:txBody>
      </p:sp>
      <p:sp>
        <p:nvSpPr>
          <p:cNvPr id="67589" name="Text Box 1029"/>
          <p:cNvSpPr txBox="1">
            <a:spLocks noChangeArrowheads="1"/>
          </p:cNvSpPr>
          <p:nvPr/>
        </p:nvSpPr>
        <p:spPr bwMode="auto">
          <a:xfrm>
            <a:off x="3505200" y="1295400"/>
            <a:ext cx="5638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/>
              <a:t>F</a:t>
            </a:r>
            <a:r>
              <a:rPr lang="en-US" sz="2400" b="1" i="1" baseline="-25000" dirty="0"/>
              <a:t>RO</a:t>
            </a:r>
            <a:r>
              <a:rPr lang="en-US" sz="2400" dirty="0"/>
              <a:t> = {-50 </a:t>
            </a:r>
            <a:r>
              <a:rPr lang="en-US" sz="2400" b="1" i="1" dirty="0"/>
              <a:t>k</a:t>
            </a:r>
            <a:r>
              <a:rPr lang="en-US" sz="2400" dirty="0"/>
              <a:t> – 20 </a:t>
            </a:r>
            <a:r>
              <a:rPr lang="en-US" sz="2400" b="1" i="1" dirty="0"/>
              <a:t>k</a:t>
            </a:r>
            <a:r>
              <a:rPr lang="en-US" sz="2400" dirty="0"/>
              <a:t>} = {-70 </a:t>
            </a:r>
            <a:r>
              <a:rPr lang="en-US" sz="2400" b="1" i="1" dirty="0"/>
              <a:t>k</a:t>
            </a:r>
            <a:r>
              <a:rPr lang="en-US" sz="2400" dirty="0"/>
              <a:t>} </a:t>
            </a:r>
            <a:r>
              <a:rPr lang="en-US" sz="2400" dirty="0" err="1"/>
              <a:t>kN</a:t>
            </a:r>
            <a:endParaRPr lang="en-US" sz="2400" dirty="0"/>
          </a:p>
          <a:p>
            <a:pPr algn="l">
              <a:spcBef>
                <a:spcPct val="50000"/>
              </a:spcBef>
            </a:pPr>
            <a:r>
              <a:rPr lang="en-US" sz="2400" b="1" i="1" dirty="0"/>
              <a:t>M</a:t>
            </a:r>
            <a:r>
              <a:rPr lang="en-US" sz="2400" b="1" i="1" baseline="-25000" dirty="0"/>
              <a:t>RO</a:t>
            </a:r>
            <a:r>
              <a:rPr lang="en-US" sz="2400" dirty="0"/>
              <a:t>  = (10 </a:t>
            </a:r>
            <a:r>
              <a:rPr lang="en-US" sz="2400" b="1" i="1" dirty="0" err="1"/>
              <a:t>i</a:t>
            </a:r>
            <a:r>
              <a:rPr lang="en-US" sz="2400" dirty="0"/>
              <a:t>) </a:t>
            </a:r>
            <a:r>
              <a:rPr lang="en-US" sz="2400" dirty="0">
                <a:sym typeface="Symbol" pitchFamily="18" charset="2"/>
              </a:rPr>
              <a:t> (-20 </a:t>
            </a:r>
            <a:r>
              <a:rPr lang="en-US" sz="2400" b="1" i="1" dirty="0">
                <a:sym typeface="Symbol" pitchFamily="18" charset="2"/>
              </a:rPr>
              <a:t>k</a:t>
            </a:r>
            <a:r>
              <a:rPr lang="en-US" sz="2400" dirty="0">
                <a:sym typeface="Symbol" pitchFamily="18" charset="2"/>
              </a:rPr>
              <a:t>) + (4 </a:t>
            </a:r>
            <a:r>
              <a:rPr lang="en-US" sz="2400" b="1" i="1" dirty="0" err="1">
                <a:sym typeface="Symbol" pitchFamily="18" charset="2"/>
              </a:rPr>
              <a:t>i</a:t>
            </a:r>
            <a:r>
              <a:rPr lang="en-US" sz="2400" dirty="0">
                <a:sym typeface="Symbol" pitchFamily="18" charset="2"/>
              </a:rPr>
              <a:t> + 3 </a:t>
            </a:r>
            <a:r>
              <a:rPr lang="en-US" sz="2400" b="1" i="1" dirty="0">
                <a:sym typeface="Symbol" pitchFamily="18" charset="2"/>
              </a:rPr>
              <a:t>j</a:t>
            </a:r>
            <a:r>
              <a:rPr lang="en-US" sz="2400" dirty="0">
                <a:sym typeface="Symbol" pitchFamily="18" charset="2"/>
              </a:rPr>
              <a:t>)x(-50 </a:t>
            </a:r>
            <a:r>
              <a:rPr lang="en-US" sz="2400" b="1" i="1" dirty="0">
                <a:sym typeface="Symbol" pitchFamily="18" charset="2"/>
              </a:rPr>
              <a:t>k</a:t>
            </a:r>
            <a:r>
              <a:rPr lang="en-US" sz="2400" dirty="0">
                <a:sym typeface="Symbol" pitchFamily="18" charset="2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        = {200 </a:t>
            </a:r>
            <a:r>
              <a:rPr lang="en-US" sz="2400" b="1" i="1" dirty="0">
                <a:sym typeface="Symbol" pitchFamily="18" charset="2"/>
              </a:rPr>
              <a:t>j</a:t>
            </a:r>
            <a:r>
              <a:rPr lang="en-US" sz="2400" dirty="0">
                <a:sym typeface="Symbol" pitchFamily="18" charset="2"/>
              </a:rPr>
              <a:t> + 200</a:t>
            </a:r>
            <a:r>
              <a:rPr lang="en-US" sz="2400" b="1" i="1" dirty="0">
                <a:sym typeface="Symbol" pitchFamily="18" charset="2"/>
              </a:rPr>
              <a:t> j</a:t>
            </a:r>
            <a:r>
              <a:rPr lang="en-US" sz="2400" dirty="0">
                <a:sym typeface="Symbol" pitchFamily="18" charset="2"/>
              </a:rPr>
              <a:t> – 150 </a:t>
            </a:r>
            <a:r>
              <a:rPr lang="en-US" sz="2400" b="1" i="1" dirty="0" err="1">
                <a:sym typeface="Symbol" pitchFamily="18" charset="2"/>
              </a:rPr>
              <a:t>i</a:t>
            </a:r>
            <a:r>
              <a:rPr lang="en-US" sz="2400" dirty="0">
                <a:sym typeface="Symbol" pitchFamily="18" charset="2"/>
              </a:rPr>
              <a:t>} </a:t>
            </a:r>
            <a:r>
              <a:rPr lang="en-US" sz="2400" dirty="0" err="1">
                <a:sym typeface="Symbol" pitchFamily="18" charset="2"/>
              </a:rPr>
              <a:t>kN</a:t>
            </a:r>
            <a:r>
              <a:rPr lang="en-US" sz="2400" dirty="0" err="1">
                <a:cs typeface="Times New Roman" pitchFamily="18" charset="0"/>
                <a:sym typeface="Symbol" pitchFamily="18" charset="2"/>
              </a:rPr>
              <a:t>·m</a:t>
            </a:r>
            <a:endParaRPr lang="en-US" sz="2400" dirty="0">
              <a:cs typeface="Times New Roman" pitchFamily="18" charset="0"/>
              <a:sym typeface="Symbol" pitchFamily="18" charset="2"/>
            </a:endParaRPr>
          </a:p>
          <a:p>
            <a:pPr algn="l"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  <a:sym typeface="Symbol" pitchFamily="18" charset="2"/>
              </a:rPr>
              <a:t>        = {-150 </a:t>
            </a:r>
            <a:r>
              <a:rPr lang="en-US" sz="2400" b="1" i="1" dirty="0" err="1"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+ 400 </a:t>
            </a:r>
            <a:r>
              <a:rPr lang="en-US" sz="2400" b="1" i="1" dirty="0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} </a:t>
            </a:r>
            <a:r>
              <a:rPr lang="en-US" sz="2400" dirty="0" err="1">
                <a:cs typeface="Times New Roman" pitchFamily="18" charset="0"/>
                <a:sym typeface="Symbol" pitchFamily="18" charset="2"/>
              </a:rPr>
              <a:t>kN·m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67590" name="Text Box 1030"/>
          <p:cNvSpPr txBox="1">
            <a:spLocks noChangeArrowheads="1"/>
          </p:cNvSpPr>
          <p:nvPr/>
        </p:nvSpPr>
        <p:spPr bwMode="auto">
          <a:xfrm>
            <a:off x="457200" y="38100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The location of the single equivalent resultant force is given as,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x = -M</a:t>
            </a:r>
            <a:r>
              <a:rPr lang="en-US" sz="2400" baseline="-25000">
                <a:sym typeface="Symbol" pitchFamily="18" charset="2"/>
              </a:rPr>
              <a:t>Ryo</a:t>
            </a:r>
            <a:r>
              <a:rPr lang="en-US" sz="2400">
                <a:sym typeface="Symbol" pitchFamily="18" charset="2"/>
              </a:rPr>
              <a:t>/F</a:t>
            </a:r>
            <a:r>
              <a:rPr lang="en-US" sz="2400" baseline="-25000">
                <a:sym typeface="Symbol" pitchFamily="18" charset="2"/>
              </a:rPr>
              <a:t>Rzo</a:t>
            </a:r>
            <a:r>
              <a:rPr lang="en-US" sz="2400">
                <a:sym typeface="Symbol" pitchFamily="18" charset="2"/>
              </a:rPr>
              <a:t>  = -400/(-70)  = 5</a:t>
            </a:r>
            <a:r>
              <a:rPr lang="en-US" sz="2400" b="1">
                <a:sym typeface="Symbol" pitchFamily="18" charset="2"/>
              </a:rPr>
              <a:t>.</a:t>
            </a:r>
            <a:r>
              <a:rPr lang="en-US" sz="2400">
                <a:sym typeface="Symbol" pitchFamily="18" charset="2"/>
              </a:rPr>
              <a:t>71 m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y  =  M</a:t>
            </a:r>
            <a:r>
              <a:rPr lang="en-US" sz="2400" baseline="-25000">
                <a:sym typeface="Symbol" pitchFamily="18" charset="2"/>
              </a:rPr>
              <a:t>Rxo</a:t>
            </a:r>
            <a:r>
              <a:rPr lang="en-US" sz="2400">
                <a:sym typeface="Symbol" pitchFamily="18" charset="2"/>
              </a:rPr>
              <a:t>/F</a:t>
            </a:r>
            <a:r>
              <a:rPr lang="en-US" sz="2400" baseline="-25000">
                <a:sym typeface="Symbol" pitchFamily="18" charset="2"/>
              </a:rPr>
              <a:t>Rzo</a:t>
            </a:r>
            <a:r>
              <a:rPr lang="en-US" sz="2400">
                <a:sym typeface="Symbol" pitchFamily="18" charset="2"/>
              </a:rPr>
              <a:t> =  (-150)/(-70)  =  2</a:t>
            </a:r>
            <a:r>
              <a:rPr lang="en-US" sz="2400" b="1">
                <a:sym typeface="Symbol" pitchFamily="18" charset="2"/>
              </a:rPr>
              <a:t>.</a:t>
            </a:r>
            <a:r>
              <a:rPr lang="en-US" sz="2400">
                <a:sym typeface="Symbol" pitchFamily="18" charset="2"/>
              </a:rPr>
              <a:t>14 m</a:t>
            </a:r>
            <a:endParaRPr lang="en-US" sz="2400" baseline="-25000">
              <a:sym typeface="Symbol" pitchFamily="18" charset="2"/>
            </a:endParaRPr>
          </a:p>
        </p:txBody>
      </p:sp>
      <p:pic>
        <p:nvPicPr>
          <p:cNvPr id="67591" name="Picture 1031" descr="C:\WINDOWS\DESKTOP\Mehta\Other Pics\prob4_133.jpg"/>
          <p:cNvPicPr>
            <a:picLocks noChangeAspect="1" noChangeArrowheads="1"/>
          </p:cNvPicPr>
          <p:nvPr/>
        </p:nvPicPr>
        <p:blipFill>
          <a:blip r:embed="rId3">
            <a:lum bright="-18000" contrast="30000"/>
          </a:blip>
          <a:srcRect/>
          <a:stretch>
            <a:fillRect/>
          </a:stretch>
        </p:blipFill>
        <p:spPr bwMode="auto">
          <a:xfrm>
            <a:off x="457200" y="1295400"/>
            <a:ext cx="3124200" cy="2233613"/>
          </a:xfrm>
          <a:prstGeom prst="rect">
            <a:avLst/>
          </a:prstGeom>
          <a:noFill/>
        </p:spPr>
      </p:pic>
      <p:sp>
        <p:nvSpPr>
          <p:cNvPr id="67592" name="Text Box 1032"/>
          <p:cNvSpPr txBox="1">
            <a:spLocks noChangeArrowheads="1"/>
          </p:cNvSpPr>
          <p:nvPr/>
        </p:nvSpPr>
        <p:spPr bwMode="auto">
          <a:xfrm>
            <a:off x="1822450" y="1508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67593" name="Line 1033"/>
          <p:cNvSpPr>
            <a:spLocks noChangeShapeType="1"/>
          </p:cNvSpPr>
          <p:nvPr/>
        </p:nvSpPr>
        <p:spPr bwMode="auto">
          <a:xfrm>
            <a:off x="1524000" y="2286000"/>
            <a:ext cx="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26"/>
          <p:cNvSpPr txBox="1">
            <a:spLocks noChangeArrowheads="1"/>
          </p:cNvSpPr>
          <p:nvPr/>
        </p:nvSpPr>
        <p:spPr bwMode="auto">
          <a:xfrm>
            <a:off x="2590800" y="533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/>
              <a:t>       CONCEPT QUIZ</a:t>
            </a:r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533400" y="1143000"/>
            <a:ext cx="5486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algn="l">
              <a:spcBef>
                <a:spcPct val="50000"/>
              </a:spcBef>
            </a:pPr>
            <a:r>
              <a:rPr lang="en-US" sz="2400" dirty="0"/>
              <a:t>1. The forces on the pole can be reduced to a single force and a single moment at point ____ .</a:t>
            </a:r>
          </a:p>
          <a:p>
            <a:pPr marL="290513" indent="-290513" algn="l">
              <a:spcBef>
                <a:spcPct val="50000"/>
              </a:spcBef>
            </a:pPr>
            <a:r>
              <a:rPr lang="en-US" sz="2400" dirty="0"/>
              <a:t>   	 A</a:t>
            </a:r>
            <a:r>
              <a:rPr lang="en-US" sz="2400" dirty="0" smtClean="0"/>
              <a:t>) </a:t>
            </a:r>
            <a:r>
              <a:rPr lang="en-US" sz="2400" dirty="0"/>
              <a:t>P	 	</a:t>
            </a:r>
            <a:r>
              <a:rPr lang="en-US" sz="2400" dirty="0" smtClean="0"/>
              <a:t>B) </a:t>
            </a:r>
            <a:r>
              <a:rPr lang="en-US" sz="2400" dirty="0"/>
              <a:t>Q   		</a:t>
            </a:r>
            <a:r>
              <a:rPr lang="en-US" sz="2400" dirty="0" smtClean="0"/>
              <a:t>C) </a:t>
            </a:r>
            <a:r>
              <a:rPr lang="en-US" sz="2400" dirty="0"/>
              <a:t>R</a:t>
            </a:r>
          </a:p>
          <a:p>
            <a:pPr marL="290513" indent="-290513" algn="l">
              <a:spcBef>
                <a:spcPct val="50000"/>
              </a:spcBef>
            </a:pPr>
            <a:r>
              <a:rPr lang="en-US" sz="2400" dirty="0"/>
              <a:t>	 </a:t>
            </a:r>
            <a:r>
              <a:rPr lang="en-US" sz="2400" dirty="0" smtClean="0"/>
              <a:t>D) </a:t>
            </a:r>
            <a:r>
              <a:rPr lang="en-US" sz="2400" dirty="0"/>
              <a:t>S	 	</a:t>
            </a:r>
            <a:r>
              <a:rPr lang="en-US" sz="2400" dirty="0" smtClean="0"/>
              <a:t>E) </a:t>
            </a:r>
            <a:r>
              <a:rPr lang="en-US" sz="2400" dirty="0"/>
              <a:t>Any of these points.</a:t>
            </a:r>
            <a:endParaRPr lang="en-US" sz="2200" dirty="0"/>
          </a:p>
        </p:txBody>
      </p:sp>
      <p:sp>
        <p:nvSpPr>
          <p:cNvPr id="12" name="Rectangle 11"/>
          <p:cNvSpPr/>
          <p:nvPr/>
        </p:nvSpPr>
        <p:spPr>
          <a:xfrm>
            <a:off x="685800" y="3733800"/>
            <a:ext cx="6934200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2. Consider </a:t>
            </a:r>
            <a:r>
              <a:rPr lang="en-US" u="sng" dirty="0" smtClean="0">
                <a:solidFill>
                  <a:schemeClr val="hlink"/>
                </a:solidFill>
              </a:rPr>
              <a:t>two couples</a:t>
            </a:r>
            <a:r>
              <a:rPr lang="en-US" dirty="0" smtClean="0"/>
              <a:t> acting on a body. The simplest possible equivalent system at any arbitrary point on the body will have</a:t>
            </a:r>
          </a:p>
          <a:p>
            <a:pPr marL="457200" indent="-457200">
              <a:spcBef>
                <a:spcPct val="35000"/>
              </a:spcBef>
            </a:pPr>
            <a:r>
              <a:rPr lang="en-US" dirty="0" smtClean="0"/>
              <a:t>     A) one force and one couple moment.</a:t>
            </a:r>
          </a:p>
          <a:p>
            <a:pPr marL="457200" indent="-457200">
              <a:spcBef>
                <a:spcPct val="35000"/>
              </a:spcBef>
            </a:pPr>
            <a:r>
              <a:rPr lang="en-US" dirty="0" smtClean="0"/>
              <a:t>     B) one force.</a:t>
            </a:r>
          </a:p>
          <a:p>
            <a:pPr marL="457200" indent="-457200">
              <a:spcBef>
                <a:spcPct val="35000"/>
              </a:spcBef>
            </a:pPr>
            <a:r>
              <a:rPr lang="en-US" dirty="0" smtClean="0"/>
              <a:t>     C) one couple moment.</a:t>
            </a:r>
          </a:p>
          <a:p>
            <a:pPr marL="457200" indent="-457200">
              <a:spcBef>
                <a:spcPct val="35000"/>
              </a:spcBef>
            </a:pPr>
            <a:r>
              <a:rPr lang="en-US" dirty="0" smtClean="0"/>
              <a:t>     D) two couple moments.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175264" y="391183"/>
            <a:ext cx="2592000" cy="2857975"/>
            <a:chOff x="6175264" y="391183"/>
            <a:chExt cx="2592000" cy="28579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5264" y="391183"/>
              <a:ext cx="2592000" cy="2857975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7162800" y="2590800"/>
              <a:ext cx="136908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137041" y="1434078"/>
              <a:ext cx="136908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178292" y="838200"/>
              <a:ext cx="136908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162800" y="1828799"/>
              <a:ext cx="136908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81200" y="457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GROUP PROBLEM SOLVING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191000" y="990600"/>
            <a:ext cx="4267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1225" indent="-911225" algn="l">
              <a:spcBef>
                <a:spcPct val="50000"/>
              </a:spcBef>
            </a:pPr>
            <a:r>
              <a:rPr lang="en-US" sz="2400" b="1"/>
              <a:t>Given:</a:t>
            </a:r>
            <a:r>
              <a:rPr lang="en-US" sz="2400"/>
              <a:t> A 2-D force and couple system as shown.  </a:t>
            </a:r>
          </a:p>
          <a:p>
            <a:pPr marL="911225" indent="-911225" algn="l">
              <a:spcBef>
                <a:spcPct val="50000"/>
              </a:spcBef>
            </a:pPr>
            <a:r>
              <a:rPr lang="en-US" sz="2400" b="1"/>
              <a:t>Find:</a:t>
            </a:r>
            <a:r>
              <a:rPr lang="en-US" sz="2400"/>
              <a:t>  The equivalent resultant force and couple moment acting at A.</a:t>
            </a:r>
            <a:endParaRPr lang="en-US" sz="2400" b="1" u="sng"/>
          </a:p>
          <a:p>
            <a:pPr marL="911225" indent="-911225" algn="l">
              <a:spcBef>
                <a:spcPct val="50000"/>
              </a:spcBef>
            </a:pPr>
            <a:endParaRPr lang="en-US" sz="2400" b="1" u="sng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191000" y="3048000"/>
            <a:ext cx="4572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2425" indent="-352425" algn="l">
              <a:spcBef>
                <a:spcPct val="50000"/>
              </a:spcBef>
            </a:pPr>
            <a:r>
              <a:rPr lang="en-US" sz="2400" b="1" u="sng"/>
              <a:t>Plan</a:t>
            </a:r>
            <a:r>
              <a:rPr lang="en-US" sz="2400" b="1"/>
              <a:t>:</a:t>
            </a:r>
            <a:endParaRPr lang="en-US" sz="2400"/>
          </a:p>
          <a:p>
            <a:pPr marL="352425" indent="-352425" algn="l">
              <a:spcBef>
                <a:spcPct val="50000"/>
              </a:spcBef>
            </a:pPr>
            <a:r>
              <a:rPr lang="en-US" sz="2400"/>
              <a:t>1) Sum all the x and y components of the forces to find F</a:t>
            </a:r>
            <a:r>
              <a:rPr lang="en-US" sz="2400" baseline="-25000"/>
              <a:t>RA</a:t>
            </a:r>
            <a:r>
              <a:rPr lang="en-US" sz="2400"/>
              <a:t>.</a:t>
            </a:r>
            <a:endParaRPr lang="en-US" sz="2400" baseline="-25000"/>
          </a:p>
          <a:p>
            <a:pPr marL="352425" indent="-352425" algn="l">
              <a:spcBef>
                <a:spcPct val="30000"/>
              </a:spcBef>
            </a:pPr>
            <a:r>
              <a:rPr lang="en-US" sz="2400"/>
              <a:t>2) Find and sum all the moments resulting from moving each force to A and add them to the 500 lb - ft free moment to find the resultant M</a:t>
            </a:r>
            <a:r>
              <a:rPr lang="en-US" sz="2400" baseline="-25000"/>
              <a:t>RA</a:t>
            </a:r>
            <a:r>
              <a:rPr lang="en-US" sz="2400"/>
              <a:t> .</a:t>
            </a:r>
          </a:p>
        </p:txBody>
      </p:sp>
      <p:pic>
        <p:nvPicPr>
          <p:cNvPr id="15367" name="Picture 7" descr="C:\WINDOWS\DESKTOP\Mehta\p10pics\11_p4_120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609600" y="1143000"/>
            <a:ext cx="3514725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/>
              <a:t>       GROUP PROBLEM SOLVING </a:t>
            </a:r>
            <a:r>
              <a:rPr lang="en-US" sz="2400" dirty="0"/>
              <a:t>(continued)</a:t>
            </a:r>
            <a:endParaRPr lang="en-US" sz="2400" b="1" dirty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3352800"/>
            <a:ext cx="8305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+ </a:t>
            </a:r>
            <a:r>
              <a:rPr lang="en-US" sz="2400">
                <a:sym typeface="Symbol" pitchFamily="18" charset="2"/>
              </a:rPr>
              <a:t> F</a:t>
            </a:r>
            <a:r>
              <a:rPr lang="en-US" sz="2400" baseline="-25000">
                <a:sym typeface="Symbol" pitchFamily="18" charset="2"/>
              </a:rPr>
              <a:t>x </a:t>
            </a:r>
            <a:r>
              <a:rPr lang="en-US" sz="2400">
                <a:sym typeface="Symbol" pitchFamily="18" charset="2"/>
              </a:rPr>
              <a:t> =  (4/5) 150 lb + 50  lb sin 30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°   = 145 lb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+ </a:t>
            </a:r>
            <a:r>
              <a:rPr lang="en-US" sz="2400">
                <a:sym typeface="Symbol" pitchFamily="18" charset="2"/>
              </a:rPr>
              <a:t>  F</a:t>
            </a:r>
            <a:r>
              <a:rPr lang="en-US" sz="2400" baseline="-25000">
                <a:sym typeface="Symbol" pitchFamily="18" charset="2"/>
              </a:rPr>
              <a:t>y  </a:t>
            </a:r>
            <a:r>
              <a:rPr lang="en-US" sz="2400">
                <a:sym typeface="Symbol" pitchFamily="18" charset="2"/>
              </a:rPr>
              <a:t>=  (3/5) 150  lb + 50 lb  cos 30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°   = 133</a:t>
            </a:r>
            <a:r>
              <a:rPr lang="en-US" sz="2400" b="1">
                <a:cs typeface="Times New Roman" pitchFamily="18" charset="0"/>
                <a:sym typeface="Symbol" pitchFamily="18" charset="2"/>
              </a:rPr>
              <a:t>.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3 lb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4343400"/>
            <a:ext cx="8229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Now find the magnitude and direction of the resultant.</a:t>
            </a:r>
          </a:p>
          <a:p>
            <a:pPr algn="l">
              <a:spcBef>
                <a:spcPct val="20000"/>
              </a:spcBef>
            </a:pPr>
            <a:r>
              <a:rPr lang="en-US" sz="2400"/>
              <a:t>F</a:t>
            </a:r>
            <a:r>
              <a:rPr lang="en-US" sz="2400" baseline="-25000"/>
              <a:t>RA</a:t>
            </a:r>
            <a:r>
              <a:rPr lang="en-US" sz="2400"/>
              <a:t> = ( 145 </a:t>
            </a:r>
            <a:r>
              <a:rPr lang="en-US" sz="2400" baseline="30000"/>
              <a:t>2</a:t>
            </a:r>
            <a:r>
              <a:rPr lang="en-US" sz="2400"/>
              <a:t> + 133</a:t>
            </a:r>
            <a:r>
              <a:rPr lang="en-US" sz="2400" b="1"/>
              <a:t>.</a:t>
            </a:r>
            <a:r>
              <a:rPr lang="en-US" sz="2400"/>
              <a:t>3 </a:t>
            </a:r>
            <a:r>
              <a:rPr lang="en-US" sz="2400" baseline="30000"/>
              <a:t>2</a:t>
            </a:r>
            <a:r>
              <a:rPr lang="en-US" sz="2400"/>
              <a:t> )</a:t>
            </a:r>
            <a:r>
              <a:rPr lang="en-US" sz="2400" baseline="30000"/>
              <a:t>1/2</a:t>
            </a:r>
            <a:r>
              <a:rPr lang="en-US" sz="2400"/>
              <a:t> = 197 lb   and     </a:t>
            </a:r>
            <a:r>
              <a:rPr lang="en-US" sz="2400">
                <a:sym typeface="Symbol" pitchFamily="18" charset="2"/>
              </a:rPr>
              <a:t> = tan</a:t>
            </a:r>
            <a:r>
              <a:rPr lang="en-US" sz="2400" baseline="30000">
                <a:sym typeface="Symbol" pitchFamily="18" charset="2"/>
              </a:rPr>
              <a:t>-1</a:t>
            </a:r>
            <a:r>
              <a:rPr lang="en-US" sz="2400">
                <a:sym typeface="Symbol" pitchFamily="18" charset="2"/>
              </a:rPr>
              <a:t> ( 133</a:t>
            </a:r>
            <a:r>
              <a:rPr lang="en-US" sz="2400" b="1">
                <a:sym typeface="Symbol" pitchFamily="18" charset="2"/>
              </a:rPr>
              <a:t>.</a:t>
            </a:r>
            <a:r>
              <a:rPr lang="en-US" sz="2400">
                <a:sym typeface="Symbol" pitchFamily="18" charset="2"/>
              </a:rPr>
              <a:t>3/145)        					             = 42</a:t>
            </a:r>
            <a:r>
              <a:rPr lang="en-US" sz="2400" b="1">
                <a:sym typeface="Symbol" pitchFamily="18" charset="2"/>
              </a:rPr>
              <a:t>.</a:t>
            </a:r>
            <a:r>
              <a:rPr lang="en-US" sz="2400">
                <a:sym typeface="Symbol" pitchFamily="18" charset="2"/>
              </a:rPr>
              <a:t>6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°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4800" y="5486400"/>
            <a:ext cx="8458200" cy="914400"/>
            <a:chOff x="192" y="3456"/>
            <a:chExt cx="5328" cy="576"/>
          </a:xfrm>
        </p:grpSpPr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192" y="3456"/>
              <a:ext cx="532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/>
                <a:t>+   M</a:t>
              </a:r>
              <a:r>
                <a:rPr lang="en-US" sz="2400" baseline="-25000"/>
                <a:t>RA </a:t>
              </a:r>
              <a:r>
                <a:rPr lang="en-US" sz="2400"/>
                <a:t>= { (4/5)(150)(2) – 50 cos30</a:t>
              </a:r>
              <a:r>
                <a:rPr lang="en-US" sz="2400">
                  <a:cs typeface="Times New Roman" pitchFamily="18" charset="0"/>
                </a:rPr>
                <a:t>° (3) + 50 sin30° (6) + 500 }</a:t>
              </a:r>
            </a:p>
            <a:p>
              <a:pPr algn="l">
                <a:spcBef>
                  <a:spcPct val="25000"/>
                </a:spcBef>
              </a:pPr>
              <a:r>
                <a:rPr lang="en-US" sz="2400">
                  <a:cs typeface="Times New Roman" pitchFamily="18" charset="0"/>
                </a:rPr>
                <a:t>             = 760 lb·ft</a:t>
              </a:r>
            </a:p>
          </p:txBody>
        </p:sp>
        <p:sp>
          <p:nvSpPr>
            <p:cNvPr id="16393" name="Arc 9"/>
            <p:cNvSpPr>
              <a:spLocks/>
            </p:cNvSpPr>
            <p:nvPr/>
          </p:nvSpPr>
          <p:spPr bwMode="auto">
            <a:xfrm rot="20175476" flipH="1">
              <a:off x="367" y="3460"/>
              <a:ext cx="257" cy="268"/>
            </a:xfrm>
            <a:custGeom>
              <a:avLst/>
              <a:gdLst>
                <a:gd name="G0" fmla="+- 0 0 0"/>
                <a:gd name="G1" fmla="+- 19294 0 0"/>
                <a:gd name="G2" fmla="+- 21600 0 0"/>
                <a:gd name="T0" fmla="*/ 9711 w 21600"/>
                <a:gd name="T1" fmla="*/ 0 h 20032"/>
                <a:gd name="T2" fmla="*/ 21587 w 21600"/>
                <a:gd name="T3" fmla="*/ 20032 h 20032"/>
                <a:gd name="T4" fmla="*/ 0 w 21600"/>
                <a:gd name="T5" fmla="*/ 19294 h 20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032" fill="none" extrusionOk="0">
                  <a:moveTo>
                    <a:pt x="9710" y="0"/>
                  </a:moveTo>
                  <a:cubicBezTo>
                    <a:pt x="17000" y="3669"/>
                    <a:pt x="21600" y="11133"/>
                    <a:pt x="21600" y="19294"/>
                  </a:cubicBezTo>
                  <a:cubicBezTo>
                    <a:pt x="21600" y="19540"/>
                    <a:pt x="21595" y="19786"/>
                    <a:pt x="21587" y="20032"/>
                  </a:cubicBezTo>
                </a:path>
                <a:path w="21600" h="20032" stroke="0" extrusionOk="0">
                  <a:moveTo>
                    <a:pt x="9710" y="0"/>
                  </a:moveTo>
                  <a:cubicBezTo>
                    <a:pt x="17000" y="3669"/>
                    <a:pt x="21600" y="11133"/>
                    <a:pt x="21600" y="19294"/>
                  </a:cubicBezTo>
                  <a:cubicBezTo>
                    <a:pt x="21600" y="19540"/>
                    <a:pt x="21595" y="19786"/>
                    <a:pt x="21587" y="20032"/>
                  </a:cubicBezTo>
                  <a:lnTo>
                    <a:pt x="0" y="1929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396" name="Picture 12" descr="C:\WINDOWS\DESKTOP\Mehta\p10pics\11_p4_120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3124200" y="990600"/>
            <a:ext cx="2743200" cy="2286000"/>
          </a:xfrm>
          <a:prstGeom prst="rect">
            <a:avLst/>
          </a:prstGeom>
          <a:noFill/>
        </p:spPr>
      </p:pic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57200" y="2057400"/>
            <a:ext cx="1997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/>
              <a:t>Summing the force components: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239000" y="5181600"/>
            <a:ext cx="304800" cy="304800"/>
            <a:chOff x="4848" y="1536"/>
            <a:chExt cx="192" cy="192"/>
          </a:xfrm>
        </p:grpSpPr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4848" y="17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 flipV="1">
              <a:off x="4848" y="1536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600200" y="5334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95400" y="4572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/>
              <a:t>       GROUP PROBLEM SOLVING </a:t>
            </a:r>
            <a:r>
              <a:rPr lang="en-US" sz="2400" dirty="0"/>
              <a:t>(continued)</a:t>
            </a:r>
            <a:endParaRPr lang="en-US" sz="2400" b="1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114800" y="990600"/>
            <a:ext cx="4572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1225" indent="-911225" algn="l">
              <a:spcBef>
                <a:spcPct val="50000"/>
              </a:spcBef>
            </a:pPr>
            <a:r>
              <a:rPr lang="en-US" sz="2400" b="1"/>
              <a:t>Given</a:t>
            </a:r>
            <a:r>
              <a:rPr lang="en-US" sz="2400"/>
              <a:t>: Handle forces F</a:t>
            </a:r>
            <a:r>
              <a:rPr lang="en-US" sz="2400" baseline="-25000"/>
              <a:t>1</a:t>
            </a:r>
            <a:r>
              <a:rPr lang="en-US" sz="2400"/>
              <a:t> and F</a:t>
            </a:r>
            <a:r>
              <a:rPr lang="en-US" sz="2400" baseline="-25000"/>
              <a:t>2</a:t>
            </a:r>
            <a:r>
              <a:rPr lang="en-US" sz="2400"/>
              <a:t> are   applied to the electric drill. </a:t>
            </a:r>
          </a:p>
          <a:p>
            <a:pPr marL="911225" indent="-911225" algn="l">
              <a:spcBef>
                <a:spcPct val="50000"/>
              </a:spcBef>
            </a:pPr>
            <a:r>
              <a:rPr lang="en-US" sz="2400" b="1"/>
              <a:t>Find</a:t>
            </a:r>
            <a:r>
              <a:rPr lang="en-US" sz="2400"/>
              <a:t>:   An equivalent resultant force and couple moment at point O.</a:t>
            </a:r>
          </a:p>
          <a:p>
            <a:pPr marL="911225" indent="-911225" algn="l">
              <a:spcBef>
                <a:spcPct val="50000"/>
              </a:spcBef>
            </a:pPr>
            <a:endParaRPr lang="en-US" sz="240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114800" y="304800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sz="2400" b="1" u="sng" dirty="0"/>
              <a:t>Plan</a:t>
            </a:r>
            <a:r>
              <a:rPr lang="en-US" sz="2400" dirty="0"/>
              <a:t>: </a:t>
            </a:r>
          </a:p>
          <a:p>
            <a:pPr marL="457200" indent="-457200" algn="l">
              <a:spcBef>
                <a:spcPct val="50000"/>
              </a:spcBef>
            </a:pPr>
            <a:r>
              <a:rPr lang="en-US" sz="2400" dirty="0"/>
              <a:t>a) Find </a:t>
            </a:r>
            <a:r>
              <a:rPr lang="en-US" sz="2400" b="1" i="1" dirty="0"/>
              <a:t>F</a:t>
            </a:r>
            <a:r>
              <a:rPr lang="en-US" sz="2400" b="1" i="1" baseline="-25000" dirty="0"/>
              <a:t>RO</a:t>
            </a:r>
            <a:r>
              <a:rPr lang="en-US" sz="2400" dirty="0"/>
              <a:t> = </a:t>
            </a:r>
            <a:r>
              <a:rPr lang="en-US" sz="2400" dirty="0">
                <a:sym typeface="Symbol" pitchFamily="18" charset="2"/>
              </a:rPr>
              <a:t> </a:t>
            </a:r>
            <a:r>
              <a:rPr lang="en-US" sz="2400" b="1" i="1" dirty="0" err="1">
                <a:sym typeface="Symbol" pitchFamily="18" charset="2"/>
              </a:rPr>
              <a:t>F</a:t>
            </a:r>
            <a:r>
              <a:rPr lang="en-US" sz="2400" b="1" i="1" baseline="-25000" dirty="0" err="1">
                <a:sym typeface="Symbol" pitchFamily="18" charset="2"/>
              </a:rPr>
              <a:t>i</a:t>
            </a:r>
            <a:endParaRPr lang="en-US" sz="2400" b="1" i="1" dirty="0">
              <a:sym typeface="Symbol" pitchFamily="18" charset="2"/>
            </a:endParaRPr>
          </a:p>
          <a:p>
            <a:pPr marL="457200" indent="-457200" algn="l">
              <a:spcBef>
                <a:spcPct val="50000"/>
              </a:spcBef>
            </a:pPr>
            <a:r>
              <a:rPr lang="en-US" sz="2400" dirty="0"/>
              <a:t>b) Find </a:t>
            </a:r>
            <a:r>
              <a:rPr lang="en-US" sz="2400" b="1" i="1" dirty="0"/>
              <a:t>M</a:t>
            </a:r>
            <a:r>
              <a:rPr lang="en-US" sz="2400" b="1" i="1" baseline="-25000" dirty="0"/>
              <a:t>RO</a:t>
            </a:r>
            <a:r>
              <a:rPr lang="en-US" sz="2400" dirty="0"/>
              <a:t> = </a:t>
            </a:r>
            <a:r>
              <a:rPr lang="en-US" sz="2400" dirty="0">
                <a:sym typeface="Symbol" pitchFamily="18" charset="2"/>
              </a:rPr>
              <a:t> </a:t>
            </a:r>
            <a:r>
              <a:rPr lang="en-US" sz="2400" b="1" i="1" dirty="0">
                <a:sym typeface="Symbol" pitchFamily="18" charset="2"/>
              </a:rPr>
              <a:t>M</a:t>
            </a:r>
            <a:r>
              <a:rPr lang="en-US" sz="2400" b="1" i="1" baseline="-25000" dirty="0">
                <a:sym typeface="Symbol" pitchFamily="18" charset="2"/>
              </a:rPr>
              <a:t>C</a:t>
            </a:r>
            <a:r>
              <a:rPr lang="en-US" sz="2400" b="1" i="1" dirty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+  (</a:t>
            </a:r>
            <a:r>
              <a:rPr lang="en-US" sz="2400" b="1" i="1" dirty="0">
                <a:sym typeface="Symbol" pitchFamily="18" charset="2"/>
              </a:rPr>
              <a:t> </a:t>
            </a:r>
            <a:r>
              <a:rPr lang="en-US" sz="2400" b="1" i="1" dirty="0" err="1">
                <a:sym typeface="Symbol" pitchFamily="18" charset="2"/>
              </a:rPr>
              <a:t>r</a:t>
            </a:r>
            <a:r>
              <a:rPr lang="en-US" sz="2400" b="1" i="1" baseline="-25000" dirty="0" err="1">
                <a:sym typeface="Symbol" pitchFamily="18" charset="2"/>
              </a:rPr>
              <a:t>i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i="1" dirty="0" err="1">
                <a:sym typeface="Symbol" pitchFamily="18" charset="2"/>
              </a:rPr>
              <a:t>F</a:t>
            </a:r>
            <a:r>
              <a:rPr lang="en-US" sz="2400" b="1" i="1" baseline="-25000" dirty="0" err="1">
                <a:sym typeface="Symbol" pitchFamily="18" charset="2"/>
              </a:rPr>
              <a:t>i</a:t>
            </a:r>
            <a:r>
              <a:rPr lang="en-US" sz="2400" b="1" i="1" dirty="0"/>
              <a:t> </a:t>
            </a:r>
            <a:r>
              <a:rPr lang="en-US" sz="2400" dirty="0"/>
              <a:t>)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57200" y="4240209"/>
            <a:ext cx="8305800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Where, </a:t>
            </a:r>
          </a:p>
          <a:p>
            <a:pPr algn="l">
              <a:spcBef>
                <a:spcPct val="20000"/>
              </a:spcBef>
            </a:pPr>
            <a:r>
              <a:rPr lang="en-US" sz="2400" b="1" i="1" dirty="0" err="1"/>
              <a:t>F</a:t>
            </a:r>
            <a:r>
              <a:rPr lang="en-US" sz="2400" b="1" i="1" baseline="-25000" dirty="0" err="1"/>
              <a:t>i</a:t>
            </a:r>
            <a:r>
              <a:rPr lang="en-US" sz="2400" b="1" i="1" dirty="0"/>
              <a:t> </a:t>
            </a:r>
            <a:r>
              <a:rPr lang="en-US" sz="2400" dirty="0"/>
              <a:t>are the individual forces in Cartesian vector notation (CVN).</a:t>
            </a:r>
          </a:p>
          <a:p>
            <a:pPr algn="l">
              <a:spcBef>
                <a:spcPct val="20000"/>
              </a:spcBef>
            </a:pPr>
            <a:r>
              <a:rPr lang="en-US" sz="2400" b="1" i="1" dirty="0"/>
              <a:t>M</a:t>
            </a:r>
            <a:r>
              <a:rPr lang="en-US" sz="2400" b="1" i="1" baseline="-25000" dirty="0"/>
              <a:t>C</a:t>
            </a:r>
            <a:r>
              <a:rPr lang="en-US" sz="2400" b="1" i="1" dirty="0"/>
              <a:t> </a:t>
            </a:r>
            <a:r>
              <a:rPr lang="en-US" sz="2400" dirty="0"/>
              <a:t>are any free couple moments in CVN (none in this example).</a:t>
            </a:r>
          </a:p>
          <a:p>
            <a:pPr algn="l">
              <a:spcBef>
                <a:spcPct val="20000"/>
              </a:spcBef>
            </a:pPr>
            <a:r>
              <a:rPr lang="en-US" sz="2400" b="1" i="1" dirty="0" err="1"/>
              <a:t>R</a:t>
            </a:r>
            <a:r>
              <a:rPr lang="en-US" sz="2400" b="1" i="1" baseline="-25000" dirty="0" err="1"/>
              <a:t>i</a:t>
            </a:r>
            <a:r>
              <a:rPr lang="en-US" sz="2400" b="1" i="1" dirty="0"/>
              <a:t> </a:t>
            </a:r>
            <a:r>
              <a:rPr lang="en-US" sz="2400" dirty="0"/>
              <a:t>are the position vectors from the point O to any point on the line of action of </a:t>
            </a:r>
            <a:r>
              <a:rPr lang="en-US" sz="2400" b="1" i="1" dirty="0" err="1"/>
              <a:t>F</a:t>
            </a:r>
            <a:r>
              <a:rPr lang="en-US" sz="2400" b="1" i="1" baseline="-25000" dirty="0" err="1"/>
              <a:t>i</a:t>
            </a:r>
            <a:r>
              <a:rPr lang="en-US" sz="2400" b="1" i="1" baseline="-25000" dirty="0"/>
              <a:t> </a:t>
            </a:r>
            <a:r>
              <a:rPr lang="en-US" sz="2400" dirty="0"/>
              <a:t>.</a:t>
            </a:r>
            <a:endParaRPr lang="en-US" sz="2400" b="1" i="1" dirty="0"/>
          </a:p>
        </p:txBody>
      </p:sp>
      <p:pic>
        <p:nvPicPr>
          <p:cNvPr id="17425" name="Picture 17" descr="C:\WINDOWS\DESKTOP\Mehta\p10pics\10_p4_135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533400" y="1143000"/>
            <a:ext cx="3505200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         </a:t>
            </a:r>
            <a:r>
              <a:rPr lang="en-US" sz="2400" b="1" dirty="0"/>
              <a:t>SOLUTION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419600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400" b="1" i="1" dirty="0"/>
              <a:t>F</a:t>
            </a:r>
            <a:r>
              <a:rPr lang="en-US" sz="2400" b="1" i="1" baseline="-25000" dirty="0"/>
              <a:t>1 </a:t>
            </a:r>
            <a:r>
              <a:rPr lang="en-US" sz="2400" dirty="0"/>
              <a:t>   =  {6 </a:t>
            </a:r>
            <a:r>
              <a:rPr lang="en-US" sz="2400" b="1" i="1" dirty="0" err="1"/>
              <a:t>i</a:t>
            </a:r>
            <a:r>
              <a:rPr lang="en-US" sz="2400" dirty="0"/>
              <a:t> – 3 </a:t>
            </a:r>
            <a:r>
              <a:rPr lang="en-US" sz="2400" b="1" i="1" dirty="0"/>
              <a:t>j</a:t>
            </a:r>
            <a:r>
              <a:rPr lang="en-US" sz="2400" dirty="0"/>
              <a:t> – 10 </a:t>
            </a:r>
            <a:r>
              <a:rPr lang="en-US" sz="2400" b="1" i="1" dirty="0"/>
              <a:t>k</a:t>
            </a:r>
            <a:r>
              <a:rPr lang="en-US" sz="2400" dirty="0"/>
              <a:t>} N</a:t>
            </a:r>
          </a:p>
          <a:p>
            <a:pPr algn="l">
              <a:spcBef>
                <a:spcPct val="30000"/>
              </a:spcBef>
            </a:pPr>
            <a:r>
              <a:rPr lang="en-US" sz="2400" b="1" i="1" dirty="0"/>
              <a:t>F</a:t>
            </a:r>
            <a:r>
              <a:rPr lang="en-US" sz="2400" b="1" i="1" baseline="-25000" dirty="0"/>
              <a:t>2 </a:t>
            </a:r>
            <a:r>
              <a:rPr lang="en-US" sz="2400" dirty="0"/>
              <a:t>   =  {0 </a:t>
            </a:r>
            <a:r>
              <a:rPr lang="en-US" sz="2400" b="1" i="1" dirty="0" err="1"/>
              <a:t>i</a:t>
            </a:r>
            <a:r>
              <a:rPr lang="en-US" sz="2400" dirty="0"/>
              <a:t> + 2 </a:t>
            </a:r>
            <a:r>
              <a:rPr lang="en-US" sz="2400" b="1" i="1" dirty="0"/>
              <a:t>j</a:t>
            </a:r>
            <a:r>
              <a:rPr lang="en-US" sz="2400" dirty="0"/>
              <a:t> –  4 </a:t>
            </a:r>
            <a:r>
              <a:rPr lang="en-US" sz="2400" b="1" i="1" dirty="0"/>
              <a:t>k</a:t>
            </a:r>
            <a:r>
              <a:rPr lang="en-US" sz="2400" dirty="0"/>
              <a:t>} N</a:t>
            </a:r>
          </a:p>
          <a:p>
            <a:pPr algn="l">
              <a:spcBef>
                <a:spcPct val="30000"/>
              </a:spcBef>
            </a:pPr>
            <a:r>
              <a:rPr lang="en-US" sz="2400" b="1" i="1" dirty="0"/>
              <a:t>F</a:t>
            </a:r>
            <a:r>
              <a:rPr lang="en-US" sz="2400" b="1" i="1" baseline="-25000" dirty="0"/>
              <a:t>RO</a:t>
            </a:r>
            <a:r>
              <a:rPr lang="en-US" sz="2400" baseline="-25000" dirty="0"/>
              <a:t> </a:t>
            </a:r>
            <a:r>
              <a:rPr lang="en-US" sz="2400" dirty="0"/>
              <a:t> =  {6 </a:t>
            </a:r>
            <a:r>
              <a:rPr lang="en-US" sz="2400" b="1" i="1" dirty="0" err="1"/>
              <a:t>i</a:t>
            </a:r>
            <a:r>
              <a:rPr lang="en-US" sz="2400" b="1" i="1" dirty="0"/>
              <a:t> </a:t>
            </a:r>
            <a:r>
              <a:rPr lang="en-US" sz="2400" dirty="0"/>
              <a:t>– 1</a:t>
            </a:r>
            <a:r>
              <a:rPr lang="en-US" sz="2400" b="1" i="1" dirty="0"/>
              <a:t> j</a:t>
            </a:r>
            <a:r>
              <a:rPr lang="en-US" sz="2400" dirty="0"/>
              <a:t> – 14 </a:t>
            </a:r>
            <a:r>
              <a:rPr lang="en-US" sz="2400" b="1" i="1" dirty="0"/>
              <a:t>k</a:t>
            </a:r>
            <a:r>
              <a:rPr lang="en-US" sz="2400" dirty="0"/>
              <a:t>} N</a:t>
            </a:r>
          </a:p>
          <a:p>
            <a:pPr algn="l">
              <a:spcBef>
                <a:spcPct val="30000"/>
              </a:spcBef>
            </a:pPr>
            <a:r>
              <a:rPr lang="en-US" sz="2400" b="1" i="1" dirty="0"/>
              <a:t>r</a:t>
            </a:r>
            <a:r>
              <a:rPr lang="en-US" sz="2400" b="1" i="1" baseline="-25000" dirty="0"/>
              <a:t>1</a:t>
            </a:r>
            <a:r>
              <a:rPr lang="en-US" sz="2400" baseline="-25000" dirty="0"/>
              <a:t> </a:t>
            </a:r>
            <a:r>
              <a:rPr lang="en-US" sz="2400" dirty="0"/>
              <a:t>    =  {0</a:t>
            </a:r>
            <a:r>
              <a:rPr lang="en-US" sz="2400" b="1" dirty="0"/>
              <a:t>.</a:t>
            </a:r>
            <a:r>
              <a:rPr lang="en-US" sz="2400" dirty="0"/>
              <a:t>15 </a:t>
            </a:r>
            <a:r>
              <a:rPr lang="en-US" sz="2400" b="1" i="1" dirty="0" err="1"/>
              <a:t>i</a:t>
            </a:r>
            <a:r>
              <a:rPr lang="en-US" sz="2400" dirty="0"/>
              <a:t> + 0</a:t>
            </a:r>
            <a:r>
              <a:rPr lang="en-US" sz="2400" b="1" dirty="0"/>
              <a:t>.</a:t>
            </a:r>
            <a:r>
              <a:rPr lang="en-US" sz="2400" dirty="0"/>
              <a:t>3 </a:t>
            </a:r>
            <a:r>
              <a:rPr lang="en-US" sz="2400" b="1" i="1" dirty="0"/>
              <a:t>k</a:t>
            </a:r>
            <a:r>
              <a:rPr lang="en-US" sz="2400" dirty="0"/>
              <a:t>} m</a:t>
            </a:r>
          </a:p>
          <a:p>
            <a:pPr algn="l">
              <a:spcBef>
                <a:spcPct val="30000"/>
              </a:spcBef>
            </a:pPr>
            <a:r>
              <a:rPr lang="en-US" sz="2400" b="1" i="1" dirty="0"/>
              <a:t>r</a:t>
            </a:r>
            <a:r>
              <a:rPr lang="en-US" sz="2400" b="1" i="1" baseline="-25000" dirty="0"/>
              <a:t>2</a:t>
            </a:r>
            <a:r>
              <a:rPr lang="en-US" sz="2400" dirty="0"/>
              <a:t>     =  {-0</a:t>
            </a:r>
            <a:r>
              <a:rPr lang="en-US" sz="2400" b="1" dirty="0"/>
              <a:t>.</a:t>
            </a:r>
            <a:r>
              <a:rPr lang="en-US" sz="2400" dirty="0"/>
              <a:t>25 </a:t>
            </a:r>
            <a:r>
              <a:rPr lang="en-US" sz="2400" b="1" i="1" dirty="0"/>
              <a:t>j</a:t>
            </a:r>
            <a:r>
              <a:rPr lang="en-US" sz="2400" dirty="0"/>
              <a:t> + 0</a:t>
            </a:r>
            <a:r>
              <a:rPr lang="en-US" sz="2400" b="1" dirty="0"/>
              <a:t>.</a:t>
            </a:r>
            <a:r>
              <a:rPr lang="en-US" sz="2400" dirty="0"/>
              <a:t>3 </a:t>
            </a:r>
            <a:r>
              <a:rPr lang="en-US" sz="2400" b="1" i="1" dirty="0"/>
              <a:t>k</a:t>
            </a:r>
            <a:r>
              <a:rPr lang="en-US" sz="2400" dirty="0"/>
              <a:t>} m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191000" y="3505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/>
              <a:t>M</a:t>
            </a:r>
            <a:r>
              <a:rPr lang="en-US" sz="2400" b="1" i="1" baseline="-25000" dirty="0"/>
              <a:t>RO    </a:t>
            </a:r>
            <a:r>
              <a:rPr lang="en-US" sz="2400" dirty="0"/>
              <a:t> =  </a:t>
            </a:r>
            <a:r>
              <a:rPr lang="en-US" sz="2400" b="1" i="1" dirty="0"/>
              <a:t>r</a:t>
            </a:r>
            <a:r>
              <a:rPr lang="en-US" sz="2400" b="1" i="1" baseline="-25000" dirty="0"/>
              <a:t>1 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i="1" baseline="-25000" dirty="0"/>
              <a:t>  </a:t>
            </a:r>
            <a:r>
              <a:rPr lang="en-US" sz="2400" b="1" i="1" dirty="0"/>
              <a:t>F</a:t>
            </a:r>
            <a:r>
              <a:rPr lang="en-US" sz="2400" b="1" i="1" baseline="-25000" dirty="0"/>
              <a:t>1</a:t>
            </a:r>
            <a:r>
              <a:rPr lang="en-US" sz="2400" dirty="0"/>
              <a:t>  +  </a:t>
            </a:r>
            <a:r>
              <a:rPr lang="en-US" sz="2400" b="1" i="1" dirty="0"/>
              <a:t>r</a:t>
            </a:r>
            <a:r>
              <a:rPr lang="en-US" sz="2400" b="1" i="1" baseline="-25000" dirty="0"/>
              <a:t>2</a:t>
            </a:r>
            <a:r>
              <a:rPr lang="en-US" sz="2400" dirty="0"/>
              <a:t> 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i="1" dirty="0"/>
              <a:t>F</a:t>
            </a:r>
            <a:r>
              <a:rPr lang="en-US" sz="2400" b="1" i="1" baseline="-25000" dirty="0"/>
              <a:t>2</a:t>
            </a:r>
            <a:endParaRPr lang="en-US" sz="2400" b="1" i="1" dirty="0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85800" y="5537537"/>
            <a:ext cx="754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= {0</a:t>
            </a:r>
            <a:r>
              <a:rPr lang="en-US" sz="2400" b="1" dirty="0"/>
              <a:t>.</a:t>
            </a:r>
            <a:r>
              <a:rPr lang="en-US" sz="2400" dirty="0"/>
              <a:t>9 </a:t>
            </a:r>
            <a:r>
              <a:rPr lang="en-US" sz="2400" b="1" i="1" dirty="0" err="1"/>
              <a:t>i</a:t>
            </a:r>
            <a:r>
              <a:rPr lang="en-US" sz="2400" dirty="0"/>
              <a:t>  +  3</a:t>
            </a:r>
            <a:r>
              <a:rPr lang="en-US" sz="2400" b="1" dirty="0"/>
              <a:t>.</a:t>
            </a:r>
            <a:r>
              <a:rPr lang="en-US" sz="2400" dirty="0"/>
              <a:t>3</a:t>
            </a:r>
            <a:r>
              <a:rPr lang="en-US" sz="2400" b="1" i="1" dirty="0"/>
              <a:t> j</a:t>
            </a:r>
            <a:r>
              <a:rPr lang="en-US" sz="2400" dirty="0"/>
              <a:t> – 0</a:t>
            </a:r>
            <a:r>
              <a:rPr lang="en-US" sz="2400" b="1" dirty="0"/>
              <a:t>.</a:t>
            </a:r>
            <a:r>
              <a:rPr lang="en-US" sz="2400" dirty="0"/>
              <a:t>45 </a:t>
            </a:r>
            <a:r>
              <a:rPr lang="en-US" sz="2400" b="1" i="1" dirty="0"/>
              <a:t>k</a:t>
            </a:r>
            <a:r>
              <a:rPr lang="en-US" sz="2400" dirty="0"/>
              <a:t>  +  0</a:t>
            </a:r>
            <a:r>
              <a:rPr lang="en-US" sz="2400" b="1" dirty="0"/>
              <a:t>.</a:t>
            </a:r>
            <a:r>
              <a:rPr lang="en-US" sz="2400" dirty="0"/>
              <a:t>4 </a:t>
            </a:r>
            <a:r>
              <a:rPr lang="en-US" sz="2400" b="1" i="1" dirty="0" err="1"/>
              <a:t>i</a:t>
            </a:r>
            <a:r>
              <a:rPr lang="en-US" sz="2400" dirty="0"/>
              <a:t>  +  0</a:t>
            </a:r>
            <a:r>
              <a:rPr lang="en-US" sz="2400" b="1" i="1" dirty="0"/>
              <a:t> j</a:t>
            </a:r>
            <a:r>
              <a:rPr lang="en-US" sz="2400" dirty="0"/>
              <a:t>  +  0 </a:t>
            </a:r>
            <a:r>
              <a:rPr lang="en-US" sz="2400" b="1" i="1" dirty="0"/>
              <a:t>k</a:t>
            </a:r>
            <a:r>
              <a:rPr lang="en-US" sz="2400" dirty="0"/>
              <a:t>} </a:t>
            </a:r>
            <a:r>
              <a:rPr lang="en-US" sz="2400" dirty="0" err="1"/>
              <a:t>N</a:t>
            </a:r>
            <a:r>
              <a:rPr lang="en-US" sz="2400" dirty="0" err="1">
                <a:cs typeface="Times New Roman" pitchFamily="18" charset="0"/>
              </a:rPr>
              <a:t>·m</a:t>
            </a:r>
            <a:endParaRPr lang="en-US" sz="2400" dirty="0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</a:rPr>
              <a:t>= {1</a:t>
            </a:r>
            <a:r>
              <a:rPr lang="en-US" sz="2400" b="1" dirty="0">
                <a:cs typeface="Times New Roman" pitchFamily="18" charset="0"/>
              </a:rPr>
              <a:t>.</a:t>
            </a:r>
            <a:r>
              <a:rPr lang="en-US" sz="2400" dirty="0">
                <a:cs typeface="Times New Roman" pitchFamily="18" charset="0"/>
              </a:rPr>
              <a:t>3 </a:t>
            </a:r>
            <a:r>
              <a:rPr lang="en-US" sz="2400" b="1" i="1" dirty="0" err="1">
                <a:cs typeface="Times New Roman" pitchFamily="18" charset="0"/>
              </a:rPr>
              <a:t>i</a:t>
            </a:r>
            <a:r>
              <a:rPr lang="en-US" sz="2400" dirty="0">
                <a:cs typeface="Times New Roman" pitchFamily="18" charset="0"/>
              </a:rPr>
              <a:t>  +  3</a:t>
            </a:r>
            <a:r>
              <a:rPr lang="en-US" sz="2400" b="1" dirty="0">
                <a:cs typeface="Times New Roman" pitchFamily="18" charset="0"/>
              </a:rPr>
              <a:t>.</a:t>
            </a:r>
            <a:r>
              <a:rPr lang="en-US" sz="2400" dirty="0">
                <a:cs typeface="Times New Roman" pitchFamily="18" charset="0"/>
              </a:rPr>
              <a:t>3 </a:t>
            </a:r>
            <a:r>
              <a:rPr lang="en-US" sz="2400" b="1" i="1" dirty="0">
                <a:cs typeface="Times New Roman" pitchFamily="18" charset="0"/>
              </a:rPr>
              <a:t>j</a:t>
            </a:r>
            <a:r>
              <a:rPr lang="en-US" sz="2400" dirty="0">
                <a:cs typeface="Times New Roman" pitchFamily="18" charset="0"/>
              </a:rPr>
              <a:t>  –  0</a:t>
            </a:r>
            <a:r>
              <a:rPr lang="en-US" sz="2400" b="1" dirty="0">
                <a:cs typeface="Times New Roman" pitchFamily="18" charset="0"/>
              </a:rPr>
              <a:t>.</a:t>
            </a:r>
            <a:r>
              <a:rPr lang="en-US" sz="2400" dirty="0">
                <a:cs typeface="Times New Roman" pitchFamily="18" charset="0"/>
              </a:rPr>
              <a:t>45</a:t>
            </a:r>
            <a:r>
              <a:rPr lang="en-US" sz="2400" b="1" i="1" dirty="0">
                <a:cs typeface="Times New Roman" pitchFamily="18" charset="0"/>
              </a:rPr>
              <a:t> k</a:t>
            </a:r>
            <a:r>
              <a:rPr lang="en-US" sz="2400" dirty="0">
                <a:cs typeface="Times New Roman" pitchFamily="18" charset="0"/>
              </a:rPr>
              <a:t>} </a:t>
            </a:r>
            <a:r>
              <a:rPr lang="en-US" sz="2400" dirty="0" err="1">
                <a:cs typeface="Times New Roman" pitchFamily="18" charset="0"/>
              </a:rPr>
              <a:t>N·m</a:t>
            </a:r>
            <a:endParaRPr lang="en-US" sz="2400" dirty="0">
              <a:cs typeface="Times New Roman" pitchFamily="18" charset="0"/>
            </a:endParaRPr>
          </a:p>
        </p:txBody>
      </p:sp>
      <p:pic>
        <p:nvPicPr>
          <p:cNvPr id="18446" name="Picture 14" descr="C:\WINDOWS\DESKTOP\Mehta\p10pics\10_p4_135.jpg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457200" y="1066800"/>
            <a:ext cx="3581400" cy="3057525"/>
          </a:xfrm>
          <a:prstGeom prst="rect">
            <a:avLst/>
          </a:prstGeo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09600" y="4191000"/>
            <a:ext cx="7346950" cy="1295400"/>
            <a:chOff x="374" y="2592"/>
            <a:chExt cx="4628" cy="816"/>
          </a:xfrm>
        </p:grpSpPr>
        <p:graphicFrame>
          <p:nvGraphicFramePr>
            <p:cNvPr id="70656" name="Object 0"/>
            <p:cNvGraphicFramePr>
              <a:graphicFrameLocks noChangeAspect="1"/>
            </p:cNvGraphicFramePr>
            <p:nvPr/>
          </p:nvGraphicFramePr>
          <p:xfrm>
            <a:off x="1056" y="2592"/>
            <a:ext cx="3168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SmartDraw" r:id="rId5" imgW="4963320" imgH="1252440" progId="">
                    <p:embed/>
                  </p:oleObj>
                </mc:Choice>
                <mc:Fallback>
                  <p:oleObj name="SmartDraw" r:id="rId5" imgW="4963320" imgH="125244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592"/>
                          <a:ext cx="3168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374" y="2825"/>
              <a:ext cx="68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200" b="1" i="1" dirty="0"/>
                <a:t>M</a:t>
              </a:r>
              <a:r>
                <a:rPr lang="en-US" sz="2200" b="1" i="1" baseline="-25000" dirty="0"/>
                <a:t>RO</a:t>
              </a:r>
              <a:r>
                <a:rPr lang="en-US" sz="2200" dirty="0"/>
                <a:t>  = {</a:t>
              </a:r>
            </a:p>
          </p:txBody>
        </p: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4358" y="2810"/>
              <a:ext cx="6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200"/>
                <a:t>}  N</a:t>
              </a:r>
              <a:r>
                <a:rPr lang="en-US" sz="2200">
                  <a:cs typeface="Times New Roman" pitchFamily="18" charset="0"/>
                </a:rPr>
                <a:t>·m</a:t>
              </a:r>
              <a:r>
                <a:rPr lang="en-US" sz="2400"/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09800" y="533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           </a:t>
            </a:r>
            <a:r>
              <a:rPr lang="en-US" sz="2400" b="1" dirty="0"/>
              <a:t>ATTENTION QUIZ</a:t>
            </a:r>
            <a:endParaRPr lang="en-US" sz="2400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153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3700" indent="-393700" algn="l">
              <a:spcBef>
                <a:spcPct val="50000"/>
              </a:spcBef>
            </a:pPr>
            <a:r>
              <a:rPr lang="en-US" sz="2400"/>
              <a:t> 1. For this force system, the equivalent  system at P is ___________  .</a:t>
            </a:r>
          </a:p>
          <a:p>
            <a:pPr marL="393700" indent="-393700" algn="l">
              <a:spcBef>
                <a:spcPct val="50000"/>
              </a:spcBef>
            </a:pPr>
            <a:r>
              <a:rPr lang="en-US" sz="2400"/>
              <a:t>     A) F</a:t>
            </a:r>
            <a:r>
              <a:rPr lang="en-US" sz="2400" baseline="-25000"/>
              <a:t>RP</a:t>
            </a:r>
            <a:r>
              <a:rPr lang="en-US" sz="2400"/>
              <a:t> = 40 lb (along +x-dir.) and M</a:t>
            </a:r>
            <a:r>
              <a:rPr lang="en-US" sz="2400" baseline="-25000"/>
              <a:t>RP</a:t>
            </a:r>
            <a:r>
              <a:rPr lang="en-US" sz="2400"/>
              <a:t> = +60 ft </a:t>
            </a:r>
            <a:r>
              <a:rPr lang="en-US" sz="2200">
                <a:cs typeface="Times New Roman" pitchFamily="18" charset="0"/>
              </a:rPr>
              <a:t>·</a:t>
            </a:r>
            <a:r>
              <a:rPr lang="en-US" sz="2400"/>
              <a:t>lb</a:t>
            </a:r>
          </a:p>
          <a:p>
            <a:pPr marL="393700" indent="-393700" algn="l">
              <a:spcBef>
                <a:spcPct val="50000"/>
              </a:spcBef>
            </a:pPr>
            <a:r>
              <a:rPr lang="en-US" sz="2400"/>
              <a:t>     B) F</a:t>
            </a:r>
            <a:r>
              <a:rPr lang="en-US" sz="2400" baseline="-25000"/>
              <a:t>RP</a:t>
            </a:r>
            <a:r>
              <a:rPr lang="en-US" sz="2400"/>
              <a:t> = 0 lb and M</a:t>
            </a:r>
            <a:r>
              <a:rPr lang="en-US" sz="2400" baseline="-25000"/>
              <a:t>RP</a:t>
            </a:r>
            <a:r>
              <a:rPr lang="en-US" sz="2400"/>
              <a:t> = +30 ft </a:t>
            </a:r>
            <a:r>
              <a:rPr lang="en-US" sz="2200">
                <a:cs typeface="Times New Roman" pitchFamily="18" charset="0"/>
              </a:rPr>
              <a:t>·</a:t>
            </a:r>
            <a:r>
              <a:rPr lang="en-US" sz="2400"/>
              <a:t> lb</a:t>
            </a:r>
          </a:p>
          <a:p>
            <a:pPr marL="393700" indent="-393700" algn="l">
              <a:spcBef>
                <a:spcPct val="50000"/>
              </a:spcBef>
            </a:pPr>
            <a:r>
              <a:rPr lang="en-US" sz="2400"/>
              <a:t>     C) F</a:t>
            </a:r>
            <a:r>
              <a:rPr lang="en-US" sz="2400" baseline="-25000"/>
              <a:t>RP</a:t>
            </a:r>
            <a:r>
              <a:rPr lang="en-US" sz="2400"/>
              <a:t> = 30 lb (along +y-dir.) and  M</a:t>
            </a:r>
            <a:r>
              <a:rPr lang="en-US" sz="2400" baseline="-25000"/>
              <a:t>RP</a:t>
            </a:r>
            <a:r>
              <a:rPr lang="en-US" sz="2400"/>
              <a:t> = -30 ft </a:t>
            </a:r>
            <a:r>
              <a:rPr lang="en-US" sz="2200">
                <a:cs typeface="Times New Roman" pitchFamily="18" charset="0"/>
              </a:rPr>
              <a:t>·</a:t>
            </a:r>
            <a:r>
              <a:rPr lang="en-US" sz="2400"/>
              <a:t>lb</a:t>
            </a:r>
          </a:p>
          <a:p>
            <a:pPr marL="393700" indent="-393700" algn="l">
              <a:spcBef>
                <a:spcPct val="50000"/>
              </a:spcBef>
            </a:pPr>
            <a:r>
              <a:rPr lang="en-US" sz="2400"/>
              <a:t>     D) F</a:t>
            </a:r>
            <a:r>
              <a:rPr lang="en-US" sz="2400" baseline="-25000"/>
              <a:t>RP</a:t>
            </a:r>
            <a:r>
              <a:rPr lang="en-US" sz="2400"/>
              <a:t> = 40 lb (along +x-dir.) and M</a:t>
            </a:r>
            <a:r>
              <a:rPr lang="en-US" sz="2400" baseline="-25000"/>
              <a:t>RP</a:t>
            </a:r>
            <a:r>
              <a:rPr lang="en-US" sz="2400"/>
              <a:t> = +30 ft </a:t>
            </a:r>
            <a:r>
              <a:rPr lang="en-US" sz="2200">
                <a:cs typeface="Times New Roman" pitchFamily="18" charset="0"/>
              </a:rPr>
              <a:t>·</a:t>
            </a:r>
            <a:r>
              <a:rPr lang="en-US" sz="2400"/>
              <a:t>lb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4343400" y="4419600"/>
            <a:ext cx="3733800" cy="1544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471988" y="5224463"/>
            <a:ext cx="247650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4471988" y="5041900"/>
            <a:ext cx="1587" cy="3651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4392613" y="5041900"/>
            <a:ext cx="79375" cy="857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4392613" y="5224463"/>
            <a:ext cx="79375" cy="857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4392613" y="5394325"/>
            <a:ext cx="79375" cy="984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4560888" y="5353050"/>
            <a:ext cx="3460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4560888" y="5360988"/>
            <a:ext cx="2841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600">
                <a:solidFill>
                  <a:srgbClr val="FFFFFF"/>
                </a:solidFill>
              </a:rPr>
              <a:t>P</a:t>
            </a:r>
            <a:endParaRPr lang="en-US" sz="2400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H="1">
            <a:off x="5632450" y="5181600"/>
            <a:ext cx="6350" cy="2571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5583238" y="5341938"/>
            <a:ext cx="95250" cy="150812"/>
          </a:xfrm>
          <a:custGeom>
            <a:avLst/>
            <a:gdLst/>
            <a:ahLst/>
            <a:cxnLst>
              <a:cxn ang="0">
                <a:pos x="30" y="95"/>
              </a:cxn>
              <a:cxn ang="0">
                <a:pos x="0" y="0"/>
              </a:cxn>
              <a:cxn ang="0">
                <a:pos x="30" y="44"/>
              </a:cxn>
              <a:cxn ang="0">
                <a:pos x="60" y="0"/>
              </a:cxn>
              <a:cxn ang="0">
                <a:pos x="30" y="95"/>
              </a:cxn>
            </a:cxnLst>
            <a:rect l="0" t="0" r="r" b="b"/>
            <a:pathLst>
              <a:path w="60" h="95">
                <a:moveTo>
                  <a:pt x="30" y="95"/>
                </a:moveTo>
                <a:lnTo>
                  <a:pt x="0" y="0"/>
                </a:lnTo>
                <a:lnTo>
                  <a:pt x="30" y="44"/>
                </a:lnTo>
                <a:lnTo>
                  <a:pt x="60" y="0"/>
                </a:lnTo>
                <a:lnTo>
                  <a:pt x="30" y="9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4521200" y="5041900"/>
            <a:ext cx="3667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Freeform 23"/>
          <p:cNvSpPr>
            <a:spLocks/>
          </p:cNvSpPr>
          <p:nvPr/>
        </p:nvSpPr>
        <p:spPr bwMode="auto">
          <a:xfrm>
            <a:off x="4471988" y="4989513"/>
            <a:ext cx="138112" cy="106362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87" y="0"/>
              </a:cxn>
              <a:cxn ang="0">
                <a:pos x="47" y="33"/>
              </a:cxn>
              <a:cxn ang="0">
                <a:pos x="87" y="67"/>
              </a:cxn>
              <a:cxn ang="0">
                <a:pos x="0" y="33"/>
              </a:cxn>
            </a:cxnLst>
            <a:rect l="0" t="0" r="r" b="b"/>
            <a:pathLst>
              <a:path w="87" h="67">
                <a:moveTo>
                  <a:pt x="0" y="33"/>
                </a:moveTo>
                <a:lnTo>
                  <a:pt x="87" y="0"/>
                </a:lnTo>
                <a:lnTo>
                  <a:pt x="47" y="33"/>
                </a:lnTo>
                <a:lnTo>
                  <a:pt x="87" y="67"/>
                </a:ln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5214938" y="5041900"/>
            <a:ext cx="366712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Freeform 25"/>
          <p:cNvSpPr>
            <a:spLocks/>
          </p:cNvSpPr>
          <p:nvPr/>
        </p:nvSpPr>
        <p:spPr bwMode="auto">
          <a:xfrm>
            <a:off x="5492750" y="4987925"/>
            <a:ext cx="138113" cy="106363"/>
          </a:xfrm>
          <a:custGeom>
            <a:avLst/>
            <a:gdLst/>
            <a:ahLst/>
            <a:cxnLst>
              <a:cxn ang="0">
                <a:pos x="87" y="34"/>
              </a:cxn>
              <a:cxn ang="0">
                <a:pos x="0" y="67"/>
              </a:cxn>
              <a:cxn ang="0">
                <a:pos x="40" y="34"/>
              </a:cxn>
              <a:cxn ang="0">
                <a:pos x="0" y="0"/>
              </a:cxn>
              <a:cxn ang="0">
                <a:pos x="87" y="34"/>
              </a:cxn>
            </a:cxnLst>
            <a:rect l="0" t="0" r="r" b="b"/>
            <a:pathLst>
              <a:path w="87" h="67">
                <a:moveTo>
                  <a:pt x="87" y="34"/>
                </a:moveTo>
                <a:lnTo>
                  <a:pt x="0" y="67"/>
                </a:lnTo>
                <a:lnTo>
                  <a:pt x="40" y="34"/>
                </a:lnTo>
                <a:lnTo>
                  <a:pt x="0" y="0"/>
                </a:lnTo>
                <a:lnTo>
                  <a:pt x="87" y="3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4967288" y="4656138"/>
            <a:ext cx="374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4967288" y="4664075"/>
            <a:ext cx="320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600">
                <a:solidFill>
                  <a:srgbClr val="FFFFFF"/>
                </a:solidFill>
              </a:rPr>
              <a:t>1'</a:t>
            </a:r>
            <a:endParaRPr lang="en-US" sz="2400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>
            <a:off x="5680075" y="5041900"/>
            <a:ext cx="3667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Freeform 29"/>
          <p:cNvSpPr>
            <a:spLocks/>
          </p:cNvSpPr>
          <p:nvPr/>
        </p:nvSpPr>
        <p:spPr bwMode="auto">
          <a:xfrm>
            <a:off x="5630863" y="4989513"/>
            <a:ext cx="138112" cy="106362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87" y="0"/>
              </a:cxn>
              <a:cxn ang="0">
                <a:pos x="47" y="33"/>
              </a:cxn>
              <a:cxn ang="0">
                <a:pos x="87" y="67"/>
              </a:cxn>
              <a:cxn ang="0">
                <a:pos x="0" y="33"/>
              </a:cxn>
            </a:cxnLst>
            <a:rect l="0" t="0" r="r" b="b"/>
            <a:pathLst>
              <a:path w="87" h="67">
                <a:moveTo>
                  <a:pt x="0" y="33"/>
                </a:moveTo>
                <a:lnTo>
                  <a:pt x="87" y="0"/>
                </a:lnTo>
                <a:lnTo>
                  <a:pt x="47" y="33"/>
                </a:lnTo>
                <a:lnTo>
                  <a:pt x="87" y="67"/>
                </a:ln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6948488" y="4913313"/>
            <a:ext cx="1587" cy="3111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Freeform 31"/>
          <p:cNvSpPr>
            <a:spLocks/>
          </p:cNvSpPr>
          <p:nvPr/>
        </p:nvSpPr>
        <p:spPr bwMode="auto">
          <a:xfrm>
            <a:off x="6900863" y="4859338"/>
            <a:ext cx="95250" cy="150812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0" y="95"/>
              </a:cxn>
              <a:cxn ang="0">
                <a:pos x="30" y="51"/>
              </a:cxn>
              <a:cxn ang="0">
                <a:pos x="0" y="95"/>
              </a:cxn>
              <a:cxn ang="0">
                <a:pos x="30" y="0"/>
              </a:cxn>
            </a:cxnLst>
            <a:rect l="0" t="0" r="r" b="b"/>
            <a:pathLst>
              <a:path w="60" h="95">
                <a:moveTo>
                  <a:pt x="30" y="0"/>
                </a:moveTo>
                <a:lnTo>
                  <a:pt x="60" y="95"/>
                </a:lnTo>
                <a:lnTo>
                  <a:pt x="30" y="51"/>
                </a:lnTo>
                <a:lnTo>
                  <a:pt x="0" y="95"/>
                </a:lnTo>
                <a:lnTo>
                  <a:pt x="3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6542088" y="5041900"/>
            <a:ext cx="35718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Freeform 33"/>
          <p:cNvSpPr>
            <a:spLocks/>
          </p:cNvSpPr>
          <p:nvPr/>
        </p:nvSpPr>
        <p:spPr bwMode="auto">
          <a:xfrm>
            <a:off x="6808788" y="4987925"/>
            <a:ext cx="139700" cy="106363"/>
          </a:xfrm>
          <a:custGeom>
            <a:avLst/>
            <a:gdLst/>
            <a:ahLst/>
            <a:cxnLst>
              <a:cxn ang="0">
                <a:pos x="88" y="34"/>
              </a:cxn>
              <a:cxn ang="0">
                <a:pos x="0" y="67"/>
              </a:cxn>
              <a:cxn ang="0">
                <a:pos x="41" y="34"/>
              </a:cxn>
              <a:cxn ang="0">
                <a:pos x="0" y="0"/>
              </a:cxn>
              <a:cxn ang="0">
                <a:pos x="88" y="34"/>
              </a:cxn>
            </a:cxnLst>
            <a:rect l="0" t="0" r="r" b="b"/>
            <a:pathLst>
              <a:path w="88" h="67">
                <a:moveTo>
                  <a:pt x="88" y="34"/>
                </a:moveTo>
                <a:lnTo>
                  <a:pt x="0" y="67"/>
                </a:lnTo>
                <a:lnTo>
                  <a:pt x="41" y="34"/>
                </a:lnTo>
                <a:lnTo>
                  <a:pt x="0" y="0"/>
                </a:lnTo>
                <a:lnTo>
                  <a:pt x="88" y="3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6086475" y="4719638"/>
            <a:ext cx="3746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6086475" y="4727575"/>
            <a:ext cx="320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600">
                <a:solidFill>
                  <a:srgbClr val="FFFFFF"/>
                </a:solidFill>
              </a:rPr>
              <a:t>1'</a:t>
            </a:r>
            <a:endParaRPr lang="en-US" sz="2400"/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5429250" y="5459413"/>
            <a:ext cx="90011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5429250" y="5468938"/>
            <a:ext cx="7207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600">
                <a:solidFill>
                  <a:srgbClr val="FFFFFF"/>
                </a:solidFill>
              </a:rPr>
              <a:t>30 lb</a:t>
            </a:r>
            <a:endParaRPr lang="en-US" sz="2400"/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>
            <a:off x="7037388" y="5224463"/>
            <a:ext cx="198437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Freeform 39"/>
          <p:cNvSpPr>
            <a:spLocks/>
          </p:cNvSpPr>
          <p:nvPr/>
        </p:nvSpPr>
        <p:spPr bwMode="auto">
          <a:xfrm>
            <a:off x="7146925" y="5170488"/>
            <a:ext cx="138113" cy="104775"/>
          </a:xfrm>
          <a:custGeom>
            <a:avLst/>
            <a:gdLst/>
            <a:ahLst/>
            <a:cxnLst>
              <a:cxn ang="0">
                <a:pos x="87" y="34"/>
              </a:cxn>
              <a:cxn ang="0">
                <a:pos x="0" y="66"/>
              </a:cxn>
              <a:cxn ang="0">
                <a:pos x="40" y="34"/>
              </a:cxn>
              <a:cxn ang="0">
                <a:pos x="0" y="0"/>
              </a:cxn>
              <a:cxn ang="0">
                <a:pos x="87" y="34"/>
              </a:cxn>
            </a:cxnLst>
            <a:rect l="0" t="0" r="r" b="b"/>
            <a:pathLst>
              <a:path w="87" h="66">
                <a:moveTo>
                  <a:pt x="87" y="34"/>
                </a:moveTo>
                <a:lnTo>
                  <a:pt x="0" y="66"/>
                </a:lnTo>
                <a:lnTo>
                  <a:pt x="40" y="34"/>
                </a:lnTo>
                <a:lnTo>
                  <a:pt x="0" y="0"/>
                </a:lnTo>
                <a:lnTo>
                  <a:pt x="87" y="3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00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7331075" y="5095875"/>
            <a:ext cx="6985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7331075" y="5103813"/>
            <a:ext cx="7207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600">
                <a:solidFill>
                  <a:srgbClr val="FFFFFF"/>
                </a:solidFill>
              </a:rPr>
              <a:t>40 lb</a:t>
            </a:r>
            <a:endParaRPr lang="en-US" sz="2400"/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6915150" y="4473575"/>
            <a:ext cx="6985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6915150" y="4481513"/>
            <a:ext cx="7207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600">
                <a:solidFill>
                  <a:srgbClr val="FFFFFF"/>
                </a:solidFill>
              </a:rPr>
              <a:t>30 lb</a:t>
            </a:r>
            <a:endParaRPr lang="en-US" sz="240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343400" y="5029200"/>
            <a:ext cx="29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cs typeface="Times New Roman" pitchFamily="18" charset="0"/>
              </a:rPr>
              <a:t>•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137525" y="4841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x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8153400" y="5257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44958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1910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y</a:t>
            </a:r>
          </a:p>
        </p:txBody>
      </p:sp>
      <p:sp>
        <p:nvSpPr>
          <p:cNvPr id="19500" name="Line 44"/>
          <p:cNvSpPr>
            <a:spLocks noChangeShapeType="1"/>
          </p:cNvSpPr>
          <p:nvPr/>
        </p:nvSpPr>
        <p:spPr bwMode="auto">
          <a:xfrm>
            <a:off x="56388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81200" y="533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           </a:t>
            </a:r>
            <a:r>
              <a:rPr lang="en-US" sz="2400" b="1" dirty="0"/>
              <a:t>ATTENTION QUIZ</a:t>
            </a:r>
            <a:endParaRPr lang="en-US" sz="2400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7772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2425" indent="-352425" algn="l">
              <a:spcBef>
                <a:spcPct val="50000"/>
              </a:spcBef>
            </a:pPr>
            <a:r>
              <a:rPr lang="en-US" sz="2400"/>
              <a:t>2. Consider three couples acting on a body. Equivalent systems will be _______ at different points on the body.</a:t>
            </a:r>
          </a:p>
          <a:p>
            <a:pPr marL="352425" indent="-352425" algn="l">
              <a:spcBef>
                <a:spcPct val="50000"/>
              </a:spcBef>
            </a:pPr>
            <a:r>
              <a:rPr lang="en-US" sz="2400"/>
              <a:t>    A)  different when located</a:t>
            </a:r>
          </a:p>
          <a:p>
            <a:pPr marL="352425" indent="-352425" algn="l">
              <a:spcBef>
                <a:spcPct val="50000"/>
              </a:spcBef>
            </a:pPr>
            <a:r>
              <a:rPr lang="en-US" sz="2400"/>
              <a:t>    B)  the same even when located</a:t>
            </a:r>
          </a:p>
          <a:p>
            <a:pPr marL="352425" indent="-352425" algn="l">
              <a:spcBef>
                <a:spcPct val="50000"/>
              </a:spcBef>
            </a:pPr>
            <a:r>
              <a:rPr lang="en-US" sz="2400"/>
              <a:t>    C)  zero when located </a:t>
            </a:r>
          </a:p>
          <a:p>
            <a:pPr marL="352425" indent="-352425" algn="l">
              <a:spcBef>
                <a:spcPct val="50000"/>
              </a:spcBef>
            </a:pPr>
            <a:r>
              <a:rPr lang="en-US" sz="2400"/>
              <a:t>    D)  None of the above.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514600" y="3810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READING QUIZ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191000" y="1143000"/>
            <a:ext cx="4572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>
              <a:spcBef>
                <a:spcPct val="50000"/>
              </a:spcBef>
            </a:pPr>
            <a:r>
              <a:rPr lang="en-US" sz="2400"/>
              <a:t>1. The resultant force (F</a:t>
            </a:r>
            <a:r>
              <a:rPr lang="en-US" sz="2400" baseline="-25000"/>
              <a:t>R</a:t>
            </a:r>
            <a:r>
              <a:rPr lang="en-US" sz="2400"/>
              <a:t>) due to a distributed  load is equivalent to the _____ under the distributed loading curve, w = w(x).</a:t>
            </a:r>
          </a:p>
          <a:p>
            <a:pPr marL="346075" indent="-346075">
              <a:spcBef>
                <a:spcPct val="50000"/>
              </a:spcBef>
            </a:pPr>
            <a:r>
              <a:rPr lang="en-US" sz="2400"/>
              <a:t>    A) centroid      B)  arc length</a:t>
            </a:r>
          </a:p>
          <a:p>
            <a:pPr marL="346075" indent="-346075">
              <a:spcBef>
                <a:spcPct val="50000"/>
              </a:spcBef>
            </a:pPr>
            <a:r>
              <a:rPr lang="en-US" sz="2400"/>
              <a:t>	C) area	     D) volume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28600" y="4267200"/>
            <a:ext cx="8610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9113" indent="-519113">
              <a:spcBef>
                <a:spcPct val="50000"/>
              </a:spcBef>
            </a:pPr>
            <a:r>
              <a:rPr lang="en-US" sz="2400" dirty="0"/>
              <a:t>  2. The line of action of the distributed load’s equivalent force passes through the ______ of the distributed load.</a:t>
            </a:r>
          </a:p>
          <a:p>
            <a:pPr marL="519113" indent="-519113">
              <a:spcBef>
                <a:spcPct val="50000"/>
              </a:spcBef>
            </a:pPr>
            <a:r>
              <a:rPr lang="en-US" sz="2400" dirty="0"/>
              <a:t>       A)  </a:t>
            </a:r>
            <a:r>
              <a:rPr lang="en-US" sz="2400" dirty="0" err="1"/>
              <a:t>centroid</a:t>
            </a:r>
            <a:r>
              <a:rPr lang="en-US" sz="2400" dirty="0"/>
              <a:t>	  B)  mid-point</a:t>
            </a:r>
          </a:p>
          <a:p>
            <a:pPr marL="519113" indent="-519113">
              <a:spcBef>
                <a:spcPct val="50000"/>
              </a:spcBef>
            </a:pPr>
            <a:r>
              <a:rPr lang="en-US" sz="2400" dirty="0"/>
              <a:t>       C)	 left edge	  D)  right edge</a:t>
            </a: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658813" y="2241550"/>
            <a:ext cx="2779712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658813" y="1636713"/>
            <a:ext cx="1587" cy="549275"/>
          </a:xfrm>
          <a:prstGeom prst="line">
            <a:avLst/>
          </a:prstGeom>
          <a:noFill/>
          <a:ln w="20701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595313" y="2089150"/>
            <a:ext cx="125412" cy="152400"/>
          </a:xfrm>
          <a:custGeom>
            <a:avLst/>
            <a:gdLst/>
            <a:ahLst/>
            <a:cxnLst>
              <a:cxn ang="0">
                <a:pos x="40" y="96"/>
              </a:cxn>
              <a:cxn ang="0">
                <a:pos x="0" y="0"/>
              </a:cxn>
              <a:cxn ang="0">
                <a:pos x="40" y="44"/>
              </a:cxn>
              <a:cxn ang="0">
                <a:pos x="79" y="0"/>
              </a:cxn>
              <a:cxn ang="0">
                <a:pos x="40" y="96"/>
              </a:cxn>
            </a:cxnLst>
            <a:rect l="0" t="0" r="r" b="b"/>
            <a:pathLst>
              <a:path w="79" h="96">
                <a:moveTo>
                  <a:pt x="40" y="96"/>
                </a:moveTo>
                <a:lnTo>
                  <a:pt x="0" y="0"/>
                </a:lnTo>
                <a:lnTo>
                  <a:pt x="40" y="44"/>
                </a:lnTo>
                <a:lnTo>
                  <a:pt x="79" y="0"/>
                </a:lnTo>
                <a:lnTo>
                  <a:pt x="40" y="96"/>
                </a:lnTo>
                <a:close/>
              </a:path>
            </a:pathLst>
          </a:custGeom>
          <a:solidFill>
            <a:srgbClr val="FFFFFF"/>
          </a:solidFill>
          <a:ln w="20701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1177925" y="1374775"/>
            <a:ext cx="1588" cy="811213"/>
          </a:xfrm>
          <a:prstGeom prst="line">
            <a:avLst/>
          </a:prstGeom>
          <a:noFill/>
          <a:ln w="20701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1114425" y="2089150"/>
            <a:ext cx="125413" cy="152400"/>
          </a:xfrm>
          <a:custGeom>
            <a:avLst/>
            <a:gdLst/>
            <a:ahLst/>
            <a:cxnLst>
              <a:cxn ang="0">
                <a:pos x="40" y="96"/>
              </a:cxn>
              <a:cxn ang="0">
                <a:pos x="0" y="0"/>
              </a:cxn>
              <a:cxn ang="0">
                <a:pos x="40" y="44"/>
              </a:cxn>
              <a:cxn ang="0">
                <a:pos x="79" y="0"/>
              </a:cxn>
              <a:cxn ang="0">
                <a:pos x="40" y="96"/>
              </a:cxn>
            </a:cxnLst>
            <a:rect l="0" t="0" r="r" b="b"/>
            <a:pathLst>
              <a:path w="79" h="96">
                <a:moveTo>
                  <a:pt x="40" y="96"/>
                </a:moveTo>
                <a:lnTo>
                  <a:pt x="0" y="0"/>
                </a:lnTo>
                <a:lnTo>
                  <a:pt x="40" y="44"/>
                </a:lnTo>
                <a:lnTo>
                  <a:pt x="79" y="0"/>
                </a:lnTo>
                <a:lnTo>
                  <a:pt x="40" y="96"/>
                </a:lnTo>
                <a:close/>
              </a:path>
            </a:pathLst>
          </a:custGeom>
          <a:solidFill>
            <a:srgbClr val="FFFFFF"/>
          </a:solidFill>
          <a:ln w="20701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1697038" y="1636713"/>
            <a:ext cx="1587" cy="549275"/>
          </a:xfrm>
          <a:prstGeom prst="line">
            <a:avLst/>
          </a:prstGeom>
          <a:noFill/>
          <a:ln w="20701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>
            <a:off x="1633538" y="2089150"/>
            <a:ext cx="125412" cy="152400"/>
          </a:xfrm>
          <a:custGeom>
            <a:avLst/>
            <a:gdLst/>
            <a:ahLst/>
            <a:cxnLst>
              <a:cxn ang="0">
                <a:pos x="40" y="96"/>
              </a:cxn>
              <a:cxn ang="0">
                <a:pos x="0" y="0"/>
              </a:cxn>
              <a:cxn ang="0">
                <a:pos x="40" y="44"/>
              </a:cxn>
              <a:cxn ang="0">
                <a:pos x="79" y="0"/>
              </a:cxn>
              <a:cxn ang="0">
                <a:pos x="40" y="96"/>
              </a:cxn>
            </a:cxnLst>
            <a:rect l="0" t="0" r="r" b="b"/>
            <a:pathLst>
              <a:path w="79" h="96">
                <a:moveTo>
                  <a:pt x="40" y="96"/>
                </a:moveTo>
                <a:lnTo>
                  <a:pt x="0" y="0"/>
                </a:lnTo>
                <a:lnTo>
                  <a:pt x="40" y="44"/>
                </a:lnTo>
                <a:lnTo>
                  <a:pt x="79" y="0"/>
                </a:lnTo>
                <a:lnTo>
                  <a:pt x="40" y="96"/>
                </a:lnTo>
                <a:close/>
              </a:path>
            </a:pathLst>
          </a:custGeom>
          <a:solidFill>
            <a:srgbClr val="FFFFFF"/>
          </a:solidFill>
          <a:ln w="20701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2309813" y="1371600"/>
            <a:ext cx="1587" cy="811213"/>
          </a:xfrm>
          <a:prstGeom prst="line">
            <a:avLst/>
          </a:prstGeom>
          <a:noFill/>
          <a:ln w="20701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Freeform 24"/>
          <p:cNvSpPr>
            <a:spLocks/>
          </p:cNvSpPr>
          <p:nvPr/>
        </p:nvSpPr>
        <p:spPr bwMode="auto">
          <a:xfrm>
            <a:off x="2246313" y="2085975"/>
            <a:ext cx="125412" cy="152400"/>
          </a:xfrm>
          <a:custGeom>
            <a:avLst/>
            <a:gdLst/>
            <a:ahLst/>
            <a:cxnLst>
              <a:cxn ang="0">
                <a:pos x="40" y="96"/>
              </a:cxn>
              <a:cxn ang="0">
                <a:pos x="0" y="0"/>
              </a:cxn>
              <a:cxn ang="0">
                <a:pos x="40" y="44"/>
              </a:cxn>
              <a:cxn ang="0">
                <a:pos x="79" y="0"/>
              </a:cxn>
              <a:cxn ang="0">
                <a:pos x="40" y="96"/>
              </a:cxn>
            </a:cxnLst>
            <a:rect l="0" t="0" r="r" b="b"/>
            <a:pathLst>
              <a:path w="79" h="96">
                <a:moveTo>
                  <a:pt x="40" y="96"/>
                </a:moveTo>
                <a:lnTo>
                  <a:pt x="0" y="0"/>
                </a:lnTo>
                <a:lnTo>
                  <a:pt x="40" y="44"/>
                </a:lnTo>
                <a:lnTo>
                  <a:pt x="79" y="0"/>
                </a:lnTo>
                <a:lnTo>
                  <a:pt x="40" y="96"/>
                </a:lnTo>
                <a:close/>
              </a:path>
            </a:pathLst>
          </a:custGeom>
          <a:solidFill>
            <a:srgbClr val="FFFFFF"/>
          </a:solidFill>
          <a:ln w="20701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2832100" y="1390650"/>
            <a:ext cx="1588" cy="782638"/>
          </a:xfrm>
          <a:prstGeom prst="line">
            <a:avLst/>
          </a:prstGeom>
          <a:noFill/>
          <a:ln w="20701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" name="Freeform 26"/>
          <p:cNvSpPr>
            <a:spLocks/>
          </p:cNvSpPr>
          <p:nvPr/>
        </p:nvSpPr>
        <p:spPr bwMode="auto">
          <a:xfrm>
            <a:off x="2768600" y="2074863"/>
            <a:ext cx="125413" cy="153987"/>
          </a:xfrm>
          <a:custGeom>
            <a:avLst/>
            <a:gdLst/>
            <a:ahLst/>
            <a:cxnLst>
              <a:cxn ang="0">
                <a:pos x="40" y="97"/>
              </a:cxn>
              <a:cxn ang="0">
                <a:pos x="0" y="0"/>
              </a:cxn>
              <a:cxn ang="0">
                <a:pos x="40" y="44"/>
              </a:cxn>
              <a:cxn ang="0">
                <a:pos x="79" y="0"/>
              </a:cxn>
              <a:cxn ang="0">
                <a:pos x="40" y="97"/>
              </a:cxn>
            </a:cxnLst>
            <a:rect l="0" t="0" r="r" b="b"/>
            <a:pathLst>
              <a:path w="79" h="97">
                <a:moveTo>
                  <a:pt x="40" y="97"/>
                </a:moveTo>
                <a:lnTo>
                  <a:pt x="0" y="0"/>
                </a:lnTo>
                <a:lnTo>
                  <a:pt x="40" y="44"/>
                </a:lnTo>
                <a:lnTo>
                  <a:pt x="79" y="0"/>
                </a:lnTo>
                <a:lnTo>
                  <a:pt x="40" y="97"/>
                </a:lnTo>
                <a:close/>
              </a:path>
            </a:pathLst>
          </a:custGeom>
          <a:solidFill>
            <a:srgbClr val="FFFFFF"/>
          </a:solidFill>
          <a:ln w="20701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3438525" y="1719263"/>
            <a:ext cx="1588" cy="466725"/>
          </a:xfrm>
          <a:prstGeom prst="line">
            <a:avLst/>
          </a:prstGeom>
          <a:noFill/>
          <a:ln w="20701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Freeform 28"/>
          <p:cNvSpPr>
            <a:spLocks/>
          </p:cNvSpPr>
          <p:nvPr/>
        </p:nvSpPr>
        <p:spPr bwMode="auto">
          <a:xfrm>
            <a:off x="3375025" y="2089150"/>
            <a:ext cx="125413" cy="152400"/>
          </a:xfrm>
          <a:custGeom>
            <a:avLst/>
            <a:gdLst/>
            <a:ahLst/>
            <a:cxnLst>
              <a:cxn ang="0">
                <a:pos x="40" y="96"/>
              </a:cxn>
              <a:cxn ang="0">
                <a:pos x="0" y="0"/>
              </a:cxn>
              <a:cxn ang="0">
                <a:pos x="40" y="44"/>
              </a:cxn>
              <a:cxn ang="0">
                <a:pos x="79" y="0"/>
              </a:cxn>
              <a:cxn ang="0">
                <a:pos x="40" y="96"/>
              </a:cxn>
            </a:cxnLst>
            <a:rect l="0" t="0" r="r" b="b"/>
            <a:pathLst>
              <a:path w="79" h="96">
                <a:moveTo>
                  <a:pt x="40" y="96"/>
                </a:moveTo>
                <a:lnTo>
                  <a:pt x="0" y="0"/>
                </a:lnTo>
                <a:lnTo>
                  <a:pt x="40" y="44"/>
                </a:lnTo>
                <a:lnTo>
                  <a:pt x="79" y="0"/>
                </a:lnTo>
                <a:lnTo>
                  <a:pt x="40" y="96"/>
                </a:lnTo>
                <a:close/>
              </a:path>
            </a:pathLst>
          </a:custGeom>
          <a:solidFill>
            <a:srgbClr val="FFFFFF"/>
          </a:solidFill>
          <a:ln w="20701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Arc 29"/>
          <p:cNvSpPr>
            <a:spLocks/>
          </p:cNvSpPr>
          <p:nvPr/>
        </p:nvSpPr>
        <p:spPr bwMode="auto">
          <a:xfrm>
            <a:off x="658813" y="1374775"/>
            <a:ext cx="1044575" cy="654050"/>
          </a:xfrm>
          <a:custGeom>
            <a:avLst/>
            <a:gdLst>
              <a:gd name="G0" fmla="+- 17281 0 0"/>
              <a:gd name="G1" fmla="+- 21600 0 0"/>
              <a:gd name="G2" fmla="+- 21600 0 0"/>
              <a:gd name="T0" fmla="*/ 0 w 34562"/>
              <a:gd name="T1" fmla="*/ 8642 h 21600"/>
              <a:gd name="T2" fmla="*/ 34562 w 34562"/>
              <a:gd name="T3" fmla="*/ 8642 h 21600"/>
              <a:gd name="T4" fmla="*/ 17281 w 3456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562" h="21600" fill="none" extrusionOk="0">
                <a:moveTo>
                  <a:pt x="-1" y="8641"/>
                </a:moveTo>
                <a:cubicBezTo>
                  <a:pt x="4078" y="3201"/>
                  <a:pt x="10481" y="-1"/>
                  <a:pt x="17281" y="0"/>
                </a:cubicBezTo>
                <a:cubicBezTo>
                  <a:pt x="24080" y="0"/>
                  <a:pt x="30483" y="3201"/>
                  <a:pt x="34562" y="8641"/>
                </a:cubicBezTo>
              </a:path>
              <a:path w="34562" h="21600" stroke="0" extrusionOk="0">
                <a:moveTo>
                  <a:pt x="-1" y="8641"/>
                </a:moveTo>
                <a:cubicBezTo>
                  <a:pt x="4078" y="3201"/>
                  <a:pt x="10481" y="-1"/>
                  <a:pt x="17281" y="0"/>
                </a:cubicBezTo>
                <a:cubicBezTo>
                  <a:pt x="24080" y="0"/>
                  <a:pt x="30483" y="3201"/>
                  <a:pt x="34562" y="8641"/>
                </a:cubicBezTo>
                <a:lnTo>
                  <a:pt x="17281" y="21600"/>
                </a:lnTo>
                <a:close/>
              </a:path>
            </a:pathLst>
          </a:custGeom>
          <a:noFill/>
          <a:ln w="20701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Arc 30"/>
          <p:cNvSpPr>
            <a:spLocks/>
          </p:cNvSpPr>
          <p:nvPr/>
        </p:nvSpPr>
        <p:spPr bwMode="auto">
          <a:xfrm>
            <a:off x="1701800" y="1355725"/>
            <a:ext cx="1735138" cy="1336675"/>
          </a:xfrm>
          <a:custGeom>
            <a:avLst/>
            <a:gdLst>
              <a:gd name="G0" fmla="+- 13226 0 0"/>
              <a:gd name="G1" fmla="+- 21600 0 0"/>
              <a:gd name="G2" fmla="+- 21600 0 0"/>
              <a:gd name="T0" fmla="*/ 0 w 28044"/>
              <a:gd name="T1" fmla="*/ 4522 h 21600"/>
              <a:gd name="T2" fmla="*/ 28044 w 28044"/>
              <a:gd name="T3" fmla="*/ 5884 h 21600"/>
              <a:gd name="T4" fmla="*/ 13226 w 280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44" h="21600" fill="none" extrusionOk="0">
                <a:moveTo>
                  <a:pt x="0" y="4522"/>
                </a:moveTo>
                <a:cubicBezTo>
                  <a:pt x="3785" y="1590"/>
                  <a:pt x="8438" y="-1"/>
                  <a:pt x="13226" y="0"/>
                </a:cubicBezTo>
                <a:cubicBezTo>
                  <a:pt x="18734" y="0"/>
                  <a:pt x="24035" y="2104"/>
                  <a:pt x="28043" y="5884"/>
                </a:cubicBezTo>
              </a:path>
              <a:path w="28044" h="21600" stroke="0" extrusionOk="0">
                <a:moveTo>
                  <a:pt x="0" y="4522"/>
                </a:moveTo>
                <a:cubicBezTo>
                  <a:pt x="3785" y="1590"/>
                  <a:pt x="8438" y="-1"/>
                  <a:pt x="13226" y="0"/>
                </a:cubicBezTo>
                <a:cubicBezTo>
                  <a:pt x="18734" y="0"/>
                  <a:pt x="24035" y="2104"/>
                  <a:pt x="28043" y="5884"/>
                </a:cubicBezTo>
                <a:lnTo>
                  <a:pt x="13226" y="21600"/>
                </a:lnTo>
                <a:close/>
              </a:path>
            </a:pathLst>
          </a:custGeom>
          <a:noFill/>
          <a:ln w="20701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 sz="2400" dirty="0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658813" y="1157288"/>
            <a:ext cx="1587" cy="5476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Freeform 32"/>
          <p:cNvSpPr>
            <a:spLocks/>
          </p:cNvSpPr>
          <p:nvPr/>
        </p:nvSpPr>
        <p:spPr bwMode="auto">
          <a:xfrm>
            <a:off x="595313" y="1101725"/>
            <a:ext cx="125412" cy="15240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79" y="96"/>
              </a:cxn>
              <a:cxn ang="0">
                <a:pos x="40" y="52"/>
              </a:cxn>
              <a:cxn ang="0">
                <a:pos x="0" y="96"/>
              </a:cxn>
              <a:cxn ang="0">
                <a:pos x="40" y="0"/>
              </a:cxn>
            </a:cxnLst>
            <a:rect l="0" t="0" r="r" b="b"/>
            <a:pathLst>
              <a:path w="79" h="96">
                <a:moveTo>
                  <a:pt x="40" y="0"/>
                </a:moveTo>
                <a:lnTo>
                  <a:pt x="79" y="96"/>
                </a:lnTo>
                <a:lnTo>
                  <a:pt x="40" y="52"/>
                </a:lnTo>
                <a:lnTo>
                  <a:pt x="0" y="96"/>
                </a:lnTo>
                <a:lnTo>
                  <a:pt x="4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3438525" y="2230438"/>
            <a:ext cx="393700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Freeform 34"/>
          <p:cNvSpPr>
            <a:spLocks/>
          </p:cNvSpPr>
          <p:nvPr/>
        </p:nvSpPr>
        <p:spPr bwMode="auto">
          <a:xfrm>
            <a:off x="3733800" y="2168525"/>
            <a:ext cx="153988" cy="122238"/>
          </a:xfrm>
          <a:custGeom>
            <a:avLst/>
            <a:gdLst/>
            <a:ahLst/>
            <a:cxnLst>
              <a:cxn ang="0">
                <a:pos x="97" y="39"/>
              </a:cxn>
              <a:cxn ang="0">
                <a:pos x="0" y="77"/>
              </a:cxn>
              <a:cxn ang="0">
                <a:pos x="44" y="39"/>
              </a:cxn>
              <a:cxn ang="0">
                <a:pos x="0" y="0"/>
              </a:cxn>
              <a:cxn ang="0">
                <a:pos x="97" y="39"/>
              </a:cxn>
            </a:cxnLst>
            <a:rect l="0" t="0" r="r" b="b"/>
            <a:pathLst>
              <a:path w="97" h="77">
                <a:moveTo>
                  <a:pt x="97" y="39"/>
                </a:moveTo>
                <a:lnTo>
                  <a:pt x="0" y="77"/>
                </a:lnTo>
                <a:lnTo>
                  <a:pt x="44" y="39"/>
                </a:lnTo>
                <a:lnTo>
                  <a:pt x="0" y="0"/>
                </a:lnTo>
                <a:lnTo>
                  <a:pt x="97" y="39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970338" y="2092325"/>
            <a:ext cx="322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970338" y="2106613"/>
            <a:ext cx="2730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>
                <a:solidFill>
                  <a:srgbClr val="FFFFFF"/>
                </a:solidFill>
              </a:rPr>
              <a:t>x</a:t>
            </a:r>
            <a:endParaRPr lang="en-US" sz="2400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760413" y="995363"/>
            <a:ext cx="40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760413" y="1009650"/>
            <a:ext cx="338137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>
                <a:solidFill>
                  <a:srgbClr val="FFFFFF"/>
                </a:solidFill>
              </a:rPr>
              <a:t>w</a:t>
            </a:r>
            <a:endParaRPr lang="en-US" sz="2400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658813" y="3386138"/>
            <a:ext cx="2789237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2362200" y="2743200"/>
            <a:ext cx="1588" cy="6207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1281113" y="3586163"/>
            <a:ext cx="3254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995488" y="2771775"/>
            <a:ext cx="4508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1995488" y="2773363"/>
            <a:ext cx="2238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F</a:t>
            </a:r>
            <a:endParaRPr lang="en-US" sz="2400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2120900" y="2873375"/>
            <a:ext cx="1936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R</a:t>
            </a:r>
            <a:endParaRPr lang="en-US" sz="2400"/>
          </a:p>
        </p:txBody>
      </p:sp>
      <p:sp>
        <p:nvSpPr>
          <p:cNvPr id="1082" name="Line 58"/>
          <p:cNvSpPr>
            <a:spLocks noChangeShapeType="1"/>
          </p:cNvSpPr>
          <p:nvPr/>
        </p:nvSpPr>
        <p:spPr bwMode="auto">
          <a:xfrm flipV="1">
            <a:off x="1274763" y="1100138"/>
            <a:ext cx="784225" cy="27940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2143125" y="890588"/>
            <a:ext cx="16684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2143125" y="892175"/>
            <a:ext cx="2044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Distributed load curve</a:t>
            </a:r>
            <a:endParaRPr lang="en-US" sz="2400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685800" y="2209800"/>
            <a:ext cx="2743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685800" y="3352800"/>
            <a:ext cx="2743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90600" y="685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APPLICATIONS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181600" y="1447800"/>
            <a:ext cx="3429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 distributed load on the beam exists due to the weight of the lumber.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181600" y="3200400"/>
            <a:ext cx="3581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 possible to reduce this force system to a single force that will have the same external effect?         If yes, how?</a:t>
            </a:r>
          </a:p>
        </p:txBody>
      </p:sp>
      <p:pic>
        <p:nvPicPr>
          <p:cNvPr id="9227" name="Picture 11" descr="C:\Documents and Settings\Trian G\My Documents\Prentice Hall\Statics\Statics PowerPoint Presentations Prentice Hall 11th Edition\Images\Page 186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3962400" cy="2632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743200" y="381000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APPLICATIONS </a:t>
            </a:r>
            <a:r>
              <a:rPr lang="en-US" dirty="0"/>
              <a:t>(continued)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51816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crossbar lug wrench is being used to loosen a lug net. What is the effect of changing dimensions a, b, or c on the force that must be applied?</a:t>
            </a:r>
          </a:p>
        </p:txBody>
      </p:sp>
      <p:pic>
        <p:nvPicPr>
          <p:cNvPr id="10246" name="Picture 6" descr="C:\WINDOWS\DESKTOP\Mehta\p10pics\10_p4_78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2438400" y="1295400"/>
            <a:ext cx="38862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14600" y="381000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APPLICATIONS </a:t>
            </a:r>
            <a:r>
              <a:rPr lang="en-US" sz="2400" dirty="0"/>
              <a:t>(continued)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The sandbags on the beam create a distributed load. </a:t>
            </a:r>
          </a:p>
        </p:txBody>
      </p:sp>
      <p:pic>
        <p:nvPicPr>
          <p:cNvPr id="10244" name="Picture 4" descr="C:\WINDOWS\DESKTOP\Mehta\s4_10\p4_146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762000" y="1447800"/>
            <a:ext cx="7162800" cy="2735263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38200" y="5181600"/>
            <a:ext cx="6721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How can we determine a single equivalent resultant force and its location?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DISTRIBUTED LOADING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267200" y="838200"/>
            <a:ext cx="449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In many situations a surface area of a body is subjected to a distributed load.  Such forces are caused by winds, fluids, or the weight of items on the body’s surface.</a:t>
            </a:r>
            <a:endParaRPr lang="en-US" sz="220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267200" y="320040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We will analyze the most common case of a distributed pressure loading. This is a uniform load along one axis of a flat rectangular body.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267200" y="51816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In such cases, w is a function of x and has units of force per length.</a:t>
            </a:r>
          </a:p>
        </p:txBody>
      </p:sp>
      <p:pic>
        <p:nvPicPr>
          <p:cNvPr id="11275" name="Picture 11" descr="C:\WINDOWS\DESKTOP\Mehta\s4_10\f4_47a.jpg"/>
          <p:cNvPicPr>
            <a:picLocks noChangeAspect="1" noChangeArrowheads="1"/>
          </p:cNvPicPr>
          <p:nvPr/>
        </p:nvPicPr>
        <p:blipFill>
          <a:blip r:embed="rId3">
            <a:lum bright="-30000" contrast="30000"/>
          </a:blip>
          <a:srcRect b="3825"/>
          <a:stretch>
            <a:fillRect/>
          </a:stretch>
        </p:blipFill>
        <p:spPr bwMode="auto">
          <a:xfrm>
            <a:off x="533400" y="990600"/>
            <a:ext cx="3581400" cy="2514600"/>
          </a:xfrm>
          <a:prstGeom prst="rect">
            <a:avLst/>
          </a:prstGeom>
          <a:noFill/>
        </p:spPr>
      </p:pic>
      <p:pic>
        <p:nvPicPr>
          <p:cNvPr id="11276" name="Picture 12" descr="C:\WINDOWS\DESKTOP\Mehta\s4_10\f4_47b.jpg"/>
          <p:cNvPicPr>
            <a:picLocks noChangeAspect="1" noChangeArrowheads="1"/>
          </p:cNvPicPr>
          <p:nvPr/>
        </p:nvPicPr>
        <p:blipFill>
          <a:blip r:embed="rId4">
            <a:lum bright="-12000" contrast="24000"/>
          </a:blip>
          <a:srcRect/>
          <a:stretch>
            <a:fillRect/>
          </a:stretch>
        </p:blipFill>
        <p:spPr bwMode="auto">
          <a:xfrm>
            <a:off x="533400" y="3733800"/>
            <a:ext cx="3581400" cy="2568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62000" y="3810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MAGNITUDE OF RESULTANT FORCE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10000" y="1066800"/>
            <a:ext cx="5029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Consider an element of length dx.</a:t>
            </a:r>
          </a:p>
          <a:p>
            <a:pPr>
              <a:spcBef>
                <a:spcPct val="50000"/>
              </a:spcBef>
            </a:pPr>
            <a:r>
              <a:rPr lang="en-US" sz="2400"/>
              <a:t>The force magnitude dF acting on it is given as </a:t>
            </a:r>
          </a:p>
          <a:p>
            <a:pPr>
              <a:spcBef>
                <a:spcPct val="50000"/>
              </a:spcBef>
            </a:pPr>
            <a:r>
              <a:rPr lang="en-US" sz="2400"/>
              <a:t>            dF  =  w(x) dx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886200" y="3733800"/>
            <a:ext cx="4876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chemeClr val="hlink"/>
                </a:solidFill>
              </a:rPr>
              <a:t>The net force</a:t>
            </a:r>
            <a:r>
              <a:rPr lang="en-US" sz="2400"/>
              <a:t> on the beam is given by </a:t>
            </a:r>
          </a:p>
          <a:p>
            <a:pPr>
              <a:spcBef>
                <a:spcPct val="50000"/>
              </a:spcBef>
            </a:pPr>
            <a:r>
              <a:rPr lang="en-US" sz="2400"/>
              <a:t>+ </a:t>
            </a:r>
            <a:r>
              <a:rPr lang="en-US" sz="2400">
                <a:sym typeface="Symbol" pitchFamily="18" charset="2"/>
              </a:rPr>
              <a:t></a:t>
            </a:r>
            <a:r>
              <a:rPr lang="en-US" sz="2400"/>
              <a:t>  F</a:t>
            </a:r>
            <a:r>
              <a:rPr lang="en-US" sz="2400" baseline="-25000"/>
              <a:t>R</a:t>
            </a:r>
            <a:r>
              <a:rPr lang="en-US" sz="2400"/>
              <a:t>  =   </a:t>
            </a:r>
            <a:r>
              <a:rPr lang="en-US" sz="2400">
                <a:sym typeface="Symbol" pitchFamily="18" charset="2"/>
              </a:rPr>
              <a:t></a:t>
            </a:r>
            <a:r>
              <a:rPr lang="en-US" sz="2400" baseline="-25000">
                <a:sym typeface="Symbol" pitchFamily="18" charset="2"/>
              </a:rPr>
              <a:t>L</a:t>
            </a:r>
            <a:r>
              <a:rPr lang="en-US" sz="2400">
                <a:sym typeface="Symbol" pitchFamily="18" charset="2"/>
              </a:rPr>
              <a:t> dF   =   </a:t>
            </a:r>
            <a:r>
              <a:rPr lang="en-US" sz="2400" baseline="-25000">
                <a:sym typeface="Symbol" pitchFamily="18" charset="2"/>
              </a:rPr>
              <a:t>L</a:t>
            </a:r>
            <a:r>
              <a:rPr lang="en-US" sz="2400">
                <a:sym typeface="Symbol" pitchFamily="18" charset="2"/>
              </a:rPr>
              <a:t> w(x) dx  =  A</a:t>
            </a:r>
          </a:p>
          <a:p>
            <a:pPr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Here </a:t>
            </a:r>
            <a:r>
              <a:rPr lang="en-US" sz="2400" u="sng">
                <a:solidFill>
                  <a:schemeClr val="hlink"/>
                </a:solidFill>
                <a:sym typeface="Symbol" pitchFamily="18" charset="2"/>
              </a:rPr>
              <a:t>A is the area under the loading curve w(x)</a:t>
            </a:r>
            <a:r>
              <a:rPr lang="en-US" sz="2400" u="sng">
                <a:sym typeface="Symbol" pitchFamily="18" charset="2"/>
              </a:rPr>
              <a:t>.</a:t>
            </a:r>
            <a:endParaRPr lang="en-US" sz="2400">
              <a:sym typeface="Symbol" pitchFamily="18" charset="2"/>
            </a:endParaRPr>
          </a:p>
        </p:txBody>
      </p:sp>
      <p:pic>
        <p:nvPicPr>
          <p:cNvPr id="12300" name="Picture 12" descr="C:\WINDOWS\DESKTOP\Mehta\s4_10\f4_47b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533400" y="914400"/>
            <a:ext cx="3200400" cy="2860675"/>
          </a:xfrm>
          <a:prstGeom prst="rect">
            <a:avLst/>
          </a:prstGeom>
          <a:noFill/>
        </p:spPr>
      </p:pic>
      <p:pic>
        <p:nvPicPr>
          <p:cNvPr id="12301" name="Picture 13" descr="C:\WINDOWS\DESKTOP\Mehta\s4_10\f4_47c.jpg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533400" y="3886200"/>
            <a:ext cx="3200400" cy="2546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LOCATION OF THE RESULTANT FORCE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505200" y="1447800"/>
            <a:ext cx="525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The force dF will produce a moment of (x)(dF) about point O.</a:t>
            </a:r>
          </a:p>
        </p:txBody>
      </p:sp>
      <p:pic>
        <p:nvPicPr>
          <p:cNvPr id="7185" name="Picture 17" descr="C:\WINDOWS\DESKTOP\Mehta\s4_10\f4_47b.jpg"/>
          <p:cNvPicPr>
            <a:picLocks noChangeAspect="1" noChangeArrowheads="1"/>
          </p:cNvPicPr>
          <p:nvPr/>
        </p:nvPicPr>
        <p:blipFill>
          <a:blip r:embed="rId3">
            <a:lum bright="-24000" contrast="30000"/>
          </a:blip>
          <a:srcRect/>
          <a:stretch>
            <a:fillRect/>
          </a:stretch>
        </p:blipFill>
        <p:spPr bwMode="auto">
          <a:xfrm>
            <a:off x="533400" y="1066800"/>
            <a:ext cx="2743200" cy="2452688"/>
          </a:xfrm>
          <a:prstGeom prst="rect">
            <a:avLst/>
          </a:prstGeom>
          <a:noFill/>
        </p:spPr>
      </p:pic>
      <p:pic>
        <p:nvPicPr>
          <p:cNvPr id="7186" name="Picture 18" descr="C:\WINDOWS\DESKTOP\Mehta\s4_10\f4_47c.jpg"/>
          <p:cNvPicPr>
            <a:picLocks noChangeAspect="1" noChangeArrowheads="1"/>
          </p:cNvPicPr>
          <p:nvPr/>
        </p:nvPicPr>
        <p:blipFill>
          <a:blip r:embed="rId4">
            <a:lum bright="-30000" contrast="36000"/>
          </a:blip>
          <a:srcRect/>
          <a:stretch>
            <a:fillRect/>
          </a:stretch>
        </p:blipFill>
        <p:spPr bwMode="auto">
          <a:xfrm>
            <a:off x="533400" y="3733800"/>
            <a:ext cx="2743200" cy="2533650"/>
          </a:xfrm>
          <a:prstGeom prst="rect">
            <a:avLst/>
          </a:prstGeom>
          <a:noFill/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505200" y="2667000"/>
            <a:ext cx="5029200" cy="1981200"/>
            <a:chOff x="2208" y="1680"/>
            <a:chExt cx="3168" cy="1248"/>
          </a:xfrm>
        </p:grpSpPr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208" y="1680"/>
              <a:ext cx="3168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The total moment about point O is given as </a:t>
              </a:r>
            </a:p>
            <a:p>
              <a:pPr>
                <a:spcBef>
                  <a:spcPct val="50000"/>
                </a:spcBef>
              </a:pPr>
              <a:r>
                <a:rPr lang="en-US" sz="2400">
                  <a:sym typeface="Symbol" pitchFamily="18" charset="2"/>
                </a:rPr>
                <a:t>  +  M</a:t>
              </a:r>
              <a:r>
                <a:rPr lang="en-US" sz="2400" baseline="-25000">
                  <a:sym typeface="Symbol" pitchFamily="18" charset="2"/>
                </a:rPr>
                <a:t>RO</a:t>
              </a:r>
              <a:r>
                <a:rPr lang="en-US" sz="2400">
                  <a:sym typeface="Symbol" pitchFamily="18" charset="2"/>
                </a:rPr>
                <a:t>    =  </a:t>
              </a:r>
              <a:r>
                <a:rPr lang="en-US" sz="2400" baseline="-25000">
                  <a:sym typeface="Symbol" pitchFamily="18" charset="2"/>
                </a:rPr>
                <a:t>L</a:t>
              </a:r>
              <a:r>
                <a:rPr lang="en-US" sz="2400">
                  <a:sym typeface="Symbol" pitchFamily="18" charset="2"/>
                </a:rPr>
                <a:t> x dF  =  </a:t>
              </a:r>
              <a:r>
                <a:rPr lang="en-US" sz="2400" baseline="-25000"/>
                <a:t>L</a:t>
              </a:r>
              <a:r>
                <a:rPr lang="en-US" sz="2400"/>
                <a:t> x w(x) dx</a:t>
              </a:r>
            </a:p>
          </p:txBody>
        </p:sp>
        <p:sp>
          <p:nvSpPr>
            <p:cNvPr id="7189" name="Arc 21"/>
            <p:cNvSpPr>
              <a:spLocks/>
            </p:cNvSpPr>
            <p:nvPr/>
          </p:nvSpPr>
          <p:spPr bwMode="auto">
            <a:xfrm rot="-7762396">
              <a:off x="2165" y="2491"/>
              <a:ext cx="672" cy="201"/>
            </a:xfrm>
            <a:custGeom>
              <a:avLst/>
              <a:gdLst>
                <a:gd name="G0" fmla="+- 0 0 0"/>
                <a:gd name="G1" fmla="+- 14171 0 0"/>
                <a:gd name="G2" fmla="+- 21600 0 0"/>
                <a:gd name="T0" fmla="*/ 16302 w 21600"/>
                <a:gd name="T1" fmla="*/ 0 h 14171"/>
                <a:gd name="T2" fmla="*/ 21600 w 21600"/>
                <a:gd name="T3" fmla="*/ 14171 h 14171"/>
                <a:gd name="T4" fmla="*/ 0 w 21600"/>
                <a:gd name="T5" fmla="*/ 14171 h 1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171" fill="none" extrusionOk="0">
                  <a:moveTo>
                    <a:pt x="16301" y="0"/>
                  </a:moveTo>
                  <a:cubicBezTo>
                    <a:pt x="19718" y="3930"/>
                    <a:pt x="21600" y="8963"/>
                    <a:pt x="21600" y="14171"/>
                  </a:cubicBezTo>
                </a:path>
                <a:path w="21600" h="14171" stroke="0" extrusionOk="0">
                  <a:moveTo>
                    <a:pt x="16301" y="0"/>
                  </a:moveTo>
                  <a:cubicBezTo>
                    <a:pt x="19718" y="3930"/>
                    <a:pt x="21600" y="8963"/>
                    <a:pt x="21600" y="14171"/>
                  </a:cubicBezTo>
                  <a:lnTo>
                    <a:pt x="0" y="14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4953000" y="53340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352800" y="4267200"/>
            <a:ext cx="5410200" cy="1981200"/>
            <a:chOff x="3352800" y="4267200"/>
            <a:chExt cx="5410200" cy="1981200"/>
          </a:xfrm>
        </p:grpSpPr>
        <p:grpSp>
          <p:nvGrpSpPr>
            <p:cNvPr id="8" name="Group 7"/>
            <p:cNvGrpSpPr/>
            <p:nvPr/>
          </p:nvGrpSpPr>
          <p:grpSpPr>
            <a:xfrm>
              <a:off x="3352800" y="4267200"/>
              <a:ext cx="5410200" cy="1981200"/>
              <a:chOff x="3352800" y="4267200"/>
              <a:chExt cx="5410200" cy="1981200"/>
            </a:xfrm>
          </p:grpSpPr>
          <p:grpSp>
            <p:nvGrpSpPr>
              <p:cNvPr id="4" name="Group 34"/>
              <p:cNvGrpSpPr>
                <a:grpSpLocks/>
              </p:cNvGrpSpPr>
              <p:nvPr/>
            </p:nvGrpSpPr>
            <p:grpSpPr bwMode="auto">
              <a:xfrm>
                <a:off x="3352800" y="4267200"/>
                <a:ext cx="5410200" cy="1981200"/>
                <a:chOff x="2112" y="2688"/>
                <a:chExt cx="3408" cy="1248"/>
              </a:xfrm>
            </p:grpSpPr>
            <p:sp>
              <p:nvSpPr>
                <p:cNvPr id="717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12" y="2688"/>
                  <a:ext cx="3408" cy="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/>
                    <a:t>Assuming that F</a:t>
                  </a:r>
                  <a:r>
                    <a:rPr lang="en-US" sz="2400" baseline="-25000" dirty="0"/>
                    <a:t>R</a:t>
                  </a:r>
                  <a:r>
                    <a:rPr lang="en-US" sz="2400" dirty="0"/>
                    <a:t> acts </a:t>
                  </a:r>
                  <a:r>
                    <a:rPr lang="en-US" sz="2400" dirty="0" smtClean="0"/>
                    <a:t>at  x, </a:t>
                  </a:r>
                  <a:r>
                    <a:rPr lang="en-US" sz="2400" dirty="0"/>
                    <a:t>it will produce the moment about point O as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2400" dirty="0">
                      <a:sym typeface="Symbol" pitchFamily="18" charset="2"/>
                    </a:rPr>
                    <a:t>  +  M</a:t>
                  </a:r>
                  <a:r>
                    <a:rPr lang="en-US" sz="2400" baseline="-25000" dirty="0">
                      <a:sym typeface="Symbol" pitchFamily="18" charset="2"/>
                    </a:rPr>
                    <a:t>RO</a:t>
                  </a:r>
                  <a:r>
                    <a:rPr lang="en-US" sz="2400" dirty="0">
                      <a:sym typeface="Symbol" pitchFamily="18" charset="2"/>
                    </a:rPr>
                    <a:t>  =   </a:t>
                  </a:r>
                  <a:r>
                    <a:rPr lang="en-US" sz="2400" dirty="0" smtClean="0">
                      <a:sym typeface="Symbol" pitchFamily="18" charset="2"/>
                    </a:rPr>
                    <a:t>( x  </a:t>
                  </a:r>
                  <a:r>
                    <a:rPr lang="en-US" sz="2400" dirty="0">
                      <a:sym typeface="Symbol" pitchFamily="18" charset="2"/>
                    </a:rPr>
                    <a:t>) (F</a:t>
                  </a:r>
                  <a:r>
                    <a:rPr lang="en-US" sz="2400" baseline="-25000" dirty="0">
                      <a:sym typeface="Symbol" pitchFamily="18" charset="2"/>
                    </a:rPr>
                    <a:t>R</a:t>
                  </a:r>
                  <a:r>
                    <a:rPr lang="en-US" sz="2400" dirty="0">
                      <a:sym typeface="Symbol" pitchFamily="18" charset="2"/>
                    </a:rPr>
                    <a:t>)   =       </a:t>
                  </a:r>
                  <a:r>
                    <a:rPr lang="en-US" sz="2400" baseline="-25000" dirty="0">
                      <a:sym typeface="Symbol" pitchFamily="18" charset="2"/>
                    </a:rPr>
                    <a:t>L</a:t>
                  </a:r>
                  <a:r>
                    <a:rPr lang="en-US" sz="2400" dirty="0">
                      <a:sym typeface="Symbol" pitchFamily="18" charset="2"/>
                    </a:rPr>
                    <a:t> </a:t>
                  </a:r>
                  <a:r>
                    <a:rPr lang="en-US" sz="2400" dirty="0" smtClean="0">
                      <a:sym typeface="Symbol" pitchFamily="18" charset="2"/>
                    </a:rPr>
                    <a:t> x w(x</a:t>
                  </a:r>
                  <a:r>
                    <a:rPr lang="en-US" sz="2400" dirty="0">
                      <a:sym typeface="Symbol" pitchFamily="18" charset="2"/>
                    </a:rPr>
                    <a:t>) dx</a:t>
                  </a:r>
                </a:p>
              </p:txBody>
            </p:sp>
            <p:sp>
              <p:nvSpPr>
                <p:cNvPr id="7194" name="Arc 26"/>
                <p:cNvSpPr>
                  <a:spLocks/>
                </p:cNvSpPr>
                <p:nvPr/>
              </p:nvSpPr>
              <p:spPr bwMode="auto">
                <a:xfrm rot="-7762396">
                  <a:off x="2021" y="3499"/>
                  <a:ext cx="672" cy="201"/>
                </a:xfrm>
                <a:custGeom>
                  <a:avLst/>
                  <a:gdLst>
                    <a:gd name="G0" fmla="+- 0 0 0"/>
                    <a:gd name="G1" fmla="+- 14171 0 0"/>
                    <a:gd name="G2" fmla="+- 21600 0 0"/>
                    <a:gd name="T0" fmla="*/ 16302 w 21600"/>
                    <a:gd name="T1" fmla="*/ 0 h 14171"/>
                    <a:gd name="T2" fmla="*/ 21600 w 21600"/>
                    <a:gd name="T3" fmla="*/ 14171 h 14171"/>
                    <a:gd name="T4" fmla="*/ 0 w 21600"/>
                    <a:gd name="T5" fmla="*/ 14171 h 14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4171" fill="none" extrusionOk="0">
                      <a:moveTo>
                        <a:pt x="16301" y="0"/>
                      </a:moveTo>
                      <a:cubicBezTo>
                        <a:pt x="19718" y="3930"/>
                        <a:pt x="21600" y="8963"/>
                        <a:pt x="21600" y="14171"/>
                      </a:cubicBezTo>
                    </a:path>
                    <a:path w="21600" h="14171" stroke="0" extrusionOk="0">
                      <a:moveTo>
                        <a:pt x="16301" y="0"/>
                      </a:moveTo>
                      <a:cubicBezTo>
                        <a:pt x="19718" y="3930"/>
                        <a:pt x="21600" y="8963"/>
                        <a:pt x="21600" y="14171"/>
                      </a:cubicBezTo>
                      <a:lnTo>
                        <a:pt x="0" y="1417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6477000" y="4419600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>
              <a:off x="7010400" y="5333999"/>
              <a:ext cx="152400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505200" y="1066800"/>
            <a:ext cx="472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Comparing the last two equations, we get</a:t>
            </a:r>
            <a:r>
              <a:rPr lang="en-US" sz="2200"/>
              <a:t>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9600" y="381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LOCATION OF THE RESULTANT FORCE (continued)</a:t>
            </a:r>
          </a:p>
        </p:txBody>
      </p:sp>
      <p:pic>
        <p:nvPicPr>
          <p:cNvPr id="13320" name="Picture 8" descr="C:\WINDOWS\DESKTOP\Mehta\s4_10\eq4_20.jpg"/>
          <p:cNvPicPr>
            <a:picLocks noChangeAspect="1" noChangeArrowheads="1"/>
          </p:cNvPicPr>
          <p:nvPr/>
        </p:nvPicPr>
        <p:blipFill>
          <a:blip r:embed="rId3">
            <a:lum bright="-30000" contrast="30000"/>
          </a:blip>
          <a:srcRect/>
          <a:stretch>
            <a:fillRect/>
          </a:stretch>
        </p:blipFill>
        <p:spPr bwMode="auto">
          <a:xfrm>
            <a:off x="3962400" y="2209800"/>
            <a:ext cx="2971800" cy="1385888"/>
          </a:xfrm>
          <a:prstGeom prst="rect">
            <a:avLst/>
          </a:prstGeom>
          <a:noFill/>
        </p:spPr>
      </p:pic>
      <p:pic>
        <p:nvPicPr>
          <p:cNvPr id="13321" name="Picture 9" descr="C:\WINDOWS\DESKTOP\Mehta\s4_10\f4_47c.jpg"/>
          <p:cNvPicPr>
            <a:picLocks noChangeAspect="1" noChangeArrowheads="1"/>
          </p:cNvPicPr>
          <p:nvPr/>
        </p:nvPicPr>
        <p:blipFill>
          <a:blip r:embed="rId4">
            <a:lum bright="-30000" contrast="36000"/>
          </a:blip>
          <a:srcRect/>
          <a:stretch>
            <a:fillRect/>
          </a:stretch>
        </p:blipFill>
        <p:spPr bwMode="auto">
          <a:xfrm>
            <a:off x="533400" y="3733800"/>
            <a:ext cx="2743200" cy="2533650"/>
          </a:xfrm>
          <a:prstGeom prst="rect">
            <a:avLst/>
          </a:prstGeom>
          <a:noFill/>
        </p:spPr>
      </p:pic>
      <p:pic>
        <p:nvPicPr>
          <p:cNvPr id="13322" name="Picture 10" descr="C:\WINDOWS\DESKTOP\Mehta\s4_10\f4_47b.jpg"/>
          <p:cNvPicPr>
            <a:picLocks noChangeAspect="1" noChangeArrowheads="1"/>
          </p:cNvPicPr>
          <p:nvPr/>
        </p:nvPicPr>
        <p:blipFill>
          <a:blip r:embed="rId5">
            <a:lum bright="-24000" contrast="30000"/>
          </a:blip>
          <a:srcRect/>
          <a:stretch>
            <a:fillRect/>
          </a:stretch>
        </p:blipFill>
        <p:spPr bwMode="auto">
          <a:xfrm>
            <a:off x="533400" y="1066800"/>
            <a:ext cx="2743200" cy="2452688"/>
          </a:xfrm>
          <a:prstGeom prst="rect">
            <a:avLst/>
          </a:prstGeom>
          <a:noFill/>
        </p:spPr>
      </p:pic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657600" y="4267200"/>
            <a:ext cx="449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FF00"/>
              </a:buClr>
            </a:pPr>
            <a:r>
              <a:rPr lang="en-US" sz="2400"/>
              <a:t>You will learn later that F</a:t>
            </a:r>
            <a:r>
              <a:rPr lang="en-US" sz="2400" baseline="-25000"/>
              <a:t>R</a:t>
            </a:r>
            <a:r>
              <a:rPr lang="en-US" sz="2400"/>
              <a:t> acts through a point “C,” which is called the geometric center or centroid of the area under the loading curve w(x).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EXAMPLES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81000" y="685800"/>
            <a:ext cx="845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Until you learn more about centroids, we will consider only rectangular and triangular loading diagrams whose centroids are well defined and shown on the inside back cover of your textbook.</a:t>
            </a:r>
          </a:p>
        </p:txBody>
      </p:sp>
      <p:pic>
        <p:nvPicPr>
          <p:cNvPr id="14347" name="Picture 11" descr="C:\WINDOWS\DESKTOP\Mehta\s4_10\ed_7f4_52ab.jpg"/>
          <p:cNvPicPr>
            <a:picLocks noChangeAspect="1" noChangeArrowheads="1"/>
          </p:cNvPicPr>
          <p:nvPr/>
        </p:nvPicPr>
        <p:blipFill>
          <a:blip r:embed="rId3">
            <a:lum bright="-36000" contrast="30000"/>
          </a:blip>
          <a:srcRect/>
          <a:stretch>
            <a:fillRect/>
          </a:stretch>
        </p:blipFill>
        <p:spPr bwMode="auto">
          <a:xfrm>
            <a:off x="1066800" y="1905000"/>
            <a:ext cx="7239000" cy="1235075"/>
          </a:xfrm>
          <a:prstGeom prst="rect">
            <a:avLst/>
          </a:prstGeom>
          <a:noFill/>
        </p:spPr>
      </p:pic>
      <p:pic>
        <p:nvPicPr>
          <p:cNvPr id="14348" name="Picture 12" descr="C:\WINDOWS\DESKTOP\Mehta\s4_10\ed_7f4_52cd.jpg"/>
          <p:cNvPicPr>
            <a:picLocks noChangeAspect="1" noChangeArrowheads="1"/>
          </p:cNvPicPr>
          <p:nvPr/>
        </p:nvPicPr>
        <p:blipFill>
          <a:blip r:embed="rId4">
            <a:lum bright="-30000" contrast="18000"/>
          </a:blip>
          <a:srcRect/>
          <a:stretch>
            <a:fillRect/>
          </a:stretch>
        </p:blipFill>
        <p:spPr bwMode="auto">
          <a:xfrm>
            <a:off x="1066800" y="3200400"/>
            <a:ext cx="7239000" cy="1295400"/>
          </a:xfrm>
          <a:prstGeom prst="rect">
            <a:avLst/>
          </a:prstGeom>
          <a:noFill/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38200" y="4643438"/>
            <a:ext cx="7924800" cy="538163"/>
            <a:chOff x="1392" y="2640"/>
            <a:chExt cx="4992" cy="339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392" y="2640"/>
              <a:ext cx="49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400" dirty="0">
                  <a:cs typeface="Times New Roman" pitchFamily="18" charset="0"/>
                </a:rPr>
                <a:t>In a rectangular loading, F</a:t>
              </a:r>
              <a:r>
                <a:rPr lang="en-US" sz="2400" baseline="-25000" dirty="0">
                  <a:cs typeface="Times New Roman" pitchFamily="18" charset="0"/>
                </a:rPr>
                <a:t>R</a:t>
              </a:r>
              <a:r>
                <a:rPr lang="en-US" sz="2400" dirty="0">
                  <a:cs typeface="Times New Roman" pitchFamily="18" charset="0"/>
                </a:rPr>
                <a:t>  =  400 </a:t>
              </a:r>
              <a:r>
                <a:rPr lang="en-US" sz="2400" dirty="0">
                  <a:cs typeface="Times New Roman" pitchFamily="18" charset="0"/>
                  <a:sym typeface="Symbol" pitchFamily="18" charset="2"/>
                </a:rPr>
                <a:t> 10 = 4,000 lb and  </a:t>
              </a:r>
              <a:r>
                <a:rPr lang="en-US" sz="2400" dirty="0" smtClean="0">
                  <a:cs typeface="Times New Roman" pitchFamily="18" charset="0"/>
                  <a:sym typeface="Symbol" pitchFamily="18" charset="2"/>
                </a:rPr>
                <a:t>x= </a:t>
              </a:r>
              <a:r>
                <a:rPr lang="en-US" sz="2400" dirty="0">
                  <a:cs typeface="Times New Roman" pitchFamily="18" charset="0"/>
                  <a:sym typeface="Symbol" pitchFamily="18" charset="2"/>
                </a:rPr>
                <a:t>5 ft.</a:t>
              </a:r>
              <a:endParaRPr lang="en-US" sz="2400" dirty="0">
                <a:cs typeface="Times New Roman" pitchFamily="18" charset="0"/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4772" y="2799"/>
              <a:ext cx="92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4772" y="2765"/>
              <a:ext cx="14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" y="4724400"/>
            <a:ext cx="7924800" cy="1897380"/>
            <a:chOff x="336" y="2928"/>
            <a:chExt cx="4992" cy="1245"/>
          </a:xfrm>
        </p:grpSpPr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336" y="3264"/>
              <a:ext cx="4992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5000"/>
                </a:lnSpc>
                <a:spcBef>
                  <a:spcPct val="20000"/>
                </a:spcBef>
              </a:pPr>
              <a:r>
                <a:rPr lang="en-US" sz="2400" dirty="0">
                  <a:cs typeface="Times New Roman" pitchFamily="18" charset="0"/>
                </a:rPr>
                <a:t>In a triangular loading ,</a:t>
              </a:r>
            </a:p>
            <a:p>
              <a:pPr>
                <a:lnSpc>
                  <a:spcPct val="55000"/>
                </a:lnSpc>
                <a:spcBef>
                  <a:spcPct val="20000"/>
                </a:spcBef>
              </a:pPr>
              <a:r>
                <a:rPr lang="en-US" sz="2400" dirty="0">
                  <a:cs typeface="Times New Roman" pitchFamily="18" charset="0"/>
                </a:rPr>
                <a:t>F</a:t>
              </a:r>
              <a:r>
                <a:rPr lang="en-US" sz="2400" baseline="-25000" dirty="0">
                  <a:cs typeface="Times New Roman" pitchFamily="18" charset="0"/>
                </a:rPr>
                <a:t>R</a:t>
              </a:r>
              <a:r>
                <a:rPr lang="en-US" sz="2400" dirty="0">
                  <a:cs typeface="Times New Roman" pitchFamily="18" charset="0"/>
                </a:rPr>
                <a:t> = (0.5) (6000) (6) = 1,800 N   and    </a:t>
              </a:r>
              <a:r>
                <a:rPr lang="en-US" sz="2400" dirty="0" smtClean="0">
                  <a:cs typeface="Times New Roman" pitchFamily="18" charset="0"/>
                </a:rPr>
                <a:t>x  </a:t>
              </a:r>
              <a:r>
                <a:rPr lang="en-US" sz="2400" dirty="0">
                  <a:cs typeface="Times New Roman" pitchFamily="18" charset="0"/>
                </a:rPr>
                <a:t>= 6 – (1/3) 6  =  4 m. </a:t>
              </a:r>
            </a:p>
            <a:p>
              <a:pPr>
                <a:spcBef>
                  <a:spcPct val="20000"/>
                </a:spcBef>
              </a:pPr>
              <a:r>
                <a:rPr lang="en-US" sz="2400" u="sng" dirty="0" smtClean="0">
                  <a:solidFill>
                    <a:schemeClr val="hlink"/>
                  </a:solidFill>
                  <a:cs typeface="Times New Roman" pitchFamily="18" charset="0"/>
                </a:rPr>
                <a:t>Note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>
                  <a:cs typeface="Times New Roman" pitchFamily="18" charset="0"/>
                </a:rPr>
                <a:t>that the </a:t>
              </a:r>
              <a:r>
                <a:rPr lang="en-US" sz="2400" dirty="0" err="1">
                  <a:cs typeface="Times New Roman" pitchFamily="18" charset="0"/>
                </a:rPr>
                <a:t>centroid</a:t>
              </a:r>
              <a:r>
                <a:rPr lang="en-US" sz="2400" dirty="0">
                  <a:cs typeface="Times New Roman" pitchFamily="18" charset="0"/>
                </a:rPr>
                <a:t> in a right triangle is at a distance one third the width of the triangle as </a:t>
              </a:r>
              <a:r>
                <a:rPr lang="en-US" sz="2400" u="sng" dirty="0">
                  <a:solidFill>
                    <a:schemeClr val="hlink"/>
                  </a:solidFill>
                  <a:cs typeface="Times New Roman" pitchFamily="18" charset="0"/>
                </a:rPr>
                <a:t>measured from its base</a:t>
              </a:r>
              <a:r>
                <a:rPr lang="en-US" sz="2400" dirty="0">
                  <a:solidFill>
                    <a:schemeClr val="hlink"/>
                  </a:solidFill>
                  <a:cs typeface="Times New Roman" pitchFamily="18" charset="0"/>
                </a:rPr>
                <a:t>.</a:t>
              </a:r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3380" y="3440"/>
              <a:ext cx="92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3380" y="3264"/>
              <a:ext cx="14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3380" y="2928"/>
              <a:ext cx="168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</a:rPr>
                <a:t>x</a:t>
              </a:r>
              <a:endParaRPr lang="en-US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CONCEPT QUIZ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114800" y="1219200"/>
            <a:ext cx="4800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r>
              <a:rPr lang="en-US" sz="2400"/>
              <a:t>1. What is the location of F</a:t>
            </a:r>
            <a:r>
              <a:rPr lang="en-US" sz="2400" baseline="-25000"/>
              <a:t>R</a:t>
            </a:r>
            <a:r>
              <a:rPr lang="en-US" sz="2400"/>
              <a:t>, i.e., the distance d?</a:t>
            </a:r>
          </a:p>
          <a:p>
            <a:pPr marL="280988" indent="-280988">
              <a:spcBef>
                <a:spcPct val="50000"/>
              </a:spcBef>
            </a:pPr>
            <a:r>
              <a:rPr lang="en-US" sz="2400"/>
              <a:t>	A) 2 m	B) 3 m	      C) 4 m</a:t>
            </a:r>
          </a:p>
          <a:p>
            <a:pPr marL="280988" indent="-280988">
              <a:spcBef>
                <a:spcPct val="50000"/>
              </a:spcBef>
            </a:pPr>
            <a:r>
              <a:rPr lang="en-US" sz="2400"/>
              <a:t>	D) 5 m	E) 6 m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191000" y="3657600"/>
            <a:ext cx="4724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r>
              <a:rPr lang="en-US" sz="2400"/>
              <a:t>2. If  F</a:t>
            </a:r>
            <a:r>
              <a:rPr lang="en-US" sz="2400" baseline="-25000"/>
              <a:t>1</a:t>
            </a:r>
            <a:r>
              <a:rPr lang="en-US" sz="2400"/>
              <a:t> = 1 N,  x</a:t>
            </a:r>
            <a:r>
              <a:rPr lang="en-US" sz="2400" baseline="-25000"/>
              <a:t>1</a:t>
            </a:r>
            <a:r>
              <a:rPr lang="en-US" sz="2400"/>
              <a:t> = 1 m,  F</a:t>
            </a:r>
            <a:r>
              <a:rPr lang="en-US" sz="2400" baseline="-25000"/>
              <a:t>2</a:t>
            </a:r>
            <a:r>
              <a:rPr lang="en-US" sz="2400"/>
              <a:t> =  2 N and x</a:t>
            </a:r>
            <a:r>
              <a:rPr lang="en-US" sz="2400" baseline="-25000"/>
              <a:t>2</a:t>
            </a:r>
            <a:r>
              <a:rPr lang="en-US" sz="2400"/>
              <a:t> = 2 m, what is the location of F</a:t>
            </a:r>
            <a:r>
              <a:rPr lang="en-US" sz="2400" baseline="-25000"/>
              <a:t>R</a:t>
            </a:r>
            <a:r>
              <a:rPr lang="en-US" sz="2400"/>
              <a:t>, i.e., the distance x. </a:t>
            </a:r>
          </a:p>
          <a:p>
            <a:pPr marL="280988" indent="-280988">
              <a:spcBef>
                <a:spcPct val="50000"/>
              </a:spcBef>
            </a:pPr>
            <a:r>
              <a:rPr lang="en-US" sz="2400"/>
              <a:t>	A) 1 m       B) 1.33 m   C) 1.5 m</a:t>
            </a:r>
          </a:p>
          <a:p>
            <a:pPr marL="280988" indent="-280988">
              <a:spcBef>
                <a:spcPct val="50000"/>
              </a:spcBef>
            </a:pPr>
            <a:r>
              <a:rPr lang="en-US" sz="2400"/>
              <a:t>   D) 1.67 m  E) 2 m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457200" y="4343400"/>
            <a:ext cx="3733800" cy="1752600"/>
            <a:chOff x="288" y="2736"/>
            <a:chExt cx="2352" cy="1104"/>
          </a:xfrm>
        </p:grpSpPr>
        <p:sp>
          <p:nvSpPr>
            <p:cNvPr id="24632" name="Rectangle 56"/>
            <p:cNvSpPr>
              <a:spLocks noChangeArrowheads="1"/>
            </p:cNvSpPr>
            <p:nvPr/>
          </p:nvSpPr>
          <p:spPr bwMode="auto">
            <a:xfrm>
              <a:off x="288" y="2736"/>
              <a:ext cx="2352" cy="11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Line 57"/>
            <p:cNvSpPr>
              <a:spLocks noChangeShapeType="1"/>
            </p:cNvSpPr>
            <p:nvPr/>
          </p:nvSpPr>
          <p:spPr bwMode="auto">
            <a:xfrm>
              <a:off x="376" y="3313"/>
              <a:ext cx="1196" cy="1"/>
            </a:xfrm>
            <a:prstGeom prst="line">
              <a:avLst/>
            </a:prstGeom>
            <a:noFill/>
            <a:ln w="206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Line 58"/>
            <p:cNvSpPr>
              <a:spLocks noChangeShapeType="1"/>
            </p:cNvSpPr>
            <p:nvPr/>
          </p:nvSpPr>
          <p:spPr bwMode="auto">
            <a:xfrm>
              <a:off x="865" y="3033"/>
              <a:ext cx="1" cy="271"/>
            </a:xfrm>
            <a:prstGeom prst="line">
              <a:avLst/>
            </a:prstGeom>
            <a:noFill/>
            <a:ln w="11176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Line 59"/>
            <p:cNvSpPr>
              <a:spLocks noChangeShapeType="1"/>
            </p:cNvSpPr>
            <p:nvPr/>
          </p:nvSpPr>
          <p:spPr bwMode="auto">
            <a:xfrm flipH="1" flipV="1">
              <a:off x="832" y="3197"/>
              <a:ext cx="33" cy="116"/>
            </a:xfrm>
            <a:prstGeom prst="line">
              <a:avLst/>
            </a:prstGeom>
            <a:noFill/>
            <a:ln w="11176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Line 60"/>
            <p:cNvSpPr>
              <a:spLocks noChangeShapeType="1"/>
            </p:cNvSpPr>
            <p:nvPr/>
          </p:nvSpPr>
          <p:spPr bwMode="auto">
            <a:xfrm flipV="1">
              <a:off x="865" y="3197"/>
              <a:ext cx="32" cy="116"/>
            </a:xfrm>
            <a:prstGeom prst="line">
              <a:avLst/>
            </a:prstGeom>
            <a:noFill/>
            <a:ln w="11176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Line 61"/>
            <p:cNvSpPr>
              <a:spLocks noChangeShapeType="1"/>
            </p:cNvSpPr>
            <p:nvPr/>
          </p:nvSpPr>
          <p:spPr bwMode="auto">
            <a:xfrm>
              <a:off x="1356" y="3033"/>
              <a:ext cx="1" cy="271"/>
            </a:xfrm>
            <a:prstGeom prst="line">
              <a:avLst/>
            </a:prstGeom>
            <a:noFill/>
            <a:ln w="11176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Line 62"/>
            <p:cNvSpPr>
              <a:spLocks noChangeShapeType="1"/>
            </p:cNvSpPr>
            <p:nvPr/>
          </p:nvSpPr>
          <p:spPr bwMode="auto">
            <a:xfrm flipH="1" flipV="1">
              <a:off x="1324" y="3197"/>
              <a:ext cx="32" cy="116"/>
            </a:xfrm>
            <a:prstGeom prst="line">
              <a:avLst/>
            </a:prstGeom>
            <a:noFill/>
            <a:ln w="11176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Line 63"/>
            <p:cNvSpPr>
              <a:spLocks noChangeShapeType="1"/>
            </p:cNvSpPr>
            <p:nvPr/>
          </p:nvSpPr>
          <p:spPr bwMode="auto">
            <a:xfrm flipV="1">
              <a:off x="1356" y="3197"/>
              <a:ext cx="32" cy="116"/>
            </a:xfrm>
            <a:prstGeom prst="line">
              <a:avLst/>
            </a:prstGeom>
            <a:noFill/>
            <a:ln w="11176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Line 64"/>
            <p:cNvSpPr>
              <a:spLocks noChangeShapeType="1"/>
            </p:cNvSpPr>
            <p:nvPr/>
          </p:nvSpPr>
          <p:spPr bwMode="auto">
            <a:xfrm>
              <a:off x="376" y="3107"/>
              <a:ext cx="974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Line 65"/>
            <p:cNvSpPr>
              <a:spLocks noChangeShapeType="1"/>
            </p:cNvSpPr>
            <p:nvPr/>
          </p:nvSpPr>
          <p:spPr bwMode="auto">
            <a:xfrm flipH="1">
              <a:off x="1248" y="3107"/>
              <a:ext cx="108" cy="49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Line 66"/>
            <p:cNvSpPr>
              <a:spLocks noChangeShapeType="1"/>
            </p:cNvSpPr>
            <p:nvPr/>
          </p:nvSpPr>
          <p:spPr bwMode="auto">
            <a:xfrm flipH="1" flipV="1">
              <a:off x="1265" y="3066"/>
              <a:ext cx="91" cy="4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Line 67"/>
            <p:cNvSpPr>
              <a:spLocks noChangeShapeType="1"/>
            </p:cNvSpPr>
            <p:nvPr/>
          </p:nvSpPr>
          <p:spPr bwMode="auto">
            <a:xfrm>
              <a:off x="376" y="3519"/>
              <a:ext cx="484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Line 68"/>
            <p:cNvSpPr>
              <a:spLocks noChangeShapeType="1"/>
            </p:cNvSpPr>
            <p:nvPr/>
          </p:nvSpPr>
          <p:spPr bwMode="auto">
            <a:xfrm flipH="1">
              <a:off x="775" y="3519"/>
              <a:ext cx="91" cy="4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Line 69"/>
            <p:cNvSpPr>
              <a:spLocks noChangeShapeType="1"/>
            </p:cNvSpPr>
            <p:nvPr/>
          </p:nvSpPr>
          <p:spPr bwMode="auto">
            <a:xfrm flipH="1" flipV="1">
              <a:off x="775" y="3477"/>
              <a:ext cx="91" cy="42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Line 70"/>
            <p:cNvSpPr>
              <a:spLocks noChangeShapeType="1"/>
            </p:cNvSpPr>
            <p:nvPr/>
          </p:nvSpPr>
          <p:spPr bwMode="auto">
            <a:xfrm>
              <a:off x="1787" y="3107"/>
              <a:ext cx="543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Line 71"/>
            <p:cNvSpPr>
              <a:spLocks noChangeShapeType="1"/>
            </p:cNvSpPr>
            <p:nvPr/>
          </p:nvSpPr>
          <p:spPr bwMode="auto">
            <a:xfrm flipH="1">
              <a:off x="2245" y="3107"/>
              <a:ext cx="91" cy="4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Line 72"/>
            <p:cNvSpPr>
              <a:spLocks noChangeShapeType="1"/>
            </p:cNvSpPr>
            <p:nvPr/>
          </p:nvSpPr>
          <p:spPr bwMode="auto">
            <a:xfrm flipH="1" flipV="1">
              <a:off x="2245" y="3066"/>
              <a:ext cx="91" cy="4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Line 73"/>
            <p:cNvSpPr>
              <a:spLocks noChangeShapeType="1"/>
            </p:cNvSpPr>
            <p:nvPr/>
          </p:nvSpPr>
          <p:spPr bwMode="auto">
            <a:xfrm>
              <a:off x="2336" y="3033"/>
              <a:ext cx="1" cy="271"/>
            </a:xfrm>
            <a:prstGeom prst="line">
              <a:avLst/>
            </a:prstGeom>
            <a:noFill/>
            <a:ln w="11176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Line 74"/>
            <p:cNvSpPr>
              <a:spLocks noChangeShapeType="1"/>
            </p:cNvSpPr>
            <p:nvPr/>
          </p:nvSpPr>
          <p:spPr bwMode="auto">
            <a:xfrm flipH="1" flipV="1">
              <a:off x="2304" y="3197"/>
              <a:ext cx="32" cy="116"/>
            </a:xfrm>
            <a:prstGeom prst="line">
              <a:avLst/>
            </a:prstGeom>
            <a:noFill/>
            <a:ln w="11176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Line 75"/>
            <p:cNvSpPr>
              <a:spLocks noChangeShapeType="1"/>
            </p:cNvSpPr>
            <p:nvPr/>
          </p:nvSpPr>
          <p:spPr bwMode="auto">
            <a:xfrm flipV="1">
              <a:off x="2336" y="3197"/>
              <a:ext cx="32" cy="116"/>
            </a:xfrm>
            <a:prstGeom prst="line">
              <a:avLst/>
            </a:prstGeom>
            <a:noFill/>
            <a:ln w="11176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Line 76"/>
            <p:cNvSpPr>
              <a:spLocks noChangeShapeType="1"/>
            </p:cNvSpPr>
            <p:nvPr/>
          </p:nvSpPr>
          <p:spPr bwMode="auto">
            <a:xfrm>
              <a:off x="1787" y="3313"/>
              <a:ext cx="817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3" name="Line 77"/>
            <p:cNvSpPr>
              <a:spLocks noChangeShapeType="1"/>
            </p:cNvSpPr>
            <p:nvPr/>
          </p:nvSpPr>
          <p:spPr bwMode="auto">
            <a:xfrm>
              <a:off x="1787" y="3033"/>
              <a:ext cx="1" cy="14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Rectangle 78"/>
            <p:cNvSpPr>
              <a:spLocks noChangeArrowheads="1"/>
            </p:cNvSpPr>
            <p:nvPr/>
          </p:nvSpPr>
          <p:spPr bwMode="auto">
            <a:xfrm>
              <a:off x="2392" y="2843"/>
              <a:ext cx="21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Rectangle 79"/>
            <p:cNvSpPr>
              <a:spLocks noChangeArrowheads="1"/>
            </p:cNvSpPr>
            <p:nvPr/>
          </p:nvSpPr>
          <p:spPr bwMode="auto">
            <a:xfrm>
              <a:off x="2392" y="2849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FFFFFF"/>
                  </a:solidFill>
                </a:rPr>
                <a:t>F</a:t>
              </a:r>
              <a:endParaRPr lang="en-US" sz="2400"/>
            </a:p>
          </p:txBody>
        </p:sp>
        <p:sp>
          <p:nvSpPr>
            <p:cNvPr id="24656" name="Rectangle 80"/>
            <p:cNvSpPr>
              <a:spLocks noChangeArrowheads="1"/>
            </p:cNvSpPr>
            <p:nvPr/>
          </p:nvSpPr>
          <p:spPr bwMode="auto">
            <a:xfrm>
              <a:off x="2483" y="2942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FFFF"/>
                  </a:solidFill>
                </a:rPr>
                <a:t>R</a:t>
              </a:r>
              <a:endParaRPr lang="en-US" sz="2400"/>
            </a:p>
          </p:txBody>
        </p:sp>
        <p:sp>
          <p:nvSpPr>
            <p:cNvPr id="24657" name="Rectangle 81"/>
            <p:cNvSpPr>
              <a:spLocks noChangeArrowheads="1"/>
            </p:cNvSpPr>
            <p:nvPr/>
          </p:nvSpPr>
          <p:spPr bwMode="auto">
            <a:xfrm>
              <a:off x="2003" y="2868"/>
              <a:ext cx="28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Rectangle 82"/>
            <p:cNvSpPr>
              <a:spLocks noChangeArrowheads="1"/>
            </p:cNvSpPr>
            <p:nvPr/>
          </p:nvSpPr>
          <p:spPr bwMode="auto">
            <a:xfrm>
              <a:off x="2003" y="2873"/>
              <a:ext cx="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FFFFFF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4659" name="Rectangle 83"/>
            <p:cNvSpPr>
              <a:spLocks noChangeArrowheads="1"/>
            </p:cNvSpPr>
            <p:nvPr/>
          </p:nvSpPr>
          <p:spPr bwMode="auto">
            <a:xfrm>
              <a:off x="1454" y="2934"/>
              <a:ext cx="28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Rectangle 84"/>
            <p:cNvSpPr>
              <a:spLocks noChangeArrowheads="1"/>
            </p:cNvSpPr>
            <p:nvPr/>
          </p:nvSpPr>
          <p:spPr bwMode="auto">
            <a:xfrm>
              <a:off x="1454" y="2939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FFFFFF"/>
                  </a:solidFill>
                </a:rPr>
                <a:t>F</a:t>
              </a:r>
              <a:endParaRPr lang="en-US" sz="2400"/>
            </a:p>
          </p:txBody>
        </p:sp>
        <p:sp>
          <p:nvSpPr>
            <p:cNvPr id="24661" name="Rectangle 85"/>
            <p:cNvSpPr>
              <a:spLocks noChangeArrowheads="1"/>
            </p:cNvSpPr>
            <p:nvPr/>
          </p:nvSpPr>
          <p:spPr bwMode="auto">
            <a:xfrm>
              <a:off x="1546" y="3032"/>
              <a:ext cx="7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FFFF"/>
                  </a:solidFill>
                </a:rPr>
                <a:t>2</a:t>
              </a:r>
              <a:endParaRPr lang="en-US" sz="2400"/>
            </a:p>
          </p:txBody>
        </p:sp>
        <p:sp>
          <p:nvSpPr>
            <p:cNvPr id="24662" name="Rectangle 86"/>
            <p:cNvSpPr>
              <a:spLocks noChangeArrowheads="1"/>
            </p:cNvSpPr>
            <p:nvPr/>
          </p:nvSpPr>
          <p:spPr bwMode="auto">
            <a:xfrm>
              <a:off x="863" y="2777"/>
              <a:ext cx="28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Rectangle 87"/>
            <p:cNvSpPr>
              <a:spLocks noChangeArrowheads="1"/>
            </p:cNvSpPr>
            <p:nvPr/>
          </p:nvSpPr>
          <p:spPr bwMode="auto">
            <a:xfrm>
              <a:off x="863" y="2783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FFFFFF"/>
                  </a:solidFill>
                </a:rPr>
                <a:t>F</a:t>
              </a:r>
              <a:endParaRPr lang="en-US" sz="2400"/>
            </a:p>
          </p:txBody>
        </p:sp>
        <p:sp>
          <p:nvSpPr>
            <p:cNvPr id="24664" name="Rectangle 88"/>
            <p:cNvSpPr>
              <a:spLocks noChangeArrowheads="1"/>
            </p:cNvSpPr>
            <p:nvPr/>
          </p:nvSpPr>
          <p:spPr bwMode="auto">
            <a:xfrm>
              <a:off x="954" y="2876"/>
              <a:ext cx="7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FFFF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24665" name="Rectangle 89"/>
            <p:cNvSpPr>
              <a:spLocks noChangeArrowheads="1"/>
            </p:cNvSpPr>
            <p:nvPr/>
          </p:nvSpPr>
          <p:spPr bwMode="auto">
            <a:xfrm>
              <a:off x="510" y="3535"/>
              <a:ext cx="16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Rectangle 90"/>
            <p:cNvSpPr>
              <a:spLocks noChangeArrowheads="1"/>
            </p:cNvSpPr>
            <p:nvPr/>
          </p:nvSpPr>
          <p:spPr bwMode="auto">
            <a:xfrm>
              <a:off x="510" y="3541"/>
              <a:ext cx="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FFFFFF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4667" name="Rectangle 91"/>
            <p:cNvSpPr>
              <a:spLocks noChangeArrowheads="1"/>
            </p:cNvSpPr>
            <p:nvPr/>
          </p:nvSpPr>
          <p:spPr bwMode="auto">
            <a:xfrm>
              <a:off x="595" y="3634"/>
              <a:ext cx="7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FFFF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24668" name="Rectangle 92"/>
            <p:cNvSpPr>
              <a:spLocks noChangeArrowheads="1"/>
            </p:cNvSpPr>
            <p:nvPr/>
          </p:nvSpPr>
          <p:spPr bwMode="auto">
            <a:xfrm>
              <a:off x="321" y="2843"/>
              <a:ext cx="28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Rectangle 93"/>
            <p:cNvSpPr>
              <a:spLocks noChangeArrowheads="1"/>
            </p:cNvSpPr>
            <p:nvPr/>
          </p:nvSpPr>
          <p:spPr bwMode="auto">
            <a:xfrm>
              <a:off x="321" y="2849"/>
              <a:ext cx="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FFFFFF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4670" name="Rectangle 94"/>
            <p:cNvSpPr>
              <a:spLocks noChangeArrowheads="1"/>
            </p:cNvSpPr>
            <p:nvPr/>
          </p:nvSpPr>
          <p:spPr bwMode="auto">
            <a:xfrm>
              <a:off x="406" y="2942"/>
              <a:ext cx="7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FFFF"/>
                  </a:solidFill>
                </a:rPr>
                <a:t>2</a:t>
              </a:r>
              <a:endParaRPr lang="en-US" sz="2400"/>
            </a:p>
          </p:txBody>
        </p:sp>
      </p:grpSp>
      <p:grpSp>
        <p:nvGrpSpPr>
          <p:cNvPr id="3" name="Group 97"/>
          <p:cNvGrpSpPr>
            <a:grpSpLocks/>
          </p:cNvGrpSpPr>
          <p:nvPr/>
        </p:nvGrpSpPr>
        <p:grpSpPr bwMode="auto">
          <a:xfrm>
            <a:off x="381000" y="1600200"/>
            <a:ext cx="4038600" cy="1617663"/>
            <a:chOff x="240" y="1008"/>
            <a:chExt cx="2544" cy="1019"/>
          </a:xfrm>
        </p:grpSpPr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240" y="1008"/>
              <a:ext cx="2544" cy="100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389" y="1632"/>
              <a:ext cx="910" cy="1"/>
            </a:xfrm>
            <a:prstGeom prst="line">
              <a:avLst/>
            </a:prstGeom>
            <a:noFill/>
            <a:ln w="206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V="1">
              <a:off x="814" y="1186"/>
              <a:ext cx="485" cy="44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975" y="1484"/>
              <a:ext cx="1" cy="1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 flipH="1" flipV="1">
              <a:off x="943" y="1508"/>
              <a:ext cx="32" cy="12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 flipV="1">
              <a:off x="975" y="1508"/>
              <a:ext cx="31" cy="1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1085" y="1383"/>
              <a:ext cx="1" cy="24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 flipH="1" flipV="1">
              <a:off x="1052" y="1508"/>
              <a:ext cx="33" cy="1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 flipV="1">
              <a:off x="1085" y="1488"/>
              <a:ext cx="19" cy="14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1195" y="1282"/>
              <a:ext cx="1" cy="34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 flipH="1" flipV="1">
              <a:off x="1162" y="1508"/>
              <a:ext cx="33" cy="1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 flipV="1">
              <a:off x="1195" y="1508"/>
              <a:ext cx="31" cy="1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1299" y="1186"/>
              <a:ext cx="1" cy="43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 flipH="1" flipV="1">
              <a:off x="1267" y="1508"/>
              <a:ext cx="32" cy="1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 flipV="1">
              <a:off x="1299" y="1508"/>
              <a:ext cx="31" cy="1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1648" y="1632"/>
              <a:ext cx="910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>
              <a:off x="2344" y="1258"/>
              <a:ext cx="1" cy="36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 flipH="1" flipV="1">
              <a:off x="2312" y="1508"/>
              <a:ext cx="3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 flipV="1">
              <a:off x="2344" y="1508"/>
              <a:ext cx="31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2400" y="1053"/>
              <a:ext cx="21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2400" y="1059"/>
              <a:ext cx="153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F</a:t>
              </a:r>
              <a:endParaRPr lang="en-US" sz="2400"/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2490" y="1159"/>
              <a:ext cx="12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</a:rPr>
                <a:t>R</a:t>
              </a:r>
              <a:endParaRPr lang="en-US" sz="2400"/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2584" y="1499"/>
              <a:ext cx="16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Rectangle 32"/>
            <p:cNvSpPr>
              <a:spLocks noChangeArrowheads="1"/>
            </p:cNvSpPr>
            <p:nvPr/>
          </p:nvSpPr>
          <p:spPr bwMode="auto">
            <a:xfrm>
              <a:off x="2584" y="1505"/>
              <a:ext cx="17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 sz="2400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1531" y="1470"/>
              <a:ext cx="118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1531" y="1477"/>
              <a:ext cx="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 sz="2400"/>
            </a:p>
          </p:txBody>
        </p:sp>
        <p:sp>
          <p:nvSpPr>
            <p:cNvPr id="24611" name="Line 35"/>
            <p:cNvSpPr>
              <a:spLocks noChangeShapeType="1"/>
            </p:cNvSpPr>
            <p:nvPr/>
          </p:nvSpPr>
          <p:spPr bwMode="auto">
            <a:xfrm>
              <a:off x="1641" y="1632"/>
              <a:ext cx="1" cy="14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Line 36"/>
            <p:cNvSpPr>
              <a:spLocks noChangeShapeType="1"/>
            </p:cNvSpPr>
            <p:nvPr/>
          </p:nvSpPr>
          <p:spPr bwMode="auto">
            <a:xfrm>
              <a:off x="2345" y="1650"/>
              <a:ext cx="1" cy="14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Line 37"/>
            <p:cNvSpPr>
              <a:spLocks noChangeShapeType="1"/>
            </p:cNvSpPr>
            <p:nvPr/>
          </p:nvSpPr>
          <p:spPr bwMode="auto">
            <a:xfrm>
              <a:off x="1654" y="1704"/>
              <a:ext cx="23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Line 38"/>
            <p:cNvSpPr>
              <a:spLocks noChangeShapeType="1"/>
            </p:cNvSpPr>
            <p:nvPr/>
          </p:nvSpPr>
          <p:spPr bwMode="auto">
            <a:xfrm flipV="1">
              <a:off x="1648" y="1659"/>
              <a:ext cx="90" cy="4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1648" y="1704"/>
              <a:ext cx="90" cy="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1958" y="1650"/>
              <a:ext cx="85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1958" y="1656"/>
              <a:ext cx="144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d</a:t>
              </a:r>
              <a:endParaRPr lang="en-US" sz="2400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2074" y="1713"/>
              <a:ext cx="264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 flipH="1">
              <a:off x="2255" y="1713"/>
              <a:ext cx="90" cy="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 flipH="1" flipV="1">
              <a:off x="2255" y="1668"/>
              <a:ext cx="90" cy="4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1338" y="1445"/>
              <a:ext cx="13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Rectangle 46"/>
            <p:cNvSpPr>
              <a:spLocks noChangeArrowheads="1"/>
            </p:cNvSpPr>
            <p:nvPr/>
          </p:nvSpPr>
          <p:spPr bwMode="auto">
            <a:xfrm>
              <a:off x="1338" y="1451"/>
              <a:ext cx="17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B</a:t>
              </a:r>
              <a:endParaRPr lang="en-US" sz="2400"/>
            </a:p>
          </p:txBody>
        </p:sp>
        <p:sp>
          <p:nvSpPr>
            <p:cNvPr id="24623" name="Rectangle 47"/>
            <p:cNvSpPr>
              <a:spLocks noChangeArrowheads="1"/>
            </p:cNvSpPr>
            <p:nvPr/>
          </p:nvSpPr>
          <p:spPr bwMode="auto">
            <a:xfrm>
              <a:off x="272" y="1374"/>
              <a:ext cx="11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Rectangle 48"/>
            <p:cNvSpPr>
              <a:spLocks noChangeArrowheads="1"/>
            </p:cNvSpPr>
            <p:nvPr/>
          </p:nvSpPr>
          <p:spPr bwMode="auto">
            <a:xfrm>
              <a:off x="272" y="1380"/>
              <a:ext cx="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</a:t>
              </a:r>
              <a:endParaRPr lang="en-US" sz="2400"/>
            </a:p>
          </p:txBody>
        </p:sp>
        <p:sp>
          <p:nvSpPr>
            <p:cNvPr id="24625" name="Line 49"/>
            <p:cNvSpPr>
              <a:spLocks noChangeShapeType="1"/>
            </p:cNvSpPr>
            <p:nvPr/>
          </p:nvSpPr>
          <p:spPr bwMode="auto">
            <a:xfrm>
              <a:off x="376" y="1704"/>
              <a:ext cx="1" cy="15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Line 50"/>
            <p:cNvSpPr>
              <a:spLocks noChangeShapeType="1"/>
            </p:cNvSpPr>
            <p:nvPr/>
          </p:nvSpPr>
          <p:spPr bwMode="auto">
            <a:xfrm>
              <a:off x="840" y="1695"/>
              <a:ext cx="1" cy="15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Line 51"/>
            <p:cNvSpPr>
              <a:spLocks noChangeShapeType="1"/>
            </p:cNvSpPr>
            <p:nvPr/>
          </p:nvSpPr>
          <p:spPr bwMode="auto">
            <a:xfrm>
              <a:off x="1299" y="1695"/>
              <a:ext cx="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Rectangle 52"/>
            <p:cNvSpPr>
              <a:spLocks noChangeArrowheads="1"/>
            </p:cNvSpPr>
            <p:nvPr/>
          </p:nvSpPr>
          <p:spPr bwMode="auto">
            <a:xfrm>
              <a:off x="511" y="1748"/>
              <a:ext cx="27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Rectangle 53"/>
            <p:cNvSpPr>
              <a:spLocks noChangeArrowheads="1"/>
            </p:cNvSpPr>
            <p:nvPr/>
          </p:nvSpPr>
          <p:spPr bwMode="auto">
            <a:xfrm>
              <a:off x="511" y="1750"/>
              <a:ext cx="279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FFFFFF"/>
                  </a:solidFill>
                </a:rPr>
                <a:t>3 m</a:t>
              </a:r>
              <a:endParaRPr lang="en-US" sz="2400"/>
            </a:p>
          </p:txBody>
        </p:sp>
        <p:sp>
          <p:nvSpPr>
            <p:cNvPr id="24630" name="Rectangle 54"/>
            <p:cNvSpPr>
              <a:spLocks noChangeArrowheads="1"/>
            </p:cNvSpPr>
            <p:nvPr/>
          </p:nvSpPr>
          <p:spPr bwMode="auto">
            <a:xfrm>
              <a:off x="944" y="1748"/>
              <a:ext cx="27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Rectangle 55"/>
            <p:cNvSpPr>
              <a:spLocks noChangeArrowheads="1"/>
            </p:cNvSpPr>
            <p:nvPr/>
          </p:nvSpPr>
          <p:spPr bwMode="auto">
            <a:xfrm>
              <a:off x="944" y="1750"/>
              <a:ext cx="30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FFFFFF"/>
                  </a:solidFill>
                </a:rPr>
                <a:t>3 m</a:t>
              </a:r>
              <a:endParaRPr lang="en-US" sz="2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47800" y="381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GROUP PROBLEM SOLVING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953000" y="914400"/>
            <a:ext cx="3657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Given</a:t>
            </a:r>
            <a:r>
              <a:rPr lang="en-US" sz="2400"/>
              <a:t>:	The loading on the     	beam as shown.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Find</a:t>
            </a:r>
            <a:r>
              <a:rPr lang="en-US" sz="2400"/>
              <a:t>:	The equivalent force  	and its 	location 	from point A.</a:t>
            </a:r>
          </a:p>
          <a:p>
            <a:pPr>
              <a:spcBef>
                <a:spcPct val="50000"/>
              </a:spcBef>
            </a:pPr>
            <a:endParaRPr lang="en-US" sz="2400" b="1" u="sng"/>
          </a:p>
        </p:txBody>
      </p:sp>
      <p:pic>
        <p:nvPicPr>
          <p:cNvPr id="16394" name="Picture 10" descr="C:\WINDOWS\DESKTOP\Mehta\s4_10\p4_145.jpg"/>
          <p:cNvPicPr>
            <a:picLocks noChangeAspect="1" noChangeArrowheads="1"/>
          </p:cNvPicPr>
          <p:nvPr/>
        </p:nvPicPr>
        <p:blipFill>
          <a:blip r:embed="rId3">
            <a:lum bright="-30000" contrast="24000"/>
          </a:blip>
          <a:srcRect/>
          <a:stretch>
            <a:fillRect/>
          </a:stretch>
        </p:blipFill>
        <p:spPr bwMode="auto">
          <a:xfrm>
            <a:off x="457200" y="990600"/>
            <a:ext cx="4495800" cy="2681288"/>
          </a:xfrm>
          <a:prstGeom prst="rect">
            <a:avLst/>
          </a:prstGeom>
          <a:noFill/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81000" y="3630612"/>
            <a:ext cx="8382000" cy="2465388"/>
            <a:chOff x="336" y="2352"/>
            <a:chExt cx="5280" cy="1553"/>
          </a:xfrm>
        </p:grpSpPr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336" y="2352"/>
              <a:ext cx="5280" cy="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6075" indent="-346075">
                <a:spcBef>
                  <a:spcPct val="50000"/>
                </a:spcBef>
              </a:pPr>
              <a:r>
                <a:rPr lang="en-US" sz="2400" b="1" u="sng" dirty="0"/>
                <a:t>Plan</a:t>
              </a:r>
              <a:r>
                <a:rPr lang="en-US" sz="2400" b="1" dirty="0"/>
                <a:t>:</a:t>
              </a:r>
              <a:endParaRPr lang="en-US" sz="2400" b="1" u="sng" dirty="0"/>
            </a:p>
            <a:p>
              <a:pPr marL="346075" indent="-346075">
                <a:spcBef>
                  <a:spcPct val="50000"/>
                </a:spcBef>
              </a:pPr>
              <a:r>
                <a:rPr lang="en-US" sz="2400" dirty="0"/>
                <a:t>1) Consider the trapezoidal loading as two separate loads                     (one rectangular and one triangular).</a:t>
              </a:r>
            </a:p>
            <a:p>
              <a:pPr marL="346075" indent="-346075">
                <a:spcBef>
                  <a:spcPct val="50000"/>
                </a:spcBef>
              </a:pPr>
              <a:r>
                <a:rPr lang="en-US" sz="2400" dirty="0"/>
                <a:t>2) Find F</a:t>
              </a:r>
              <a:r>
                <a:rPr lang="en-US" sz="2400" baseline="-25000" dirty="0"/>
                <a:t>R</a:t>
              </a:r>
              <a:r>
                <a:rPr lang="en-US" sz="2400" dirty="0"/>
                <a:t> and for each of these two distributed loads.</a:t>
              </a:r>
            </a:p>
            <a:p>
              <a:pPr marL="346075" indent="-346075">
                <a:spcBef>
                  <a:spcPct val="50000"/>
                </a:spcBef>
              </a:pPr>
              <a:r>
                <a:rPr lang="en-US" sz="2400" dirty="0"/>
                <a:t>3) Determine the overall F</a:t>
              </a:r>
              <a:r>
                <a:rPr lang="en-US" sz="2400" baseline="-25000" dirty="0"/>
                <a:t>R</a:t>
              </a:r>
              <a:r>
                <a:rPr lang="en-US" sz="2400" dirty="0"/>
                <a:t> and for the three point loadings.</a:t>
              </a:r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1613" y="3231"/>
              <a:ext cx="92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2909" y="3567"/>
              <a:ext cx="92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2909" y="3533"/>
              <a:ext cx="14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2909" y="3533"/>
              <a:ext cx="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FFFFFF"/>
                  </a:solidFill>
                </a:rPr>
                <a:t>x</a:t>
              </a:r>
              <a:endParaRPr lang="en-US" sz="2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GROUP PROBLEM SOLVING </a:t>
            </a:r>
            <a:r>
              <a:rPr lang="en-US" sz="2400" dirty="0"/>
              <a:t>(continued)</a:t>
            </a:r>
          </a:p>
        </p:txBody>
      </p:sp>
      <p:pic>
        <p:nvPicPr>
          <p:cNvPr id="20491" name="Picture 11" descr="C:\WINDOWS\DESKTOP\Mehta\s4_10\p4_145.jpg"/>
          <p:cNvPicPr>
            <a:picLocks noChangeAspect="1" noChangeArrowheads="1"/>
          </p:cNvPicPr>
          <p:nvPr/>
        </p:nvPicPr>
        <p:blipFill>
          <a:blip r:embed="rId3">
            <a:lum bright="-30000" contrast="24000"/>
          </a:blip>
          <a:srcRect b="6250"/>
          <a:stretch>
            <a:fillRect/>
          </a:stretch>
        </p:blipFill>
        <p:spPr bwMode="auto">
          <a:xfrm>
            <a:off x="381000" y="609600"/>
            <a:ext cx="3886200" cy="2286000"/>
          </a:xfrm>
          <a:prstGeom prst="rect">
            <a:avLst/>
          </a:prstGeom>
          <a:noFill/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04800" y="4267200"/>
            <a:ext cx="8382000" cy="2136775"/>
            <a:chOff x="192" y="2688"/>
            <a:chExt cx="5280" cy="1346"/>
          </a:xfrm>
        </p:grpSpPr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192" y="2688"/>
              <a:ext cx="5280" cy="1346"/>
              <a:chOff x="192" y="2688"/>
              <a:chExt cx="5280" cy="1346"/>
            </a:xfrm>
          </p:grpSpPr>
          <p:sp>
            <p:nvSpPr>
              <p:cNvPr id="20487" name="Text Box 7"/>
              <p:cNvSpPr txBox="1">
                <a:spLocks noChangeArrowheads="1"/>
              </p:cNvSpPr>
              <p:nvPr/>
            </p:nvSpPr>
            <p:spPr bwMode="auto">
              <a:xfrm>
                <a:off x="192" y="2688"/>
                <a:ext cx="5280" cy="1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400"/>
                  <a:t>For the combined loading of the three forces,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2400"/>
                  <a:t>F</a:t>
                </a:r>
                <a:r>
                  <a:rPr lang="en-US" sz="2400" baseline="-25000"/>
                  <a:t>R</a:t>
                </a:r>
                <a:r>
                  <a:rPr lang="en-US" sz="2400"/>
                  <a:t>  =  1.5 kN +  3 kN +  1.5 kN  =   6 kN</a:t>
                </a:r>
              </a:p>
              <a:p>
                <a:pPr>
                  <a:spcBef>
                    <a:spcPct val="20000"/>
                  </a:spcBef>
                  <a:buFont typeface="Symbol" pitchFamily="18" charset="2"/>
                  <a:buNone/>
                </a:pPr>
                <a:r>
                  <a:rPr lang="en-US" sz="2400">
                    <a:sym typeface="Symbol" pitchFamily="18" charset="2"/>
                  </a:rPr>
                  <a:t>  +  M</a:t>
                </a:r>
                <a:r>
                  <a:rPr lang="en-US" sz="2400" baseline="-25000">
                    <a:sym typeface="Symbol" pitchFamily="18" charset="2"/>
                  </a:rPr>
                  <a:t>RA</a:t>
                </a:r>
                <a:r>
                  <a:rPr lang="en-US" sz="2400">
                    <a:sym typeface="Symbol" pitchFamily="18" charset="2"/>
                  </a:rPr>
                  <a:t>  =  (1.5) (1.5)  +  3 (1)  +  (1.5) 4   =   11.25  kN </a:t>
                </a:r>
                <a:r>
                  <a:rPr lang="en-US" sz="2400">
                    <a:cs typeface="Times New Roman" pitchFamily="18" charset="0"/>
                    <a:sym typeface="Symbol" pitchFamily="18" charset="2"/>
                  </a:rPr>
                  <a:t>• m</a:t>
                </a:r>
              </a:p>
              <a:p>
                <a:pPr>
                  <a:spcBef>
                    <a:spcPct val="20000"/>
                  </a:spcBef>
                  <a:buFont typeface="Symbol" pitchFamily="18" charset="2"/>
                  <a:buNone/>
                </a:pPr>
                <a:r>
                  <a:rPr lang="en-US" sz="2400">
                    <a:sym typeface="Symbol" pitchFamily="18" charset="2"/>
                  </a:rPr>
                  <a:t>Now,    F</a:t>
                </a:r>
                <a:r>
                  <a:rPr lang="en-US" sz="2400" baseline="-25000">
                    <a:sym typeface="Symbol" pitchFamily="18" charset="2"/>
                  </a:rPr>
                  <a:t>R</a:t>
                </a:r>
                <a:r>
                  <a:rPr lang="en-US" sz="2400">
                    <a:sym typeface="Symbol" pitchFamily="18" charset="2"/>
                  </a:rPr>
                  <a:t>     =   11.25   kN </a:t>
                </a:r>
                <a:r>
                  <a:rPr lang="en-US" sz="2400">
                    <a:cs typeface="Times New Roman" pitchFamily="18" charset="0"/>
                    <a:sym typeface="Symbol" pitchFamily="18" charset="2"/>
                  </a:rPr>
                  <a:t>• m</a:t>
                </a:r>
                <a:br>
                  <a:rPr lang="en-US" sz="2400">
                    <a:cs typeface="Times New Roman" pitchFamily="18" charset="0"/>
                    <a:sym typeface="Symbol" pitchFamily="18" charset="2"/>
                  </a:rPr>
                </a:br>
                <a:r>
                  <a:rPr lang="en-US" sz="2400">
                    <a:cs typeface="Times New Roman" pitchFamily="18" charset="0"/>
                    <a:sym typeface="Symbol" pitchFamily="18" charset="2"/>
                  </a:rPr>
                  <a:t>      Hence,      =    (11.25) / (6)  =   1.88  m   from    A.</a:t>
                </a:r>
              </a:p>
            </p:txBody>
          </p:sp>
          <p:sp>
            <p:nvSpPr>
              <p:cNvPr id="20513" name="Rectangle 33"/>
              <p:cNvSpPr>
                <a:spLocks noChangeArrowheads="1"/>
              </p:cNvSpPr>
              <p:nvPr/>
            </p:nvSpPr>
            <p:spPr bwMode="auto">
              <a:xfrm>
                <a:off x="1056" y="3504"/>
                <a:ext cx="201" cy="29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Line 34"/>
              <p:cNvSpPr>
                <a:spLocks noChangeShapeType="1"/>
              </p:cNvSpPr>
              <p:nvPr/>
            </p:nvSpPr>
            <p:spPr bwMode="auto">
              <a:xfrm>
                <a:off x="1153" y="3567"/>
                <a:ext cx="92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Rectangle 36"/>
              <p:cNvSpPr>
                <a:spLocks noChangeArrowheads="1"/>
              </p:cNvSpPr>
              <p:nvPr/>
            </p:nvSpPr>
            <p:spPr bwMode="auto">
              <a:xfrm>
                <a:off x="1153" y="3533"/>
                <a:ext cx="1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600">
                    <a:solidFill>
                      <a:srgbClr val="FFFFFF"/>
                    </a:solidFill>
                  </a:rPr>
                  <a:t>x</a:t>
                </a:r>
                <a:endParaRPr lang="en-US" sz="2400"/>
              </a:p>
            </p:txBody>
          </p:sp>
          <p:sp>
            <p:nvSpPr>
              <p:cNvPr id="20510" name="Line 30"/>
              <p:cNvSpPr>
                <a:spLocks noChangeShapeType="1"/>
              </p:cNvSpPr>
              <p:nvPr/>
            </p:nvSpPr>
            <p:spPr bwMode="auto">
              <a:xfrm>
                <a:off x="1181" y="3796"/>
                <a:ext cx="92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Rectangle 32"/>
              <p:cNvSpPr>
                <a:spLocks noChangeArrowheads="1"/>
              </p:cNvSpPr>
              <p:nvPr/>
            </p:nvSpPr>
            <p:spPr bwMode="auto">
              <a:xfrm>
                <a:off x="1181" y="3782"/>
                <a:ext cx="1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600">
                    <a:solidFill>
                      <a:srgbClr val="FFFFFF"/>
                    </a:solidFill>
                  </a:rPr>
                  <a:t>x</a:t>
                </a:r>
                <a:endParaRPr lang="en-US" sz="2400"/>
              </a:p>
            </p:txBody>
          </p:sp>
        </p:grpSp>
        <p:sp>
          <p:nvSpPr>
            <p:cNvPr id="20494" name="Arc 14"/>
            <p:cNvSpPr>
              <a:spLocks/>
            </p:cNvSpPr>
            <p:nvPr/>
          </p:nvSpPr>
          <p:spPr bwMode="auto">
            <a:xfrm rot="-7762396">
              <a:off x="149" y="3499"/>
              <a:ext cx="672" cy="201"/>
            </a:xfrm>
            <a:custGeom>
              <a:avLst/>
              <a:gdLst>
                <a:gd name="G0" fmla="+- 0 0 0"/>
                <a:gd name="G1" fmla="+- 14171 0 0"/>
                <a:gd name="G2" fmla="+- 21600 0 0"/>
                <a:gd name="T0" fmla="*/ 16302 w 21600"/>
                <a:gd name="T1" fmla="*/ 0 h 14171"/>
                <a:gd name="T2" fmla="*/ 21600 w 21600"/>
                <a:gd name="T3" fmla="*/ 14171 h 14171"/>
                <a:gd name="T4" fmla="*/ 0 w 21600"/>
                <a:gd name="T5" fmla="*/ 14171 h 1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171" fill="none" extrusionOk="0">
                  <a:moveTo>
                    <a:pt x="16301" y="0"/>
                  </a:moveTo>
                  <a:cubicBezTo>
                    <a:pt x="19718" y="3930"/>
                    <a:pt x="21600" y="8963"/>
                    <a:pt x="21600" y="14171"/>
                  </a:cubicBezTo>
                </a:path>
                <a:path w="21600" h="14171" stroke="0" extrusionOk="0">
                  <a:moveTo>
                    <a:pt x="16301" y="0"/>
                  </a:moveTo>
                  <a:cubicBezTo>
                    <a:pt x="19718" y="3930"/>
                    <a:pt x="21600" y="8963"/>
                    <a:pt x="21600" y="14171"/>
                  </a:cubicBezTo>
                  <a:lnTo>
                    <a:pt x="0" y="14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191000" y="838200"/>
            <a:ext cx="4800600" cy="1917700"/>
            <a:chOff x="2640" y="528"/>
            <a:chExt cx="3024" cy="1208"/>
          </a:xfrm>
        </p:grpSpPr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2640" y="528"/>
              <a:ext cx="3024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For the rectangular loading of  height </a:t>
              </a:r>
              <a:br>
                <a:rPr lang="en-US" sz="2400"/>
              </a:br>
              <a:r>
                <a:rPr lang="en-US" sz="2400"/>
                <a:t>0.5 kN/m and width 3 m,</a:t>
              </a:r>
            </a:p>
            <a:p>
              <a:pPr>
                <a:spcBef>
                  <a:spcPct val="50000"/>
                </a:spcBef>
              </a:pPr>
              <a:r>
                <a:rPr lang="en-US" sz="2400"/>
                <a:t>F</a:t>
              </a:r>
              <a:r>
                <a:rPr lang="en-US" sz="2400" baseline="-25000"/>
                <a:t>R1</a:t>
              </a:r>
              <a:r>
                <a:rPr lang="en-US" sz="2400"/>
                <a:t>  =   0.5 kN/m </a:t>
              </a:r>
              <a:r>
                <a:rPr lang="en-US" sz="2400">
                  <a:cs typeface="Times New Roman" pitchFamily="18" charset="0"/>
                  <a:sym typeface="Symbol" pitchFamily="18" charset="2"/>
                </a:rPr>
                <a:t>  3 m  =  1.5  kN</a:t>
              </a:r>
            </a:p>
            <a:p>
              <a:pPr>
                <a:spcBef>
                  <a:spcPct val="50000"/>
                </a:spcBef>
              </a:pPr>
              <a:r>
                <a:rPr lang="en-US" sz="2400" baseline="-25000">
                  <a:cs typeface="Times New Roman" pitchFamily="18" charset="0"/>
                  <a:sym typeface="Symbol" pitchFamily="18" charset="2"/>
                </a:rPr>
                <a:t>  </a:t>
              </a:r>
              <a:r>
                <a:rPr lang="en-US" sz="2400">
                  <a:cs typeface="Times New Roman" pitchFamily="18" charset="0"/>
                  <a:sym typeface="Symbol" pitchFamily="18" charset="2"/>
                </a:rPr>
                <a:t>       =   1.5  m from A</a:t>
              </a:r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>
              <a:off x="2861" y="1473"/>
              <a:ext cx="92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2861" y="1439"/>
              <a:ext cx="19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2861" y="1438"/>
              <a:ext cx="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FFFFFF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2965" y="1529"/>
              <a:ext cx="7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FFFF"/>
                  </a:solidFill>
                </a:rPr>
                <a:t>1</a:t>
              </a:r>
              <a:endParaRPr lang="en-US" sz="2400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81000" y="2895600"/>
            <a:ext cx="8763000" cy="1343025"/>
            <a:chOff x="240" y="1824"/>
            <a:chExt cx="5520" cy="846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40" y="1824"/>
              <a:ext cx="5520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400"/>
                <a:t>For the triangular loading of height 2 kN/m and width 3 m, </a:t>
              </a:r>
            </a:p>
            <a:p>
              <a:pPr>
                <a:spcBef>
                  <a:spcPct val="20000"/>
                </a:spcBef>
              </a:pPr>
              <a:r>
                <a:rPr lang="en-US" sz="2400"/>
                <a:t>F</a:t>
              </a:r>
              <a:r>
                <a:rPr lang="en-US" sz="2400" baseline="-25000"/>
                <a:t>R2</a:t>
              </a:r>
              <a:r>
                <a:rPr lang="en-US" sz="2400"/>
                <a:t>  =   (0.5) (2 kN/m) (3 m)   =   3  kN</a:t>
              </a:r>
            </a:p>
            <a:p>
              <a:pPr>
                <a:spcBef>
                  <a:spcPct val="20000"/>
                </a:spcBef>
              </a:pPr>
              <a:r>
                <a:rPr lang="en-US" sz="2400"/>
                <a:t>and its line of action is at         =  1 m  from  A</a:t>
              </a:r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>
              <a:off x="2421" y="2415"/>
              <a:ext cx="92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2421" y="2381"/>
              <a:ext cx="19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2421" y="2380"/>
              <a:ext cx="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FFFFFF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2525" y="2471"/>
              <a:ext cx="7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FFFF"/>
                  </a:solidFill>
                </a:rPr>
                <a:t>2</a:t>
              </a:r>
              <a:endParaRPr lang="en-US" sz="2400"/>
            </a:p>
          </p:txBody>
        </p:sp>
      </p:grpSp>
      <p:sp>
        <p:nvSpPr>
          <p:cNvPr id="20498" name="Line 18"/>
          <p:cNvSpPr>
            <a:spLocks noChangeShapeType="1"/>
          </p:cNvSpPr>
          <p:nvPr/>
        </p:nvSpPr>
        <p:spPr bwMode="auto">
          <a:xfrm flipH="1">
            <a:off x="762000" y="1752600"/>
            <a:ext cx="2362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ATTENTION QUIZ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3429000"/>
            <a:ext cx="441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/>
              <a:t>  1. F</a:t>
            </a:r>
            <a:r>
              <a:rPr lang="en-US" sz="2400" baseline="-25000"/>
              <a:t>R</a:t>
            </a:r>
            <a:r>
              <a:rPr lang="en-US" sz="2400"/>
              <a:t>  =  ____________</a:t>
            </a:r>
          </a:p>
          <a:p>
            <a:pPr marL="457200" indent="-457200">
              <a:spcBef>
                <a:spcPct val="50000"/>
              </a:spcBef>
            </a:pPr>
            <a:r>
              <a:rPr lang="en-US" sz="2400"/>
              <a:t>	</a:t>
            </a:r>
            <a:r>
              <a:rPr lang="en-US" sz="2400">
                <a:cs typeface="Times New Roman" pitchFamily="18" charset="0"/>
              </a:rPr>
              <a:t>A) 12 N	    B) 100 N</a:t>
            </a:r>
          </a:p>
          <a:p>
            <a:pPr marL="457200" indent="-457200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	C) 600 N	    D) 1200 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105400" y="3352800"/>
            <a:ext cx="3657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2.   x  =  __________.</a:t>
            </a:r>
          </a:p>
          <a:p>
            <a:pPr marL="280988" indent="-280988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    A) 3 m	   B) 4 m</a:t>
            </a:r>
          </a:p>
          <a:p>
            <a:pPr marL="280988" indent="-280988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	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C) 6 m	   D) </a:t>
            </a:r>
            <a:r>
              <a:rPr lang="en-US" sz="2400">
                <a:sym typeface="Symbol" pitchFamily="18" charset="2"/>
              </a:rPr>
              <a:t>8 m</a:t>
            </a:r>
            <a:endParaRPr lang="en-US" sz="2400" b="1" i="1" baseline="-25000">
              <a:solidFill>
                <a:schemeClr val="folHlink"/>
              </a:solidFill>
              <a:sym typeface="Symbol" pitchFamily="18" charset="2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762000" y="1066800"/>
            <a:ext cx="7391400" cy="1965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905000" y="2057400"/>
            <a:ext cx="2444750" cy="15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1887538" y="1166813"/>
            <a:ext cx="2444750" cy="882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1884363" y="1166813"/>
            <a:ext cx="1587" cy="882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 flipV="1">
            <a:off x="1817688" y="1876425"/>
            <a:ext cx="66675" cy="185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1884363" y="1876425"/>
            <a:ext cx="65087" cy="185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214563" y="1282700"/>
            <a:ext cx="1587" cy="766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 flipV="1">
            <a:off x="2147888" y="1876425"/>
            <a:ext cx="66675" cy="185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V="1">
            <a:off x="2214563" y="1876425"/>
            <a:ext cx="65087" cy="185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2660650" y="1443038"/>
            <a:ext cx="1588" cy="606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 flipV="1">
            <a:off x="2592388" y="1876425"/>
            <a:ext cx="68262" cy="185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V="1">
            <a:off x="2660650" y="1876425"/>
            <a:ext cx="63500" cy="185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2992438" y="1563688"/>
            <a:ext cx="1587" cy="485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H="1" flipV="1">
            <a:off x="2925763" y="1876425"/>
            <a:ext cx="66675" cy="185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V="1">
            <a:off x="2992438" y="1876425"/>
            <a:ext cx="63500" cy="185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3325813" y="1684338"/>
            <a:ext cx="1587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H="1" flipV="1">
            <a:off x="3276600" y="1905000"/>
            <a:ext cx="66675" cy="185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 flipV="1">
            <a:off x="3325813" y="1876425"/>
            <a:ext cx="65087" cy="185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Arc 26"/>
          <p:cNvSpPr>
            <a:spLocks/>
          </p:cNvSpPr>
          <p:nvPr/>
        </p:nvSpPr>
        <p:spPr bwMode="auto">
          <a:xfrm>
            <a:off x="1714500" y="2076450"/>
            <a:ext cx="350838" cy="2444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830 w 43200"/>
              <a:gd name="T1" fmla="*/ 30301 h 30301"/>
              <a:gd name="T2" fmla="*/ 41400 w 43200"/>
              <a:gd name="T3" fmla="*/ 30232 h 30301"/>
              <a:gd name="T4" fmla="*/ 21600 w 43200"/>
              <a:gd name="T5" fmla="*/ 21600 h 30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0301" fill="none" extrusionOk="0">
                <a:moveTo>
                  <a:pt x="1830" y="30300"/>
                </a:moveTo>
                <a:cubicBezTo>
                  <a:pt x="623" y="27558"/>
                  <a:pt x="0" y="245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4570"/>
                  <a:pt x="42587" y="27509"/>
                  <a:pt x="41400" y="30232"/>
                </a:cubicBezTo>
              </a:path>
              <a:path w="43200" h="30301" stroke="0" extrusionOk="0">
                <a:moveTo>
                  <a:pt x="1830" y="30300"/>
                </a:moveTo>
                <a:cubicBezTo>
                  <a:pt x="623" y="27558"/>
                  <a:pt x="0" y="245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4570"/>
                  <a:pt x="42587" y="27509"/>
                  <a:pt x="41400" y="30232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1722438" y="2316163"/>
            <a:ext cx="33337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1630363" y="2324100"/>
            <a:ext cx="107950" cy="1190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 flipV="1">
            <a:off x="1938338" y="2324100"/>
            <a:ext cx="106362" cy="1190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1804988" y="2324100"/>
            <a:ext cx="106362" cy="1190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Oval 31"/>
          <p:cNvSpPr>
            <a:spLocks noChangeArrowheads="1"/>
          </p:cNvSpPr>
          <p:nvPr/>
        </p:nvSpPr>
        <p:spPr bwMode="auto">
          <a:xfrm>
            <a:off x="4149725" y="2062163"/>
            <a:ext cx="201613" cy="201612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4103688" y="2270125"/>
            <a:ext cx="33337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 flipV="1">
            <a:off x="4022725" y="2270125"/>
            <a:ext cx="107950" cy="12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 flipV="1">
            <a:off x="4330700" y="2270125"/>
            <a:ext cx="106363" cy="12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 flipV="1">
            <a:off x="4224338" y="2270125"/>
            <a:ext cx="106362" cy="12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 flipV="1">
            <a:off x="4116388" y="2282825"/>
            <a:ext cx="107950" cy="12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1711325" y="2324100"/>
            <a:ext cx="106363" cy="1190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5535613" y="2043113"/>
            <a:ext cx="2446337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3" name="Arc 39"/>
          <p:cNvSpPr>
            <a:spLocks/>
          </p:cNvSpPr>
          <p:nvPr/>
        </p:nvSpPr>
        <p:spPr bwMode="auto">
          <a:xfrm>
            <a:off x="5364163" y="2055813"/>
            <a:ext cx="350837" cy="2444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746 w 43200"/>
              <a:gd name="T1" fmla="*/ 30109 h 30109"/>
              <a:gd name="T2" fmla="*/ 41454 w 43200"/>
              <a:gd name="T3" fmla="*/ 30109 h 30109"/>
              <a:gd name="T4" fmla="*/ 21600 w 43200"/>
              <a:gd name="T5" fmla="*/ 21600 h 30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0109" fill="none" extrusionOk="0">
                <a:moveTo>
                  <a:pt x="1746" y="30108"/>
                </a:moveTo>
                <a:cubicBezTo>
                  <a:pt x="594" y="27420"/>
                  <a:pt x="0" y="245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4525"/>
                  <a:pt x="42605" y="27420"/>
                  <a:pt x="41453" y="30108"/>
                </a:cubicBezTo>
              </a:path>
              <a:path w="43200" h="30109" stroke="0" extrusionOk="0">
                <a:moveTo>
                  <a:pt x="1746" y="30108"/>
                </a:moveTo>
                <a:cubicBezTo>
                  <a:pt x="594" y="27420"/>
                  <a:pt x="0" y="245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4525"/>
                  <a:pt x="42605" y="27420"/>
                  <a:pt x="41453" y="30108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>
            <a:off x="5370513" y="2297113"/>
            <a:ext cx="33496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 flipV="1">
            <a:off x="5280025" y="2303463"/>
            <a:ext cx="106363" cy="12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Line 42"/>
          <p:cNvSpPr>
            <a:spLocks noChangeShapeType="1"/>
          </p:cNvSpPr>
          <p:nvPr/>
        </p:nvSpPr>
        <p:spPr bwMode="auto">
          <a:xfrm flipV="1">
            <a:off x="5586413" y="2303463"/>
            <a:ext cx="107950" cy="12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 flipV="1">
            <a:off x="5453063" y="2303463"/>
            <a:ext cx="107950" cy="12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7799388" y="2043113"/>
            <a:ext cx="200025" cy="200025"/>
          </a:xfrm>
          <a:prstGeom prst="ellips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>
            <a:off x="7751763" y="2249488"/>
            <a:ext cx="33496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0" name="Line 46"/>
          <p:cNvSpPr>
            <a:spLocks noChangeShapeType="1"/>
          </p:cNvSpPr>
          <p:nvPr/>
        </p:nvSpPr>
        <p:spPr bwMode="auto">
          <a:xfrm flipV="1">
            <a:off x="7672388" y="2249488"/>
            <a:ext cx="106362" cy="12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1" name="Line 47"/>
          <p:cNvSpPr>
            <a:spLocks noChangeShapeType="1"/>
          </p:cNvSpPr>
          <p:nvPr/>
        </p:nvSpPr>
        <p:spPr bwMode="auto">
          <a:xfrm flipV="1">
            <a:off x="7980363" y="2249488"/>
            <a:ext cx="106362" cy="12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 flipV="1">
            <a:off x="7872413" y="2249488"/>
            <a:ext cx="107950" cy="12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 flipV="1">
            <a:off x="7766050" y="2263775"/>
            <a:ext cx="106363" cy="12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4" name="Line 50"/>
          <p:cNvSpPr>
            <a:spLocks noChangeShapeType="1"/>
          </p:cNvSpPr>
          <p:nvPr/>
        </p:nvSpPr>
        <p:spPr bwMode="auto">
          <a:xfrm flipV="1">
            <a:off x="5359400" y="2303463"/>
            <a:ext cx="107950" cy="12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5" name="Rectangle 51"/>
          <p:cNvSpPr>
            <a:spLocks noChangeArrowheads="1"/>
          </p:cNvSpPr>
          <p:nvPr/>
        </p:nvSpPr>
        <p:spPr bwMode="auto">
          <a:xfrm>
            <a:off x="7237413" y="1266825"/>
            <a:ext cx="444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7237413" y="1276350"/>
            <a:ext cx="31908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F</a:t>
            </a:r>
            <a:endParaRPr lang="en-US" sz="2400"/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7424738" y="1427163"/>
            <a:ext cx="2492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FFFFFF"/>
                </a:solidFill>
              </a:rPr>
              <a:t>R</a:t>
            </a:r>
            <a:endParaRPr lang="en-US" sz="2400"/>
          </a:p>
        </p:txBody>
      </p:sp>
      <p:sp>
        <p:nvSpPr>
          <p:cNvPr id="26678" name="Line 54"/>
          <p:cNvSpPr>
            <a:spLocks noChangeShapeType="1"/>
          </p:cNvSpPr>
          <p:nvPr/>
        </p:nvSpPr>
        <p:spPr bwMode="auto">
          <a:xfrm>
            <a:off x="7004050" y="1133475"/>
            <a:ext cx="1588" cy="869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9" name="Line 55"/>
          <p:cNvSpPr>
            <a:spLocks noChangeShapeType="1"/>
          </p:cNvSpPr>
          <p:nvPr/>
        </p:nvSpPr>
        <p:spPr bwMode="auto">
          <a:xfrm flipH="1" flipV="1">
            <a:off x="6937375" y="1828800"/>
            <a:ext cx="66675" cy="1873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0" name="Line 56"/>
          <p:cNvSpPr>
            <a:spLocks noChangeShapeType="1"/>
          </p:cNvSpPr>
          <p:nvPr/>
        </p:nvSpPr>
        <p:spPr bwMode="auto">
          <a:xfrm flipV="1">
            <a:off x="7004050" y="1828800"/>
            <a:ext cx="65088" cy="1873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1" name="Line 57"/>
          <p:cNvSpPr>
            <a:spLocks noChangeShapeType="1"/>
          </p:cNvSpPr>
          <p:nvPr/>
        </p:nvSpPr>
        <p:spPr bwMode="auto">
          <a:xfrm>
            <a:off x="1042988" y="1147763"/>
            <a:ext cx="1587" cy="320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2" name="Line 58"/>
          <p:cNvSpPr>
            <a:spLocks noChangeShapeType="1"/>
          </p:cNvSpPr>
          <p:nvPr/>
        </p:nvSpPr>
        <p:spPr bwMode="auto">
          <a:xfrm>
            <a:off x="1042988" y="1133475"/>
            <a:ext cx="66675" cy="1873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3" name="Line 59"/>
          <p:cNvSpPr>
            <a:spLocks noChangeShapeType="1"/>
          </p:cNvSpPr>
          <p:nvPr/>
        </p:nvSpPr>
        <p:spPr bwMode="auto">
          <a:xfrm flipH="1">
            <a:off x="977900" y="1133475"/>
            <a:ext cx="65088" cy="1873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4" name="Line 60"/>
          <p:cNvSpPr>
            <a:spLocks noChangeShapeType="1"/>
          </p:cNvSpPr>
          <p:nvPr/>
        </p:nvSpPr>
        <p:spPr bwMode="auto">
          <a:xfrm>
            <a:off x="1042988" y="1735138"/>
            <a:ext cx="1587" cy="320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 flipH="1" flipV="1">
            <a:off x="976313" y="1882775"/>
            <a:ext cx="66675" cy="1873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 flipV="1">
            <a:off x="1042988" y="1882775"/>
            <a:ext cx="65087" cy="1873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>
            <a:off x="935038" y="2082800"/>
            <a:ext cx="2286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8" name="Line 64"/>
          <p:cNvSpPr>
            <a:spLocks noChangeShapeType="1"/>
          </p:cNvSpPr>
          <p:nvPr/>
        </p:nvSpPr>
        <p:spPr bwMode="auto">
          <a:xfrm>
            <a:off x="935038" y="1133475"/>
            <a:ext cx="2286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9" name="Rectangle 65"/>
          <p:cNvSpPr>
            <a:spLocks noChangeArrowheads="1"/>
          </p:cNvSpPr>
          <p:nvPr/>
        </p:nvSpPr>
        <p:spPr bwMode="auto">
          <a:xfrm>
            <a:off x="828675" y="13747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0" name="Rectangle 66"/>
          <p:cNvSpPr>
            <a:spLocks noChangeArrowheads="1"/>
          </p:cNvSpPr>
          <p:nvPr/>
        </p:nvSpPr>
        <p:spPr bwMode="auto">
          <a:xfrm>
            <a:off x="828675" y="1376363"/>
            <a:ext cx="11715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FFFFFF"/>
                </a:solidFill>
              </a:rPr>
              <a:t>100 N/m</a:t>
            </a:r>
            <a:endParaRPr lang="en-US" sz="2400"/>
          </a:p>
        </p:txBody>
      </p:sp>
      <p:sp>
        <p:nvSpPr>
          <p:cNvPr id="26691" name="Line 67"/>
          <p:cNvSpPr>
            <a:spLocks noChangeShapeType="1"/>
          </p:cNvSpPr>
          <p:nvPr/>
        </p:nvSpPr>
        <p:spPr bwMode="auto">
          <a:xfrm>
            <a:off x="1831975" y="2578100"/>
            <a:ext cx="1588" cy="2270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2" name="Line 68"/>
          <p:cNvSpPr>
            <a:spLocks noChangeShapeType="1"/>
          </p:cNvSpPr>
          <p:nvPr/>
        </p:nvSpPr>
        <p:spPr bwMode="auto">
          <a:xfrm>
            <a:off x="4384675" y="2563813"/>
            <a:ext cx="1588" cy="214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3" name="Line 69"/>
          <p:cNvSpPr>
            <a:spLocks noChangeShapeType="1"/>
          </p:cNvSpPr>
          <p:nvPr/>
        </p:nvSpPr>
        <p:spPr bwMode="auto">
          <a:xfrm>
            <a:off x="1849438" y="2682875"/>
            <a:ext cx="75723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4" name="Line 70"/>
          <p:cNvSpPr>
            <a:spLocks noChangeShapeType="1"/>
          </p:cNvSpPr>
          <p:nvPr/>
        </p:nvSpPr>
        <p:spPr bwMode="auto">
          <a:xfrm flipV="1">
            <a:off x="1831975" y="2617788"/>
            <a:ext cx="185738" cy="650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5" name="Line 71"/>
          <p:cNvSpPr>
            <a:spLocks noChangeShapeType="1"/>
          </p:cNvSpPr>
          <p:nvPr/>
        </p:nvSpPr>
        <p:spPr bwMode="auto">
          <a:xfrm>
            <a:off x="1831975" y="2682875"/>
            <a:ext cx="185738" cy="66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6" name="Line 72"/>
          <p:cNvSpPr>
            <a:spLocks noChangeShapeType="1"/>
          </p:cNvSpPr>
          <p:nvPr/>
        </p:nvSpPr>
        <p:spPr bwMode="auto">
          <a:xfrm>
            <a:off x="3381375" y="2684463"/>
            <a:ext cx="98901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7" name="Line 73"/>
          <p:cNvSpPr>
            <a:spLocks noChangeShapeType="1"/>
          </p:cNvSpPr>
          <p:nvPr/>
        </p:nvSpPr>
        <p:spPr bwMode="auto">
          <a:xfrm flipH="1">
            <a:off x="4197350" y="2684463"/>
            <a:ext cx="187325" cy="66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8" name="Line 74"/>
          <p:cNvSpPr>
            <a:spLocks noChangeShapeType="1"/>
          </p:cNvSpPr>
          <p:nvPr/>
        </p:nvSpPr>
        <p:spPr bwMode="auto">
          <a:xfrm flipH="1" flipV="1">
            <a:off x="4197350" y="2617788"/>
            <a:ext cx="187325" cy="66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9" name="Rectangle 75"/>
          <p:cNvSpPr>
            <a:spLocks noChangeArrowheads="1"/>
          </p:cNvSpPr>
          <p:nvPr/>
        </p:nvSpPr>
        <p:spPr bwMode="auto">
          <a:xfrm>
            <a:off x="2719388" y="2497138"/>
            <a:ext cx="784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0" name="Rectangle 76"/>
          <p:cNvSpPr>
            <a:spLocks noChangeArrowheads="1"/>
          </p:cNvSpPr>
          <p:nvPr/>
        </p:nvSpPr>
        <p:spPr bwMode="auto">
          <a:xfrm>
            <a:off x="2719388" y="2500313"/>
            <a:ext cx="7239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FFFFFF"/>
                </a:solidFill>
              </a:rPr>
              <a:t>12 m</a:t>
            </a:r>
            <a:endParaRPr lang="en-US" sz="2400"/>
          </a:p>
        </p:txBody>
      </p:sp>
      <p:sp>
        <p:nvSpPr>
          <p:cNvPr id="26701" name="Line 77"/>
          <p:cNvSpPr>
            <a:spLocks noChangeShapeType="1"/>
          </p:cNvSpPr>
          <p:nvPr/>
        </p:nvSpPr>
        <p:spPr bwMode="auto">
          <a:xfrm>
            <a:off x="5519738" y="2684463"/>
            <a:ext cx="42862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2" name="Line 78"/>
          <p:cNvSpPr>
            <a:spLocks noChangeShapeType="1"/>
          </p:cNvSpPr>
          <p:nvPr/>
        </p:nvSpPr>
        <p:spPr bwMode="auto">
          <a:xfrm flipV="1">
            <a:off x="5507038" y="2617788"/>
            <a:ext cx="187325" cy="66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3" name="Line 79"/>
          <p:cNvSpPr>
            <a:spLocks noChangeShapeType="1"/>
          </p:cNvSpPr>
          <p:nvPr/>
        </p:nvSpPr>
        <p:spPr bwMode="auto">
          <a:xfrm>
            <a:off x="5507038" y="2684463"/>
            <a:ext cx="187325" cy="66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4" name="Line 80"/>
          <p:cNvSpPr>
            <a:spLocks noChangeShapeType="1"/>
          </p:cNvSpPr>
          <p:nvPr/>
        </p:nvSpPr>
        <p:spPr bwMode="auto">
          <a:xfrm flipV="1">
            <a:off x="6456363" y="2682875"/>
            <a:ext cx="50323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5" name="Line 81"/>
          <p:cNvSpPr>
            <a:spLocks noChangeShapeType="1"/>
          </p:cNvSpPr>
          <p:nvPr/>
        </p:nvSpPr>
        <p:spPr bwMode="auto">
          <a:xfrm flipH="1">
            <a:off x="6789738" y="2682875"/>
            <a:ext cx="187325" cy="666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6" name="Line 82"/>
          <p:cNvSpPr>
            <a:spLocks noChangeShapeType="1"/>
          </p:cNvSpPr>
          <p:nvPr/>
        </p:nvSpPr>
        <p:spPr bwMode="auto">
          <a:xfrm flipH="1" flipV="1">
            <a:off x="6789738" y="2617788"/>
            <a:ext cx="187325" cy="650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7" name="Line 83"/>
          <p:cNvSpPr>
            <a:spLocks noChangeShapeType="1"/>
          </p:cNvSpPr>
          <p:nvPr/>
        </p:nvSpPr>
        <p:spPr bwMode="auto">
          <a:xfrm>
            <a:off x="5507038" y="2470150"/>
            <a:ext cx="1587" cy="4413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8" name="Line 84"/>
          <p:cNvSpPr>
            <a:spLocks noChangeShapeType="1"/>
          </p:cNvSpPr>
          <p:nvPr/>
        </p:nvSpPr>
        <p:spPr bwMode="auto">
          <a:xfrm>
            <a:off x="6977063" y="2470150"/>
            <a:ext cx="1587" cy="4413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9" name="Rectangle 85"/>
          <p:cNvSpPr>
            <a:spLocks noChangeArrowheads="1"/>
          </p:cNvSpPr>
          <p:nvPr/>
        </p:nvSpPr>
        <p:spPr bwMode="auto">
          <a:xfrm>
            <a:off x="6161088" y="2497138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0" name="Rectangle 86"/>
          <p:cNvSpPr>
            <a:spLocks noChangeArrowheads="1"/>
          </p:cNvSpPr>
          <p:nvPr/>
        </p:nvSpPr>
        <p:spPr bwMode="auto">
          <a:xfrm>
            <a:off x="6161088" y="2506663"/>
            <a:ext cx="3000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x</a:t>
            </a:r>
            <a:endParaRPr lang="en-US" sz="2400"/>
          </a:p>
        </p:txBody>
      </p:sp>
      <p:sp>
        <p:nvSpPr>
          <p:cNvPr id="26712" name="Line 88"/>
          <p:cNvSpPr>
            <a:spLocks noChangeShapeType="1"/>
          </p:cNvSpPr>
          <p:nvPr/>
        </p:nvSpPr>
        <p:spPr bwMode="auto">
          <a:xfrm>
            <a:off x="3733800" y="18288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13" name="Line 89"/>
          <p:cNvSpPr>
            <a:spLocks noChangeShapeType="1"/>
          </p:cNvSpPr>
          <p:nvPr/>
        </p:nvSpPr>
        <p:spPr bwMode="auto">
          <a:xfrm>
            <a:off x="4800600" y="11430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438400" y="381000"/>
            <a:ext cx="411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MOMENT OF A COUPLE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800600" y="1066800"/>
            <a:ext cx="3886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couple is defined as two parallel forces with the same magnitude but opposite in direction separated by a </a:t>
            </a:r>
            <a:r>
              <a:rPr lang="en-US" u="sng">
                <a:solidFill>
                  <a:schemeClr val="hlink"/>
                </a:solidFill>
              </a:rPr>
              <a:t>perpendicular distance d</a:t>
            </a:r>
            <a:r>
              <a:rPr lang="en-US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5800" y="3581400"/>
            <a:ext cx="75438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moment of a couple is defined as </a:t>
            </a:r>
          </a:p>
          <a:p>
            <a:pPr>
              <a:spcBef>
                <a:spcPct val="50000"/>
              </a:spcBef>
            </a:pPr>
            <a:r>
              <a:rPr lang="en-US" dirty="0"/>
              <a:t>M</a:t>
            </a:r>
            <a:r>
              <a:rPr lang="en-US" baseline="-25000" dirty="0"/>
              <a:t>O</a:t>
            </a:r>
            <a:r>
              <a:rPr lang="en-US" dirty="0"/>
              <a:t> =  F </a:t>
            </a:r>
            <a:r>
              <a:rPr lang="en-US" dirty="0">
                <a:cs typeface="Times New Roman" pitchFamily="18" charset="0"/>
              </a:rPr>
              <a:t> d  (using a scalar analysis) or as 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cs typeface="Times New Roman" pitchFamily="18" charset="0"/>
              </a:rPr>
              <a:t>M</a:t>
            </a:r>
            <a:r>
              <a:rPr lang="en-US" b="1" i="1" baseline="-25000" dirty="0">
                <a:cs typeface="Times New Roman" pitchFamily="18" charset="0"/>
              </a:rPr>
              <a:t>O</a:t>
            </a:r>
            <a:r>
              <a:rPr lang="en-US" dirty="0">
                <a:cs typeface="Times New Roman" pitchFamily="18" charset="0"/>
              </a:rPr>
              <a:t>  =  </a:t>
            </a:r>
            <a:r>
              <a:rPr lang="en-US" b="1" i="1" dirty="0">
                <a:cs typeface="Times New Roman" pitchFamily="18" charset="0"/>
              </a:rPr>
              <a:t>r </a:t>
            </a:r>
            <a:r>
              <a:rPr lang="en-US" b="1" dirty="0">
                <a:sym typeface="Symbol" pitchFamily="18" charset="2"/>
              </a:rPr>
              <a:t></a:t>
            </a:r>
            <a:r>
              <a:rPr lang="en-US" b="1" i="1" dirty="0"/>
              <a:t> F</a:t>
            </a:r>
            <a:r>
              <a:rPr lang="en-US" dirty="0"/>
              <a:t>  (using a vector analysis).</a:t>
            </a:r>
          </a:p>
          <a:p>
            <a:pPr>
              <a:spcBef>
                <a:spcPct val="50000"/>
              </a:spcBef>
            </a:pPr>
            <a:r>
              <a:rPr lang="en-US" dirty="0"/>
              <a:t>Here </a:t>
            </a:r>
            <a:r>
              <a:rPr lang="en-US" b="1" i="1" dirty="0">
                <a:cs typeface="Times New Roman" pitchFamily="18" charset="0"/>
              </a:rPr>
              <a:t>r</a:t>
            </a:r>
            <a:r>
              <a:rPr lang="en-US" dirty="0"/>
              <a:t> is any position vector from the line of action of  </a:t>
            </a:r>
            <a:r>
              <a:rPr lang="en-US" b="1" i="1" dirty="0"/>
              <a:t>–F</a:t>
            </a: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</a:rPr>
              <a:t>to the line of action of</a:t>
            </a:r>
            <a:r>
              <a:rPr lang="en-US" dirty="0"/>
              <a:t>  </a:t>
            </a:r>
            <a:r>
              <a:rPr lang="en-US" b="1" i="1" dirty="0"/>
              <a:t>F</a:t>
            </a:r>
            <a:r>
              <a:rPr lang="en-US" dirty="0"/>
              <a:t>.</a:t>
            </a:r>
          </a:p>
        </p:txBody>
      </p:sp>
      <p:pic>
        <p:nvPicPr>
          <p:cNvPr id="11271" name="Picture 7" descr="C:\WINDOWS\DESKTOP\Mehta\p10pics\10_fig4_25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609600" y="1143000"/>
            <a:ext cx="1752600" cy="1981200"/>
          </a:xfrm>
          <a:prstGeom prst="rect">
            <a:avLst/>
          </a:prstGeom>
          <a:noFill/>
        </p:spPr>
      </p:pic>
      <p:pic>
        <p:nvPicPr>
          <p:cNvPr id="11272" name="Picture 8" descr="C:\WINDOWS\DESKTOP\Mehta\p10pics\10_fig4_27.jpg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2514600" y="11430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74040" y="609600"/>
            <a:ext cx="25903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114300">
              <a:spcBef>
                <a:spcPct val="50000"/>
              </a:spcBef>
            </a:pPr>
            <a:r>
              <a:rPr lang="en-US" sz="1200" dirty="0" smtClean="0"/>
              <a:t>Find the </a:t>
            </a:r>
            <a:r>
              <a:rPr lang="en-US" sz="1200" dirty="0"/>
              <a:t>equivalent resultant force and couple moment acting at A.</a:t>
            </a:r>
            <a:endParaRPr lang="en-US" sz="1200" b="1" u="sng" dirty="0"/>
          </a:p>
          <a:p>
            <a:pPr marL="911225" indent="-911225" algn="l">
              <a:spcBef>
                <a:spcPct val="50000"/>
              </a:spcBef>
            </a:pPr>
            <a:endParaRPr lang="en-US" sz="1200" b="1" u="sng" dirty="0"/>
          </a:p>
        </p:txBody>
      </p:sp>
      <p:pic>
        <p:nvPicPr>
          <p:cNvPr id="3" name="Picture 7" descr="C:\WINDOWS\DESKTOP\Mehta\p10pics\11_p4_120.jpg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/>
          <a:stretch>
            <a:fillRect/>
          </a:stretch>
        </p:blipFill>
        <p:spPr bwMode="auto">
          <a:xfrm>
            <a:off x="609600" y="1524000"/>
            <a:ext cx="2133600" cy="2438400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24400" y="609600"/>
            <a:ext cx="4038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Find the </a:t>
            </a:r>
            <a:r>
              <a:rPr lang="en-US" sz="1200" dirty="0"/>
              <a:t>magnitudes of the forces P and F and the distance d.</a:t>
            </a:r>
          </a:p>
          <a:p>
            <a:pPr marL="909638" indent="-909638">
              <a:spcBef>
                <a:spcPct val="50000"/>
              </a:spcBef>
            </a:pPr>
            <a:endParaRPr lang="en-US" sz="1200" b="1" u="sng" dirty="0"/>
          </a:p>
        </p:txBody>
      </p:sp>
      <p:pic>
        <p:nvPicPr>
          <p:cNvPr id="5" name="Picture 6" descr="C:\WINDOWS\DESKTOP\Mehta\p10pics\10_p4_82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6019800" y="1066800"/>
            <a:ext cx="2495849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06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0" y="38100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MOMENT OF A COUPLE </a:t>
            </a:r>
            <a:r>
              <a:rPr lang="en-US" dirty="0"/>
              <a:t>(continued)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48000" y="1371600"/>
            <a:ext cx="548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net external effect of a couple is that the net force equals zero and the magnitude of the net moment equals F d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0" y="5257800"/>
            <a:ext cx="579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Moments due to couples can be added using the same rules as adding any vectors.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0" y="3124200"/>
            <a:ext cx="5410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Since the moment of a couple depends only on the distance between the forces, the moment of a couple is a </a:t>
            </a:r>
            <a:r>
              <a:rPr lang="en-US" u="sng">
                <a:solidFill>
                  <a:schemeClr val="hlink"/>
                </a:solidFill>
              </a:rPr>
              <a:t>free vector</a:t>
            </a:r>
            <a:r>
              <a:rPr lang="en-US"/>
              <a:t>.  It can be moved anywhere on the body and have the same external effect on the body.</a:t>
            </a:r>
          </a:p>
        </p:txBody>
      </p:sp>
      <p:pic>
        <p:nvPicPr>
          <p:cNvPr id="12296" name="Picture 8" descr="C:\WINDOWS\DESKTOP\Mehta\p10pics\10_fig4_27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762000" y="762000"/>
            <a:ext cx="1752600" cy="1676400"/>
          </a:xfrm>
          <a:prstGeom prst="rect">
            <a:avLst/>
          </a:prstGeom>
          <a:noFill/>
        </p:spPr>
      </p:pic>
      <p:pic>
        <p:nvPicPr>
          <p:cNvPr id="12297" name="Picture 9" descr="C:\WINDOWS\DESKTOP\Mehta\p10pics\10_fig4_28.jpg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685800" y="2514600"/>
            <a:ext cx="2057400" cy="386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moment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75400"/>
            <a:ext cx="3657600" cy="42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7526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moment is produced if the force is 75 pounds?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462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moment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75400"/>
            <a:ext cx="3657600" cy="42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7526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moment is produced if the force is 75 pounds?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562600"/>
            <a:ext cx="55245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2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EXAMPLE - SCALAR APPROACH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572000" y="106680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73138" indent="-973138">
              <a:spcBef>
                <a:spcPct val="50000"/>
              </a:spcBef>
            </a:pPr>
            <a:r>
              <a:rPr lang="en-US" b="1"/>
              <a:t>Given</a:t>
            </a:r>
            <a:r>
              <a:rPr lang="en-US"/>
              <a:t>: Two couples act on the beam and d equals 8 ft.</a:t>
            </a:r>
          </a:p>
          <a:p>
            <a:pPr marL="973138" indent="-973138">
              <a:spcBef>
                <a:spcPct val="50000"/>
              </a:spcBef>
            </a:pPr>
            <a:r>
              <a:rPr lang="en-US" b="1"/>
              <a:t>Find:  </a:t>
            </a:r>
            <a:r>
              <a:rPr lang="en-US"/>
              <a:t> The resultant couple</a:t>
            </a:r>
            <a:endParaRPr lang="en-US" b="1" u="sng"/>
          </a:p>
          <a:p>
            <a:pPr marL="973138" indent="-973138">
              <a:spcBef>
                <a:spcPct val="50000"/>
              </a:spcBef>
            </a:pPr>
            <a:endParaRPr lang="en-US" b="1" u="sng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33400" y="4419600"/>
            <a:ext cx="7010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b="1" u="sng"/>
              <a:t>Plan</a:t>
            </a:r>
            <a:r>
              <a:rPr lang="en-US" b="1"/>
              <a:t>: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1) Resolve the forces in x and y directions so they can be treated as couples.</a:t>
            </a:r>
          </a:p>
          <a:p>
            <a:pPr marL="457200" indent="-457200">
              <a:spcBef>
                <a:spcPct val="50000"/>
              </a:spcBef>
            </a:pPr>
            <a:r>
              <a:rPr lang="en-US"/>
              <a:t>2) Determine the net moment due to the two couples.</a:t>
            </a:r>
          </a:p>
        </p:txBody>
      </p:sp>
      <p:pic>
        <p:nvPicPr>
          <p:cNvPr id="49159" name="Picture 7" descr="C:\WINDOWS\DESKTOP\Mehta\Other Pics\prob4_83.jp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685800" y="1066800"/>
            <a:ext cx="3810000" cy="333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4364</Words>
  <Application>Microsoft Office PowerPoint</Application>
  <PresentationFormat>On-screen Show (4:3)</PresentationFormat>
  <Paragraphs>479</Paragraphs>
  <Slides>50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Symbol</vt:lpstr>
      <vt:lpstr>Times New Roman</vt:lpstr>
      <vt:lpstr>Office Theme</vt:lpstr>
      <vt:lpstr>SmartDraw</vt:lpstr>
      <vt:lpstr>Chapter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the moment</vt:lpstr>
      <vt:lpstr>Find the moment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jlight</dc:creator>
  <cp:lastModifiedBy>Jenni Light</cp:lastModifiedBy>
  <cp:revision>24</cp:revision>
  <dcterms:created xsi:type="dcterms:W3CDTF">2009-05-15T03:55:21Z</dcterms:created>
  <dcterms:modified xsi:type="dcterms:W3CDTF">2019-09-22T21:47:31Z</dcterms:modified>
</cp:coreProperties>
</file>