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9" r:id="rId4"/>
    <p:sldId id="277" r:id="rId5"/>
    <p:sldId id="261" r:id="rId6"/>
    <p:sldId id="260" r:id="rId7"/>
    <p:sldId id="278" r:id="rId8"/>
    <p:sldId id="275" r:id="rId9"/>
    <p:sldId id="287" r:id="rId10"/>
    <p:sldId id="288" r:id="rId11"/>
    <p:sldId id="262" r:id="rId12"/>
    <p:sldId id="271" r:id="rId13"/>
    <p:sldId id="272" r:id="rId14"/>
    <p:sldId id="268" r:id="rId15"/>
    <p:sldId id="269" r:id="rId16"/>
    <p:sldId id="284" r:id="rId17"/>
    <p:sldId id="282" r:id="rId18"/>
    <p:sldId id="263" r:id="rId19"/>
    <p:sldId id="265" r:id="rId20"/>
    <p:sldId id="264" r:id="rId21"/>
    <p:sldId id="280" r:id="rId22"/>
    <p:sldId id="281" r:id="rId23"/>
    <p:sldId id="257" r:id="rId24"/>
    <p:sldId id="276" r:id="rId25"/>
    <p:sldId id="286" r:id="rId26"/>
    <p:sldId id="285" r:id="rId27"/>
    <p:sldId id="270" r:id="rId28"/>
    <p:sldId id="274" r:id="rId2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00" autoAdjust="0"/>
  </p:normalViewPr>
  <p:slideViewPr>
    <p:cSldViewPr>
      <p:cViewPr varScale="1">
        <p:scale>
          <a:sx n="95" d="100"/>
          <a:sy n="95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98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98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1277237-B796-4B33-AF87-990FF3D80FCD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792"/>
            <a:ext cx="2982119" cy="46498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792"/>
            <a:ext cx="2982119" cy="46498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E0E94D8-EE1B-44E8-B3AF-94C16BE0B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17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F0AEE6E-0376-4599-AD75-BA33F4A9AEF1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9016C94-BA3D-474C-947A-D6F47AD10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16C94-BA3D-474C-947A-D6F47AD102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5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 &amp; Berg   Lecture Notes for Sections 4.1-4.4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BC1CD-5617-4AA6-AA5C-CA34AAFC7B59}" type="slidenum">
              <a:rPr lang="en-US"/>
              <a:pPr/>
              <a:t>12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36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Statics:The Next Generation (2nd Ed.)   Mehta, Danielson &amp; Berg   Lecture Notes for Sections 4.1-4.4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D72457-9E30-40D3-B93E-ACE2575D32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35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Statics:The Next Generation (2nd Ed.)   Mehta, Danielson &amp; Berg   Lecture Notes for Sections 4.1-4.4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D72457-9E30-40D3-B93E-ACE2575D32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82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Statics:The Next Generation (2nd Ed.)   Mehta, Danielson &amp; Berg   Lecture Notes for Sections 4.1-4.4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C3482-F6F5-49CB-83EB-DFA23057A116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5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 &amp; Berg   Lecture Notes for Sections 4.1-4.4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1DC4D-64C5-4985-9F24-9580240BF10C}" type="slidenum">
              <a:rPr lang="en-US"/>
              <a:pPr/>
              <a:t>17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6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 &amp; Berg   Lecture Notes for Sections 4.1-4.4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093C5-4DFC-4F5A-BD5E-FBD192F11931}" type="slidenum">
              <a:rPr lang="en-US"/>
              <a:pPr/>
              <a:t>18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43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 &amp; Berg   Lecture Notes for Sections 4.1-4.4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E8E31-B8F3-4AB4-83DC-E3CC871DB362}" type="slidenum">
              <a:rPr lang="en-US"/>
              <a:pPr/>
              <a:t>19</a:t>
            </a:fld>
            <a:endParaRPr lang="en-US"/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46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 &amp; Berg   Lecture Notes for Sections 4.1-4.4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1758E-58DE-42EF-A31A-FA9A965ED9C4}" type="slidenum">
              <a:rPr lang="en-US"/>
              <a:pPr/>
              <a:t>22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2075" indent="-232075"/>
            <a:r>
              <a:rPr lang="en-US" sz="2400" dirty="0" smtClean="0"/>
              <a:t>Answer: A, 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4298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075" indent="-232075">
              <a:buAutoNum type="arabicPeriod" startAt="3"/>
            </a:pPr>
            <a:r>
              <a:rPr lang="en-US" baseline="0" dirty="0" smtClean="0"/>
              <a:t>Torque</a:t>
            </a:r>
          </a:p>
          <a:p>
            <a:pPr marL="232075" indent="-232075">
              <a:buAutoNum type="arabicPeriod" startAt="3"/>
            </a:pPr>
            <a:r>
              <a:rPr lang="en-US" baseline="0" smtClean="0"/>
              <a:t>Cross product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16C94-BA3D-474C-947A-D6F47AD102E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59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Statics:The Next Generation (2nd Ed.)   Mehta, Danielson &amp; Berg   Lecture Notes for Sections 4.1-4.4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D72457-9E30-40D3-B93E-ACE2575D32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8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 &amp; Berg   Lecture Notes for Sections 4.1-4.4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E3D5B-5062-423B-9334-0D355F459061}" type="slidenum">
              <a:rPr lang="en-US"/>
              <a:pPr/>
              <a:t>2</a:t>
            </a:fld>
            <a:endParaRPr lang="en-US"/>
          </a:p>
        </p:txBody>
      </p:sp>
      <p:sp>
        <p:nvSpPr>
          <p:cNvPr id="399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49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 &amp; Berg   Lecture Notes for Sections 4.1-4.4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58D33-6342-4FDA-9A59-55F3A7252F25}" type="slidenum">
              <a:rPr lang="en-US"/>
              <a:pPr/>
              <a:t>27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2075" indent="-232075"/>
            <a:r>
              <a:rPr lang="en-US" sz="2400"/>
              <a:t>Answers:</a:t>
            </a:r>
          </a:p>
          <a:p>
            <a:pPr marL="232075" indent="-232075"/>
            <a:r>
              <a:rPr lang="en-US" sz="2400"/>
              <a:t>1. B</a:t>
            </a:r>
          </a:p>
          <a:p>
            <a:pPr marL="232075" indent="-232075"/>
            <a:r>
              <a:rPr lang="en-US" sz="2400"/>
              <a:t>2. A</a:t>
            </a:r>
          </a:p>
        </p:txBody>
      </p:sp>
    </p:spTree>
    <p:extLst>
      <p:ext uri="{BB962C8B-B14F-4D97-AF65-F5344CB8AC3E}">
        <p14:creationId xmlns:p14="http://schemas.microsoft.com/office/powerpoint/2010/main" val="136267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does the lug nut feel the force? Probably along the circumference, maybe more on</a:t>
            </a:r>
            <a:r>
              <a:rPr lang="en-US" baseline="0" dirty="0" smtClean="0"/>
              <a:t> one side than the other. Simplify the forces into one place and draw a vector. Notice that the vector is on the edge of the body. This is why we switched from a particle model to a FBD. It’s important WHERE the force is drawn on the body because a moment causes rotation.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16C94-BA3D-474C-947A-D6F47AD102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8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 &amp; Berg   Lecture Notes for Sections 4.1-4.4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D7BB5-C726-4683-A073-7D4CE8AEF6F3}" type="slidenum">
              <a:rPr lang="en-US"/>
              <a:pPr/>
              <a:t>4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3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 &amp; Berg   Lecture Notes for Sections 4.1-4.4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340F1-5D30-4C85-A079-E64B44CCA429}" type="slidenum">
              <a:rPr lang="en-US"/>
              <a:pPr/>
              <a:t>5</a:t>
            </a:fld>
            <a:endParaRPr lang="en-US"/>
          </a:p>
        </p:txBody>
      </p:sp>
      <p:sp>
        <p:nvSpPr>
          <p:cNvPr id="52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3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 &amp; Berg   Lecture Notes for Sections 4.1-4.4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1758E-58DE-42EF-A31A-FA9A965ED9C4}" type="slidenum">
              <a:rPr lang="en-US"/>
              <a:pPr/>
              <a:t>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2075" indent="-232075"/>
            <a:r>
              <a:rPr lang="en-US" sz="2400"/>
              <a:t>Answers:</a:t>
            </a:r>
          </a:p>
          <a:p>
            <a:pPr marL="232075" indent="-232075"/>
            <a:r>
              <a:rPr lang="en-US" sz="2400"/>
              <a:t>1.  B</a:t>
            </a:r>
          </a:p>
          <a:p>
            <a:pPr marL="232075" indent="-232075"/>
            <a:r>
              <a:rPr lang="en-US" sz="2400"/>
              <a:t>2.  A</a:t>
            </a:r>
          </a:p>
        </p:txBody>
      </p:sp>
    </p:spTree>
    <p:extLst>
      <p:ext uri="{BB962C8B-B14F-4D97-AF65-F5344CB8AC3E}">
        <p14:creationId xmlns:p14="http://schemas.microsoft.com/office/powerpoint/2010/main" val="1449861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82781-4FF7-434E-990D-B9687BE677F8}" type="slidenum">
              <a:rPr lang="en-US"/>
              <a:pPr/>
              <a:t>7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Figure: 04-04aEx1</a:t>
            </a:r>
          </a:p>
        </p:txBody>
      </p:sp>
    </p:spTree>
    <p:extLst>
      <p:ext uri="{BB962C8B-B14F-4D97-AF65-F5344CB8AC3E}">
        <p14:creationId xmlns:p14="http://schemas.microsoft.com/office/powerpoint/2010/main" val="671328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 &amp; Berg   Lecture Notes for Sections 4.1-4.4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DA912-7A47-488F-9697-D1BE4743F632}" type="slidenum">
              <a:rPr lang="en-US"/>
              <a:pPr/>
              <a:t>10</a:t>
            </a:fld>
            <a:endParaRPr lang="en-US"/>
          </a:p>
        </p:txBody>
      </p:sp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65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 &amp; Berg   Lecture Notes for Sections 4.1-4.4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00033-B76F-450C-B801-0FDD72B23BE9}" type="slidenum">
              <a:rPr lang="en-US"/>
              <a:pPr/>
              <a:t>11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2075" indent="-232075"/>
            <a:r>
              <a:rPr lang="en-US" sz="2400" dirty="0"/>
              <a:t>Answers:</a:t>
            </a:r>
          </a:p>
          <a:p>
            <a:pPr marL="232075" indent="-232075"/>
            <a:r>
              <a:rPr lang="en-US" sz="2400" dirty="0"/>
              <a:t>1. </a:t>
            </a:r>
            <a:r>
              <a:rPr lang="en-US" sz="2400" dirty="0" smtClean="0"/>
              <a:t>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766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B23-30F9-48A5-892B-15B4AAF57235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071-C4C5-410B-B6B4-754197205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B23-30F9-48A5-892B-15B4AAF57235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071-C4C5-410B-B6B4-754197205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B23-30F9-48A5-892B-15B4AAF57235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071-C4C5-410B-B6B4-754197205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254-5DAA-40D6-8583-01A5EF5A1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F5AE-32C0-455F-896A-53F5B83ECA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32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254-5DAA-40D6-8583-01A5EF5A1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F5AE-32C0-455F-896A-53F5B83ECA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19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254-5DAA-40D6-8583-01A5EF5A1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F5AE-32C0-455F-896A-53F5B83ECA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48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254-5DAA-40D6-8583-01A5EF5A1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F5AE-32C0-455F-896A-53F5B83ECA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22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254-5DAA-40D6-8583-01A5EF5A1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F5AE-32C0-455F-896A-53F5B83ECA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99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254-5DAA-40D6-8583-01A5EF5A1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F5AE-32C0-455F-896A-53F5B83ECA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17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254-5DAA-40D6-8583-01A5EF5A1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F5AE-32C0-455F-896A-53F5B83ECA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25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254-5DAA-40D6-8583-01A5EF5A1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F5AE-32C0-455F-896A-53F5B83ECA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1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B23-30F9-48A5-892B-15B4AAF57235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071-C4C5-410B-B6B4-754197205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254-5DAA-40D6-8583-01A5EF5A1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F5AE-32C0-455F-896A-53F5B83ECA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06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254-5DAA-40D6-8583-01A5EF5A1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F5AE-32C0-455F-896A-53F5B83ECA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73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254-5DAA-40D6-8583-01A5EF5A1F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F5AE-32C0-455F-896A-53F5B83ECA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B23-30F9-48A5-892B-15B4AAF57235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071-C4C5-410B-B6B4-754197205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B23-30F9-48A5-892B-15B4AAF57235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071-C4C5-410B-B6B4-754197205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B23-30F9-48A5-892B-15B4AAF57235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071-C4C5-410B-B6B4-754197205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B23-30F9-48A5-892B-15B4AAF57235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071-C4C5-410B-B6B4-754197205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B23-30F9-48A5-892B-15B4AAF57235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071-C4C5-410B-B6B4-754197205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B23-30F9-48A5-892B-15B4AAF57235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071-C4C5-410B-B6B4-754197205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8B23-30F9-48A5-892B-15B4AAF57235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071-C4C5-410B-B6B4-754197205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8B23-30F9-48A5-892B-15B4AAF57235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F071-C4C5-410B-B6B4-754197205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D5254-5DAA-40D6-8583-01A5EF5A1F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CF5AE-32C0-455F-896A-53F5B83ECA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8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Moments</a:t>
            </a:r>
          </a:p>
          <a:p>
            <a:r>
              <a:rPr lang="en-US" dirty="0" smtClean="0"/>
              <a:t>Sections 1 - 4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MOMENT OF A FORCE - SCALAR FORMULATION </a:t>
            </a:r>
            <a:r>
              <a:rPr lang="en-US" dirty="0"/>
              <a:t>(continued)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581400" y="1295400"/>
            <a:ext cx="403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 example, M</a:t>
            </a:r>
            <a:r>
              <a:rPr lang="en-US" baseline="-25000"/>
              <a:t>O</a:t>
            </a:r>
            <a:r>
              <a:rPr lang="en-US"/>
              <a:t> = F d and the direction is counter-clockwise.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09600" y="2590800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Often it is easier to determine M</a:t>
            </a:r>
            <a:r>
              <a:rPr lang="en-US" baseline="-25000" dirty="0"/>
              <a:t>O</a:t>
            </a:r>
            <a:r>
              <a:rPr lang="en-US" dirty="0"/>
              <a:t> by using the components of </a:t>
            </a:r>
            <a:r>
              <a:rPr lang="en-US" b="1" i="1" dirty="0"/>
              <a:t>F</a:t>
            </a:r>
            <a:r>
              <a:rPr lang="en-US" dirty="0"/>
              <a:t> as shown.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" y="4895671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/>
              <a:t>Using this approach, M</a:t>
            </a:r>
            <a:r>
              <a:rPr lang="en-US" baseline="-25000" dirty="0"/>
              <a:t>O</a:t>
            </a:r>
            <a:r>
              <a:rPr lang="en-US" dirty="0"/>
              <a:t> = (F</a:t>
            </a:r>
            <a:r>
              <a:rPr lang="en-US" baseline="-25000" dirty="0"/>
              <a:t>Y</a:t>
            </a:r>
            <a:r>
              <a:rPr lang="en-US" dirty="0"/>
              <a:t> a) – (F</a:t>
            </a:r>
            <a:r>
              <a:rPr lang="en-US" baseline="-25000" dirty="0"/>
              <a:t>X</a:t>
            </a:r>
            <a:r>
              <a:rPr lang="en-US" dirty="0"/>
              <a:t> b).  Note the different signs on the terms!  </a:t>
            </a:r>
            <a:r>
              <a:rPr lang="en-US" u="sng" dirty="0">
                <a:solidFill>
                  <a:schemeClr val="hlink"/>
                </a:solidFill>
              </a:rPr>
              <a:t>The typical sign convention for a moment in 2-D is that counter-clockwise is considered positive</a:t>
            </a:r>
            <a:r>
              <a:rPr lang="en-US" dirty="0">
                <a:solidFill>
                  <a:schemeClr val="hlink"/>
                </a:solidFill>
              </a:rPr>
              <a:t>.</a:t>
            </a:r>
            <a:r>
              <a:rPr lang="en-US" dirty="0"/>
              <a:t>   We can determine the direction of rotation by imagining the body pinned at O and deciding which way the body would  rotate because of the force.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81000" y="762000"/>
            <a:ext cx="2895600" cy="1828800"/>
            <a:chOff x="384" y="480"/>
            <a:chExt cx="1824" cy="1152"/>
          </a:xfrm>
        </p:grpSpPr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672" y="672"/>
              <a:ext cx="0" cy="624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672" y="672"/>
              <a:ext cx="1104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672" y="12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flipV="1">
              <a:off x="816" y="672"/>
              <a:ext cx="96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V="1">
              <a:off x="1776" y="48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1920" y="52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</a:t>
              </a:r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912" y="67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384" y="81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432" y="1104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</a:t>
              </a:r>
            </a:p>
          </p:txBody>
        </p:sp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 flipV="1">
              <a:off x="816" y="13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>
              <a:off x="912" y="1296"/>
              <a:ext cx="12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286000" y="2895600"/>
            <a:ext cx="3048000" cy="1524000"/>
            <a:chOff x="1440" y="1728"/>
            <a:chExt cx="1920" cy="960"/>
          </a:xfrm>
        </p:grpSpPr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2064" y="216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>
              <a:off x="1632" y="2208"/>
              <a:ext cx="1056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 flipV="1">
              <a:off x="2688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2688" y="220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 flipV="1">
              <a:off x="2688" y="192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2688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2976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2" name="Text Box 26"/>
            <p:cNvSpPr txBox="1">
              <a:spLocks noChangeArrowheads="1"/>
            </p:cNvSpPr>
            <p:nvPr/>
          </p:nvSpPr>
          <p:spPr bwMode="auto">
            <a:xfrm>
              <a:off x="1440" y="2208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1680" y="2400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</a:t>
              </a:r>
            </a:p>
          </p:txBody>
        </p:sp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2976" y="172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 dirty="0"/>
                <a:t>F</a:t>
              </a:r>
              <a:endParaRPr lang="en-US" sz="2000" dirty="0"/>
            </a:p>
          </p:txBody>
        </p:sp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2976" y="2064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F </a:t>
              </a:r>
              <a:r>
                <a:rPr lang="en-US" sz="2000" baseline="-25000"/>
                <a:t>x</a:t>
              </a:r>
              <a:endParaRPr lang="en-US" sz="2000"/>
            </a:p>
          </p:txBody>
        </p:sp>
        <p:sp>
          <p:nvSpPr>
            <p:cNvPr id="24606" name="Text Box 30"/>
            <p:cNvSpPr txBox="1">
              <a:spLocks noChangeArrowheads="1"/>
            </p:cNvSpPr>
            <p:nvPr/>
          </p:nvSpPr>
          <p:spPr bwMode="auto">
            <a:xfrm>
              <a:off x="2304" y="1776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F </a:t>
              </a:r>
              <a:r>
                <a:rPr lang="en-US" sz="2000" baseline="-25000"/>
                <a:t>y</a:t>
              </a:r>
            </a:p>
          </p:txBody>
        </p:sp>
        <p:sp>
          <p:nvSpPr>
            <p:cNvPr id="24611" name="Line 35"/>
            <p:cNvSpPr>
              <a:spLocks noChangeShapeType="1"/>
            </p:cNvSpPr>
            <p:nvPr/>
          </p:nvSpPr>
          <p:spPr bwMode="auto">
            <a:xfrm>
              <a:off x="1632" y="2208"/>
              <a:ext cx="0" cy="384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CONCEPT QUIZ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 smtClean="0"/>
              <a:t>If </a:t>
            </a:r>
            <a:r>
              <a:rPr lang="en-US" dirty="0"/>
              <a:t>a force of magnitude F can be applied in four different 2-D configurations (P,Q,R, &amp; S), select the cases resulting in the maximum and minimum torque values on the nut. (Max, Min).</a:t>
            </a:r>
          </a:p>
          <a:p>
            <a:pPr marL="285750" indent="-285750">
              <a:spcBef>
                <a:spcPct val="50000"/>
              </a:spcBef>
            </a:pPr>
            <a:r>
              <a:rPr lang="en-US" dirty="0"/>
              <a:t>	A) (Q, P)		B) (R, S)</a:t>
            </a:r>
          </a:p>
          <a:p>
            <a:pPr marL="285750" indent="-285750">
              <a:spcBef>
                <a:spcPct val="50000"/>
              </a:spcBef>
            </a:pPr>
            <a:r>
              <a:rPr lang="en-US" dirty="0"/>
              <a:t>	C) (P, R)		D) (Q, S)</a:t>
            </a:r>
          </a:p>
        </p:txBody>
      </p:sp>
      <p:graphicFrame>
        <p:nvGraphicFramePr>
          <p:cNvPr id="29711" name="Object 15"/>
          <p:cNvGraphicFramePr>
            <a:graphicFrameLocks noChangeAspect="1"/>
          </p:cNvGraphicFramePr>
          <p:nvPr/>
        </p:nvGraphicFramePr>
        <p:xfrm>
          <a:off x="4800600" y="2438400"/>
          <a:ext cx="37338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SmartDraw" r:id="rId4" imgW="3052440" imgH="1216080" progId="">
                  <p:embed/>
                </p:oleObj>
              </mc:Choice>
              <mc:Fallback>
                <p:oleObj name="SmartDraw" r:id="rId4" imgW="3052440" imgH="1216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3733800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90800" y="457200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GROUP PROBLEM SOLVING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744107" y="13716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marL="971550" indent="-971550">
              <a:spcBef>
                <a:spcPct val="60000"/>
              </a:spcBef>
            </a:pPr>
            <a:r>
              <a:rPr lang="en-US" sz="2000" dirty="0" smtClean="0"/>
              <a:t>Find the </a:t>
            </a:r>
            <a:r>
              <a:rPr lang="en-US" sz="2000" dirty="0"/>
              <a:t>moment of the force at </a:t>
            </a:r>
            <a:r>
              <a:rPr lang="en-US" sz="2000" dirty="0" smtClean="0"/>
              <a:t>O</a:t>
            </a:r>
            <a:endParaRPr lang="en-US" sz="2000" b="1" dirty="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800600" y="3048000"/>
            <a:ext cx="3962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742950">
              <a:spcBef>
                <a:spcPct val="50000"/>
              </a:spcBef>
            </a:pPr>
            <a:r>
              <a:rPr lang="en-US" b="1" dirty="0"/>
              <a:t>Plan:</a:t>
            </a:r>
            <a:r>
              <a:rPr lang="en-US" dirty="0"/>
              <a:t> 1) Resolve the force along x and y axes.</a:t>
            </a:r>
          </a:p>
          <a:p>
            <a:pPr marL="742950" indent="-742950">
              <a:spcBef>
                <a:spcPct val="50000"/>
              </a:spcBef>
            </a:pPr>
            <a:r>
              <a:rPr lang="en-US" dirty="0"/>
              <a:t>          2) Determine M</a:t>
            </a:r>
            <a:r>
              <a:rPr lang="en-US" baseline="-25000" dirty="0">
                <a:cs typeface="Times New Roman" charset="0"/>
                <a:sym typeface="Symbol" pitchFamily="18" charset="2"/>
              </a:rPr>
              <a:t>O</a:t>
            </a:r>
            <a:r>
              <a:rPr lang="en-US" dirty="0"/>
              <a:t> using scalar analysis.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04800" y="4648200"/>
            <a:ext cx="8305800" cy="1662113"/>
            <a:chOff x="192" y="2928"/>
            <a:chExt cx="5232" cy="1047"/>
          </a:xfrm>
        </p:grpSpPr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576" y="2928"/>
              <a:ext cx="4848" cy="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/>
                <a:t>Solution</a:t>
              </a:r>
              <a:r>
                <a:rPr lang="en-US"/>
                <a:t>:  + </a:t>
              </a:r>
              <a:r>
                <a:rPr lang="en-US">
                  <a:sym typeface="Symbol" pitchFamily="18" charset="2"/>
                </a:rPr>
                <a:t> F</a:t>
              </a:r>
              <a:r>
                <a:rPr lang="en-US" baseline="-25000">
                  <a:sym typeface="Symbol" pitchFamily="18" charset="2"/>
                </a:rPr>
                <a:t>y </a:t>
              </a:r>
              <a:r>
                <a:rPr lang="en-US">
                  <a:sym typeface="Symbol" pitchFamily="18" charset="2"/>
                </a:rPr>
                <a:t>  = - 40 cos 20</a:t>
              </a:r>
              <a:r>
                <a:rPr lang="en-US">
                  <a:cs typeface="Times New Roman" charset="0"/>
                  <a:sym typeface="Symbol" pitchFamily="18" charset="2"/>
                </a:rPr>
                <a:t>° N</a:t>
              </a:r>
            </a:p>
            <a:p>
              <a:r>
                <a:rPr lang="en-US">
                  <a:cs typeface="Times New Roman" charset="0"/>
                  <a:sym typeface="Symbol" pitchFamily="18" charset="2"/>
                </a:rPr>
                <a:t>                 +  F</a:t>
              </a:r>
              <a:r>
                <a:rPr lang="en-US" baseline="-25000">
                  <a:cs typeface="Times New Roman" charset="0"/>
                  <a:sym typeface="Symbol" pitchFamily="18" charset="2"/>
                </a:rPr>
                <a:t>x  </a:t>
              </a:r>
              <a:r>
                <a:rPr lang="en-US">
                  <a:cs typeface="Times New Roman" charset="0"/>
                  <a:sym typeface="Symbol" pitchFamily="18" charset="2"/>
                </a:rPr>
                <a:t>= - 40 sin 20° N</a:t>
              </a:r>
            </a:p>
            <a:p>
              <a:pPr>
                <a:spcBef>
                  <a:spcPct val="30000"/>
                </a:spcBef>
              </a:pPr>
              <a:r>
                <a:rPr lang="en-US">
                  <a:cs typeface="Times New Roman" charset="0"/>
                  <a:sym typeface="Symbol" pitchFamily="18" charset="2"/>
                </a:rPr>
                <a:t>+   M</a:t>
              </a:r>
              <a:r>
                <a:rPr lang="en-US" baseline="-25000">
                  <a:cs typeface="Times New Roman" charset="0"/>
                  <a:sym typeface="Symbol" pitchFamily="18" charset="2"/>
                </a:rPr>
                <a:t>O</a:t>
              </a:r>
              <a:r>
                <a:rPr lang="en-US">
                  <a:cs typeface="Times New Roman" charset="0"/>
                  <a:sym typeface="Symbol" pitchFamily="18" charset="2"/>
                </a:rPr>
                <a:t> = {-(40 c</a:t>
              </a:r>
              <a:r>
                <a:rPr lang="en-US">
                  <a:sym typeface="Symbol" pitchFamily="18" charset="2"/>
                </a:rPr>
                <a:t>os 20</a:t>
              </a:r>
              <a:r>
                <a:rPr lang="en-US">
                  <a:cs typeface="Times New Roman" charset="0"/>
                  <a:sym typeface="Symbol" pitchFamily="18" charset="2"/>
                </a:rPr>
                <a:t>°)(200) + (40 sin 20</a:t>
              </a:r>
              <a:r>
                <a:rPr lang="en-US">
                  <a:cs typeface="Times New Roman" charset="0"/>
                </a:rPr>
                <a:t>°)(30)}N·mm</a:t>
              </a:r>
            </a:p>
            <a:p>
              <a:r>
                <a:rPr lang="en-US">
                  <a:cs typeface="Times New Roman" charset="0"/>
                </a:rPr>
                <a:t>            =  -7107 N·mm =  - 7</a:t>
              </a:r>
              <a:r>
                <a:rPr lang="en-US" b="1">
                  <a:cs typeface="Times New Roman" charset="0"/>
                </a:rPr>
                <a:t>.</a:t>
              </a:r>
              <a:r>
                <a:rPr lang="en-US">
                  <a:cs typeface="Times New Roman" charset="0"/>
                </a:rPr>
                <a:t>11 N·m</a:t>
              </a:r>
            </a:p>
          </p:txBody>
        </p:sp>
        <p:sp>
          <p:nvSpPr>
            <p:cNvPr id="31757" name="AutoShape 13"/>
            <p:cNvSpPr>
              <a:spLocks noChangeArrowheads="1"/>
            </p:cNvSpPr>
            <p:nvPr/>
          </p:nvSpPr>
          <p:spPr bwMode="auto">
            <a:xfrm flipH="1">
              <a:off x="192" y="3360"/>
              <a:ext cx="345" cy="375"/>
            </a:xfrm>
            <a:custGeom>
              <a:avLst/>
              <a:gdLst>
                <a:gd name="G0" fmla="+- -9971638 0 0"/>
                <a:gd name="G1" fmla="+- 10191018 0 0"/>
                <a:gd name="G2" fmla="+- -9971638 0 10191018"/>
                <a:gd name="G3" fmla="+- 10800 0 0"/>
                <a:gd name="G4" fmla="+- 0 0 -997163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10191018"/>
                <a:gd name="G10" fmla="+- 10800 0 2700"/>
                <a:gd name="G11" fmla="cos G10 -9971638"/>
                <a:gd name="G12" fmla="sin G10 -9971638"/>
                <a:gd name="G13" fmla="cos 13500 -9971638"/>
                <a:gd name="G14" fmla="sin 13500 -9971638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-9971638"/>
                <a:gd name="G22" fmla="sin G20 -9971638"/>
                <a:gd name="G23" fmla="+- G21 10800 0"/>
                <a:gd name="G24" fmla="+- G12 G23 G22"/>
                <a:gd name="G25" fmla="+- G22 G23 G11"/>
                <a:gd name="G26" fmla="cos 10800 -9971638"/>
                <a:gd name="G27" fmla="sin 10800 -9971638"/>
                <a:gd name="G28" fmla="cos 10800 -9971638"/>
                <a:gd name="G29" fmla="sin 10800 -997163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0191018"/>
                <a:gd name="G36" fmla="sin G34 10191018"/>
                <a:gd name="G37" fmla="+/ 10191018 -997163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4 w 21600"/>
                <a:gd name="T5" fmla="*/ 10484 h 21600"/>
                <a:gd name="T6" fmla="*/ 972 w 21600"/>
                <a:gd name="T7" fmla="*/ 15278 h 21600"/>
                <a:gd name="T8" fmla="*/ 4 w 21600"/>
                <a:gd name="T9" fmla="*/ 10484 h 21600"/>
                <a:gd name="T10" fmla="*/ -1137 w 21600"/>
                <a:gd name="T11" fmla="*/ 4494 h 21600"/>
                <a:gd name="T12" fmla="*/ 2511 w 21600"/>
                <a:gd name="T13" fmla="*/ 3368 h 21600"/>
                <a:gd name="T14" fmla="*/ 3637 w 21600"/>
                <a:gd name="T15" fmla="*/ 70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50" y="5755"/>
                  </a:moveTo>
                  <a:cubicBezTo>
                    <a:pt x="429" y="7310"/>
                    <a:pt x="0" y="9041"/>
                    <a:pt x="0" y="10799"/>
                  </a:cubicBezTo>
                  <a:cubicBezTo>
                    <a:pt x="-1" y="12345"/>
                    <a:pt x="331" y="13872"/>
                    <a:pt x="972" y="15278"/>
                  </a:cubicBezTo>
                  <a:cubicBezTo>
                    <a:pt x="331" y="13872"/>
                    <a:pt x="0" y="12345"/>
                    <a:pt x="0" y="10800"/>
                  </a:cubicBezTo>
                  <a:cubicBezTo>
                    <a:pt x="-1" y="9041"/>
                    <a:pt x="429" y="7310"/>
                    <a:pt x="1250" y="5755"/>
                  </a:cubicBezTo>
                  <a:lnTo>
                    <a:pt x="-1137" y="4494"/>
                  </a:lnTo>
                  <a:lnTo>
                    <a:pt x="2511" y="3368"/>
                  </a:lnTo>
                  <a:lnTo>
                    <a:pt x="3637" y="7016"/>
                  </a:lnTo>
                  <a:lnTo>
                    <a:pt x="1250" y="575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775" name="Picture 31" descr="A:\8_prob4_10.jpg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685800" y="990600"/>
            <a:ext cx="3810000" cy="3565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800600" y="990600"/>
            <a:ext cx="39624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71550" indent="-971550">
              <a:spcBef>
                <a:spcPct val="60000"/>
              </a:spcBef>
            </a:pPr>
            <a:r>
              <a:rPr lang="en-US" b="1"/>
              <a:t>Given: </a:t>
            </a:r>
            <a:r>
              <a:rPr lang="en-US"/>
              <a:t>A 400 N force is applied to the frame and </a:t>
            </a:r>
            <a:r>
              <a:rPr lang="en-US">
                <a:sym typeface="Symbol" pitchFamily="18" charset="2"/>
              </a:rPr>
              <a:t> = 20</a:t>
            </a:r>
            <a:r>
              <a:rPr lang="en-US">
                <a:cs typeface="Times New Roman" charset="0"/>
                <a:sym typeface="Symbol" pitchFamily="18" charset="2"/>
              </a:rPr>
              <a:t>°</a:t>
            </a:r>
            <a:r>
              <a:rPr lang="en-US"/>
              <a:t>.</a:t>
            </a:r>
          </a:p>
          <a:p>
            <a:pPr marL="971550" indent="-971550">
              <a:spcBef>
                <a:spcPct val="60000"/>
              </a:spcBef>
            </a:pPr>
            <a:r>
              <a:rPr lang="en-US" b="1"/>
              <a:t>Find:   </a:t>
            </a:r>
            <a:r>
              <a:rPr lang="en-US"/>
              <a:t>The moment of the force at A.</a:t>
            </a:r>
          </a:p>
          <a:p>
            <a:pPr marL="971550" indent="-971550">
              <a:spcBef>
                <a:spcPct val="60000"/>
              </a:spcBef>
            </a:pPr>
            <a:endParaRPr lang="en-US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09600" y="4572000"/>
            <a:ext cx="701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60000"/>
              </a:spcBef>
            </a:pPr>
            <a:r>
              <a:rPr lang="en-US" b="1" u="sng"/>
              <a:t>Plan</a:t>
            </a:r>
            <a:r>
              <a:rPr lang="en-US" b="1"/>
              <a:t>:</a:t>
            </a:r>
          </a:p>
          <a:p>
            <a:pPr>
              <a:spcBef>
                <a:spcPct val="50000"/>
              </a:spcBef>
            </a:pPr>
            <a:r>
              <a:rPr lang="en-US"/>
              <a:t>1) Resolve the force along x and y axes.</a:t>
            </a:r>
          </a:p>
          <a:p>
            <a:pPr>
              <a:spcBef>
                <a:spcPct val="50000"/>
              </a:spcBef>
            </a:pPr>
            <a:r>
              <a:rPr lang="en-US"/>
              <a:t>2) Determine M</a:t>
            </a:r>
            <a:r>
              <a:rPr lang="en-US" baseline="-25000">
                <a:cs typeface="Times New Roman" charset="0"/>
                <a:sym typeface="Symbol" pitchFamily="18" charset="2"/>
              </a:rPr>
              <a:t>A</a:t>
            </a:r>
            <a:r>
              <a:rPr lang="en-US"/>
              <a:t> using scalar analysis.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429000" y="4572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EXAMPLE #1</a:t>
            </a:r>
          </a:p>
        </p:txBody>
      </p:sp>
      <p:pic>
        <p:nvPicPr>
          <p:cNvPr id="58375" name="Picture 7" descr="C:\WINDOWS\DESKTOP\Mehta\Other Pics\prob4_28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685800" y="1066800"/>
            <a:ext cx="3962400" cy="3533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286000" y="457200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EXAMPLE #1 </a:t>
            </a:r>
            <a:r>
              <a:rPr lang="en-US" dirty="0"/>
              <a:t>(continued)</a:t>
            </a:r>
            <a:endParaRPr lang="en-US" b="1" dirty="0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3400" y="3981450"/>
            <a:ext cx="7467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/>
              <a:t>Solution</a:t>
            </a:r>
          </a:p>
          <a:p>
            <a:pPr>
              <a:spcBef>
                <a:spcPct val="50000"/>
              </a:spcBef>
            </a:pPr>
            <a:r>
              <a:rPr lang="en-US" dirty="0"/>
              <a:t>+ </a:t>
            </a:r>
            <a:r>
              <a:rPr lang="en-US" dirty="0">
                <a:sym typeface="Symbol" pitchFamily="18" charset="2"/>
              </a:rPr>
              <a:t> </a:t>
            </a:r>
            <a:r>
              <a:rPr lang="en-US" dirty="0" err="1">
                <a:sym typeface="Symbol" pitchFamily="18" charset="2"/>
              </a:rPr>
              <a:t>F</a:t>
            </a:r>
            <a:r>
              <a:rPr lang="en-US" baseline="-25000" dirty="0" err="1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 =  -400 </a:t>
            </a:r>
            <a:r>
              <a:rPr lang="en-US" dirty="0" smtClean="0">
                <a:sym typeface="Symbol" pitchFamily="18" charset="2"/>
              </a:rPr>
              <a:t>sin </a:t>
            </a:r>
            <a:r>
              <a:rPr lang="en-US" dirty="0">
                <a:sym typeface="Symbol" pitchFamily="18" charset="2"/>
              </a:rPr>
              <a:t>20</a:t>
            </a:r>
            <a:r>
              <a:rPr lang="en-US" dirty="0">
                <a:cs typeface="Times New Roman" charset="0"/>
                <a:sym typeface="Symbol" pitchFamily="18" charset="2"/>
              </a:rPr>
              <a:t>° N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charset="0"/>
                <a:sym typeface="Symbol" pitchFamily="18" charset="2"/>
              </a:rPr>
              <a:t>  +  </a:t>
            </a:r>
            <a:r>
              <a:rPr lang="en-US" dirty="0" err="1">
                <a:cs typeface="Times New Roman" charset="0"/>
                <a:sym typeface="Symbol" pitchFamily="18" charset="2"/>
              </a:rPr>
              <a:t>F</a:t>
            </a:r>
            <a:r>
              <a:rPr lang="en-US" baseline="-25000" dirty="0" err="1">
                <a:cs typeface="Times New Roman" charset="0"/>
                <a:sym typeface="Symbol" pitchFamily="18" charset="2"/>
              </a:rPr>
              <a:t>x</a:t>
            </a:r>
            <a:r>
              <a:rPr lang="en-US" baseline="-25000" dirty="0">
                <a:cs typeface="Times New Roman" charset="0"/>
                <a:sym typeface="Symbol" pitchFamily="18" charset="2"/>
              </a:rPr>
              <a:t> </a:t>
            </a:r>
            <a:r>
              <a:rPr lang="en-US" dirty="0">
                <a:cs typeface="Times New Roman" charset="0"/>
                <a:sym typeface="Symbol" pitchFamily="18" charset="2"/>
              </a:rPr>
              <a:t> =  -400 </a:t>
            </a:r>
            <a:r>
              <a:rPr lang="en-US" dirty="0" err="1" smtClean="0">
                <a:cs typeface="Times New Roman" charset="0"/>
                <a:sym typeface="Symbol" pitchFamily="18" charset="2"/>
              </a:rPr>
              <a:t>cos</a:t>
            </a:r>
            <a:r>
              <a:rPr lang="en-US" dirty="0" smtClean="0">
                <a:cs typeface="Times New Roman" charset="0"/>
                <a:sym typeface="Symbol" pitchFamily="18" charset="2"/>
              </a:rPr>
              <a:t> </a:t>
            </a:r>
            <a:r>
              <a:rPr lang="en-US" dirty="0">
                <a:cs typeface="Times New Roman" charset="0"/>
                <a:sym typeface="Symbol" pitchFamily="18" charset="2"/>
              </a:rPr>
              <a:t>20° N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charset="0"/>
                <a:sym typeface="Symbol" pitchFamily="18" charset="2"/>
              </a:rPr>
              <a:t>   </a:t>
            </a:r>
            <a:r>
              <a:rPr lang="en-US" dirty="0" smtClean="0">
                <a:cs typeface="Times New Roman" charset="0"/>
                <a:sym typeface="Symbol" pitchFamily="18" charset="2"/>
              </a:rPr>
              <a:t>+   </a:t>
            </a:r>
            <a:r>
              <a:rPr lang="en-US" dirty="0">
                <a:cs typeface="Times New Roman" charset="0"/>
                <a:sym typeface="Symbol" pitchFamily="18" charset="2"/>
              </a:rPr>
              <a:t>M</a:t>
            </a:r>
            <a:r>
              <a:rPr lang="en-US" baseline="-25000" dirty="0">
                <a:cs typeface="Times New Roman" charset="0"/>
                <a:sym typeface="Symbol" pitchFamily="18" charset="2"/>
              </a:rPr>
              <a:t>A</a:t>
            </a:r>
            <a:r>
              <a:rPr lang="en-US" dirty="0">
                <a:cs typeface="Times New Roman" charset="0"/>
                <a:sym typeface="Symbol" pitchFamily="18" charset="2"/>
              </a:rPr>
              <a:t>  =  {(400 </a:t>
            </a:r>
            <a:r>
              <a:rPr lang="en-US" dirty="0" err="1">
                <a:cs typeface="Times New Roman" charset="0"/>
                <a:sym typeface="Symbol" pitchFamily="18" charset="2"/>
              </a:rPr>
              <a:t>c</a:t>
            </a:r>
            <a:r>
              <a:rPr lang="en-US" dirty="0" err="1">
                <a:sym typeface="Symbol" pitchFamily="18" charset="2"/>
              </a:rPr>
              <a:t>os</a:t>
            </a:r>
            <a:r>
              <a:rPr lang="en-US" dirty="0">
                <a:sym typeface="Symbol" pitchFamily="18" charset="2"/>
              </a:rPr>
              <a:t> 20</a:t>
            </a:r>
            <a:r>
              <a:rPr lang="en-US" dirty="0">
                <a:cs typeface="Times New Roman" charset="0"/>
                <a:sym typeface="Symbol" pitchFamily="18" charset="2"/>
              </a:rPr>
              <a:t>°)(2)  +  (400 sin 20</a:t>
            </a:r>
            <a:r>
              <a:rPr lang="en-US" dirty="0">
                <a:cs typeface="Times New Roman" charset="0"/>
              </a:rPr>
              <a:t>°)(3)} </a:t>
            </a:r>
            <a:r>
              <a:rPr lang="en-US" dirty="0" err="1">
                <a:cs typeface="Times New Roman" charset="0"/>
              </a:rPr>
              <a:t>N·m</a:t>
            </a:r>
            <a:endParaRPr lang="en-US" dirty="0"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charset="0"/>
              </a:rPr>
              <a:t>              =  1160 </a:t>
            </a:r>
            <a:r>
              <a:rPr lang="en-US" dirty="0" err="1">
                <a:cs typeface="Times New Roman" charset="0"/>
              </a:rPr>
              <a:t>N·m</a:t>
            </a:r>
            <a:endParaRPr lang="en-US" dirty="0">
              <a:cs typeface="Times New Roman" charset="0"/>
            </a:endParaRP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 flipH="1">
            <a:off x="457200" y="5105400"/>
            <a:ext cx="547688" cy="595313"/>
          </a:xfrm>
          <a:custGeom>
            <a:avLst/>
            <a:gdLst>
              <a:gd name="G0" fmla="+- -9971638 0 0"/>
              <a:gd name="G1" fmla="+- 10191018 0 0"/>
              <a:gd name="G2" fmla="+- -9971638 0 10191018"/>
              <a:gd name="G3" fmla="+- 10800 0 0"/>
              <a:gd name="G4" fmla="+- 0 0 -997163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10800 0 0"/>
              <a:gd name="G9" fmla="+- 0 0 10191018"/>
              <a:gd name="G10" fmla="+- 10800 0 2700"/>
              <a:gd name="G11" fmla="cos G10 -9971638"/>
              <a:gd name="G12" fmla="sin G10 -9971638"/>
              <a:gd name="G13" fmla="cos 13500 -9971638"/>
              <a:gd name="G14" fmla="sin 13500 -9971638"/>
              <a:gd name="G15" fmla="+- G11 10800 0"/>
              <a:gd name="G16" fmla="+- G12 10800 0"/>
              <a:gd name="G17" fmla="+- G13 10800 0"/>
              <a:gd name="G18" fmla="+- G14 10800 0"/>
              <a:gd name="G19" fmla="*/ 10800 1 2"/>
              <a:gd name="G20" fmla="+- G19 5400 0"/>
              <a:gd name="G21" fmla="cos G20 -9971638"/>
              <a:gd name="G22" fmla="sin G20 -9971638"/>
              <a:gd name="G23" fmla="+- G21 10800 0"/>
              <a:gd name="G24" fmla="+- G12 G23 G22"/>
              <a:gd name="G25" fmla="+- G22 G23 G11"/>
              <a:gd name="G26" fmla="cos 10800 -9971638"/>
              <a:gd name="G27" fmla="sin 10800 -9971638"/>
              <a:gd name="G28" fmla="cos 10800 -9971638"/>
              <a:gd name="G29" fmla="sin 10800 -997163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191018"/>
              <a:gd name="G36" fmla="sin G34 10191018"/>
              <a:gd name="G37" fmla="+/ 10191018 -997163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10800 G39"/>
              <a:gd name="G43" fmla="sin 108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 w 21600"/>
              <a:gd name="T5" fmla="*/ 10484 h 21600"/>
              <a:gd name="T6" fmla="*/ 972 w 21600"/>
              <a:gd name="T7" fmla="*/ 15278 h 21600"/>
              <a:gd name="T8" fmla="*/ 4 w 21600"/>
              <a:gd name="T9" fmla="*/ 10484 h 21600"/>
              <a:gd name="T10" fmla="*/ -1137 w 21600"/>
              <a:gd name="T11" fmla="*/ 4494 h 21600"/>
              <a:gd name="T12" fmla="*/ 2511 w 21600"/>
              <a:gd name="T13" fmla="*/ 3368 h 21600"/>
              <a:gd name="T14" fmla="*/ 3637 w 21600"/>
              <a:gd name="T15" fmla="*/ 701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250" y="5755"/>
                </a:moveTo>
                <a:cubicBezTo>
                  <a:pt x="429" y="7310"/>
                  <a:pt x="0" y="9041"/>
                  <a:pt x="0" y="10799"/>
                </a:cubicBezTo>
                <a:cubicBezTo>
                  <a:pt x="-1" y="12345"/>
                  <a:pt x="331" y="13872"/>
                  <a:pt x="972" y="15278"/>
                </a:cubicBezTo>
                <a:cubicBezTo>
                  <a:pt x="331" y="13872"/>
                  <a:pt x="0" y="12345"/>
                  <a:pt x="0" y="10800"/>
                </a:cubicBezTo>
                <a:cubicBezTo>
                  <a:pt x="-1" y="9041"/>
                  <a:pt x="429" y="7310"/>
                  <a:pt x="1250" y="5755"/>
                </a:cubicBezTo>
                <a:lnTo>
                  <a:pt x="-1137" y="4494"/>
                </a:lnTo>
                <a:lnTo>
                  <a:pt x="2511" y="3368"/>
                </a:lnTo>
                <a:lnTo>
                  <a:pt x="3637" y="7016"/>
                </a:lnTo>
                <a:lnTo>
                  <a:pt x="1250" y="575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9399" name="Picture 7" descr="C:\WINDOWS\DESKTOP\Mehta\Other Pics\prob4_28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2743200" y="990600"/>
            <a:ext cx="3505200" cy="31257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661" y="1198410"/>
            <a:ext cx="4651795" cy="418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</a:rPr>
              <a:t>MOMENT OF A FORCE – </a:t>
            </a:r>
            <a:r>
              <a:rPr lang="en-US" b="1" dirty="0" smtClean="0">
                <a:solidFill>
                  <a:prstClr val="black"/>
                </a:solidFill>
              </a:rPr>
              <a:t>3-D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36576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Moments in 3-D can be calculated using scalar (2-D) approach but it can be difficult and time consuming.   </a:t>
            </a:r>
            <a:r>
              <a:rPr lang="en-US" dirty="0" smtClean="0">
                <a:solidFill>
                  <a:prstClr val="black"/>
                </a:solidFill>
              </a:rPr>
              <a:t>It </a:t>
            </a:r>
            <a:r>
              <a:rPr lang="en-US" dirty="0">
                <a:solidFill>
                  <a:prstClr val="black"/>
                </a:solidFill>
              </a:rPr>
              <a:t>is often easier to use </a:t>
            </a: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u="sng" dirty="0">
                <a:solidFill>
                  <a:srgbClr val="0000FF"/>
                </a:solidFill>
              </a:rPr>
              <a:t>vector cross product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4648200"/>
            <a:ext cx="83820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dirty="0">
                <a:solidFill>
                  <a:prstClr val="black"/>
                </a:solidFill>
              </a:rPr>
              <a:t> Using the vector cross product,</a:t>
            </a:r>
            <a:r>
              <a:rPr lang="en-US" sz="2600" b="1" i="1" dirty="0">
                <a:solidFill>
                  <a:prstClr val="black"/>
                </a:solidFill>
              </a:rPr>
              <a:t> M</a:t>
            </a:r>
            <a:r>
              <a:rPr lang="en-US" sz="2600" b="1" i="1" baseline="-25000" dirty="0">
                <a:solidFill>
                  <a:prstClr val="black"/>
                </a:solidFill>
              </a:rPr>
              <a:t>O</a:t>
            </a:r>
            <a:r>
              <a:rPr lang="en-US" sz="2600" b="1" i="1" dirty="0">
                <a:solidFill>
                  <a:prstClr val="black"/>
                </a:solidFill>
              </a:rPr>
              <a:t> = r </a:t>
            </a:r>
            <a:r>
              <a:rPr lang="en-US" sz="2600" b="1" i="1" dirty="0">
                <a:solidFill>
                  <a:prstClr val="black"/>
                </a:solidFill>
                <a:sym typeface="Symbol" pitchFamily="18" charset="2"/>
              </a:rPr>
              <a:t> F </a:t>
            </a:r>
            <a:r>
              <a:rPr lang="en-US" sz="2600" dirty="0">
                <a:solidFill>
                  <a:prstClr val="black"/>
                </a:solidFill>
                <a:sym typeface="Symbol" pitchFamily="18" charset="2"/>
              </a:rPr>
              <a:t>.</a:t>
            </a:r>
            <a:endParaRPr lang="en-US" sz="2600" b="1" i="1" dirty="0">
              <a:solidFill>
                <a:prstClr val="black"/>
              </a:solidFill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  <a:sym typeface="Symbol" pitchFamily="18" charset="2"/>
              </a:rPr>
              <a:t> Here </a:t>
            </a:r>
            <a:r>
              <a:rPr lang="en-US" sz="2600" b="1" i="1" dirty="0">
                <a:solidFill>
                  <a:prstClr val="black"/>
                </a:solidFill>
              </a:rPr>
              <a:t>r</a:t>
            </a:r>
            <a:r>
              <a:rPr lang="en-US" dirty="0">
                <a:solidFill>
                  <a:prstClr val="black"/>
                </a:solidFill>
                <a:sym typeface="Symbol" pitchFamily="18" charset="2"/>
              </a:rPr>
              <a:t> is the position vector </a:t>
            </a:r>
            <a:r>
              <a:rPr lang="en-US" u="sng" dirty="0">
                <a:solidFill>
                  <a:prstClr val="black"/>
                </a:solidFill>
                <a:sym typeface="Symbol" pitchFamily="18" charset="2"/>
              </a:rPr>
              <a:t>from point O to any point on the line of action of</a:t>
            </a:r>
            <a:r>
              <a:rPr lang="en-US" dirty="0">
                <a:solidFill>
                  <a:prstClr val="black"/>
                </a:solidFill>
                <a:sym typeface="Symbol" pitchFamily="18" charset="2"/>
              </a:rPr>
              <a:t>  </a:t>
            </a:r>
            <a:r>
              <a:rPr lang="en-US" b="1" i="1" dirty="0">
                <a:solidFill>
                  <a:prstClr val="black"/>
                </a:solidFill>
                <a:sym typeface="Symbol" pitchFamily="18" charset="2"/>
              </a:rPr>
              <a:t>F</a:t>
            </a:r>
            <a:r>
              <a:rPr lang="en-US" dirty="0">
                <a:solidFill>
                  <a:prstClr val="black"/>
                </a:solidFill>
                <a:sym typeface="Symbol" pitchFamily="18" charset="2"/>
              </a:rPr>
              <a:t>.</a:t>
            </a:r>
          </a:p>
        </p:txBody>
      </p:sp>
      <p:pic>
        <p:nvPicPr>
          <p:cNvPr id="25608" name="Picture 8" descr="A:\8_fig4_14a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371600" y="1447800"/>
            <a:ext cx="2667000" cy="2160588"/>
          </a:xfrm>
          <a:prstGeom prst="rect">
            <a:avLst/>
          </a:prstGeom>
          <a:noFill/>
        </p:spPr>
      </p:pic>
      <p:pic>
        <p:nvPicPr>
          <p:cNvPr id="25609" name="Picture 9" descr="A:\8_fig4_14b.jpg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4495800" y="1447800"/>
            <a:ext cx="2438400" cy="216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531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743200" y="3048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CROSS </a:t>
            </a:r>
            <a:r>
              <a:rPr lang="en-US" b="1" dirty="0" smtClean="0"/>
              <a:t>PRODUCT</a:t>
            </a:r>
            <a:endParaRPr lang="en-US" b="1" dirty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3400" y="4273320"/>
            <a:ext cx="8001000" cy="16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 general, the cross product of two vectors </a:t>
            </a:r>
            <a:r>
              <a:rPr lang="en-US" b="1" i="1" dirty="0"/>
              <a:t>A</a:t>
            </a:r>
            <a:r>
              <a:rPr lang="en-US" dirty="0"/>
              <a:t> and </a:t>
            </a:r>
            <a:r>
              <a:rPr lang="en-US" b="1" i="1" dirty="0"/>
              <a:t>B</a:t>
            </a:r>
            <a:r>
              <a:rPr lang="en-US" dirty="0"/>
              <a:t> results in another vector </a:t>
            </a:r>
            <a:r>
              <a:rPr lang="en-US" b="1" i="1" dirty="0"/>
              <a:t>C</a:t>
            </a:r>
            <a:r>
              <a:rPr lang="en-US" dirty="0"/>
              <a:t> ,  i.e.,  </a:t>
            </a:r>
            <a:r>
              <a:rPr lang="en-US" sz="2200" b="1" i="1" dirty="0"/>
              <a:t>C = A </a:t>
            </a:r>
            <a:r>
              <a:rPr lang="en-US" sz="2200" b="1" i="1" dirty="0">
                <a:sym typeface="Symbol" pitchFamily="18" charset="2"/>
              </a:rPr>
              <a:t> B</a:t>
            </a:r>
            <a:r>
              <a:rPr lang="en-US" dirty="0">
                <a:sym typeface="Symbol" pitchFamily="18" charset="2"/>
              </a:rPr>
              <a:t>.  T</a:t>
            </a:r>
            <a:r>
              <a:rPr lang="en-US" dirty="0"/>
              <a:t>he magnitude and direction of the resulting vector can  be written </a:t>
            </a:r>
            <a:r>
              <a:rPr lang="en-US" dirty="0" smtClean="0"/>
              <a:t>as: 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                         </a:t>
            </a:r>
            <a:r>
              <a:rPr lang="en-US" b="1" i="1" dirty="0"/>
              <a:t>C</a:t>
            </a:r>
            <a:r>
              <a:rPr lang="en-US" dirty="0"/>
              <a:t> = </a:t>
            </a:r>
            <a:r>
              <a:rPr lang="en-US" b="1" i="1" dirty="0"/>
              <a:t>A </a:t>
            </a:r>
            <a:r>
              <a:rPr lang="en-US" b="1" i="1" dirty="0">
                <a:sym typeface="Symbol" pitchFamily="18" charset="2"/>
              </a:rPr>
              <a:t>  B</a:t>
            </a:r>
            <a:r>
              <a:rPr lang="en-US" dirty="0">
                <a:sym typeface="Symbol" pitchFamily="18" charset="2"/>
              </a:rPr>
              <a:t> = A B sin  </a:t>
            </a:r>
            <a:r>
              <a:rPr lang="en-US" b="1" i="1" dirty="0">
                <a:sym typeface="Symbol" pitchFamily="18" charset="2"/>
              </a:rPr>
              <a:t>U</a:t>
            </a:r>
            <a:r>
              <a:rPr lang="en-US" b="1" i="1" baseline="-25000" dirty="0">
                <a:sym typeface="Symbol" pitchFamily="18" charset="2"/>
              </a:rPr>
              <a:t>C </a:t>
            </a:r>
          </a:p>
          <a:p>
            <a:pPr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Here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en-US" b="1" i="1" dirty="0">
                <a:sym typeface="Symbol" pitchFamily="18" charset="2"/>
              </a:rPr>
              <a:t>U</a:t>
            </a:r>
            <a:r>
              <a:rPr lang="en-US" b="1" i="1" baseline="-25000" dirty="0">
                <a:sym typeface="Symbol" pitchFamily="18" charset="2"/>
              </a:rPr>
              <a:t>C 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is the unit vector perpendicular to both A and B vectors as </a:t>
            </a:r>
            <a:r>
              <a:rPr lang="en-US" dirty="0" smtClean="0">
                <a:sym typeface="Symbol" pitchFamily="18" charset="2"/>
              </a:rPr>
              <a:t>shown.</a:t>
            </a:r>
            <a:endParaRPr lang="en-US" dirty="0">
              <a:sym typeface="Symbol" pitchFamily="18" charset="2"/>
            </a:endParaRPr>
          </a:p>
        </p:txBody>
      </p:sp>
      <p:pic>
        <p:nvPicPr>
          <p:cNvPr id="26633" name="Picture 9" descr="A:\8_fig4_7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371600" y="1143000"/>
            <a:ext cx="2660650" cy="2733675"/>
          </a:xfrm>
          <a:prstGeom prst="rect">
            <a:avLst/>
          </a:prstGeom>
          <a:noFill/>
        </p:spPr>
      </p:pic>
      <p:pic>
        <p:nvPicPr>
          <p:cNvPr id="26634" name="Picture 10" descr="A:\8_fig4_8.jpg"/>
          <p:cNvPicPr>
            <a:picLocks noChangeAspect="1" noChangeArrowheads="1"/>
          </p:cNvPicPr>
          <p:nvPr/>
        </p:nvPicPr>
        <p:blipFill>
          <a:blip r:embed="rId4" cstate="print">
            <a:lum bright="-30000" contrast="24000"/>
          </a:blip>
          <a:srcRect/>
          <a:stretch>
            <a:fillRect/>
          </a:stretch>
        </p:blipFill>
        <p:spPr bwMode="auto">
          <a:xfrm>
            <a:off x="5029200" y="1143000"/>
            <a:ext cx="2632075" cy="2741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590800" y="3810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CROSS PRODUCT </a:t>
            </a:r>
            <a:endParaRPr lang="en-US" dirty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13717" y="13716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dirty="0" smtClean="0"/>
              <a:t>The </a:t>
            </a:r>
            <a:r>
              <a:rPr lang="en-US" dirty="0"/>
              <a:t>cross product can be written </a:t>
            </a:r>
            <a:r>
              <a:rPr lang="en-US" dirty="0" smtClean="0"/>
              <a:t>as: </a:t>
            </a:r>
            <a:endParaRPr lang="en-US" sz="2000" dirty="0"/>
          </a:p>
        </p:txBody>
      </p:sp>
      <p:pic>
        <p:nvPicPr>
          <p:cNvPr id="27654" name="Picture 6" descr="A:\8_equ4_5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342900" y="1967634"/>
            <a:ext cx="3695700" cy="1195361"/>
          </a:xfrm>
          <a:prstGeom prst="rect">
            <a:avLst/>
          </a:prstGeom>
          <a:noFill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536332" y="1405234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Each component can be determined using 2 </a:t>
            </a:r>
            <a:r>
              <a:rPr lang="en-US" dirty="0">
                <a:sym typeface="Symbol" pitchFamily="18" charset="2"/>
              </a:rPr>
              <a:t> 2 determinants.</a:t>
            </a:r>
            <a:endParaRPr lang="en-US" dirty="0"/>
          </a:p>
        </p:txBody>
      </p:sp>
      <p:pic>
        <p:nvPicPr>
          <p:cNvPr id="27656" name="Picture 8" descr="A:\8_dets.jpg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536332" y="2362200"/>
            <a:ext cx="4114800" cy="2708275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64304" y="5486400"/>
            <a:ext cx="63440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</a:rPr>
              <a:t>Expanding </a:t>
            </a:r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dirty="0" smtClean="0">
                <a:solidFill>
                  <a:prstClr val="black"/>
                </a:solidFill>
              </a:rPr>
              <a:t>2 </a:t>
            </a:r>
            <a:r>
              <a:rPr lang="en-US" dirty="0">
                <a:solidFill>
                  <a:prstClr val="black"/>
                </a:solidFill>
                <a:sym typeface="Symbol" pitchFamily="18" charset="2"/>
              </a:rPr>
              <a:t> 2 determinants </a:t>
            </a:r>
            <a:r>
              <a:rPr lang="en-US" dirty="0" smtClean="0">
                <a:solidFill>
                  <a:prstClr val="black"/>
                </a:solidFill>
                <a:sym typeface="Symbol" pitchFamily="18" charset="2"/>
              </a:rPr>
              <a:t>we </a:t>
            </a:r>
            <a:r>
              <a:rPr lang="en-US" dirty="0">
                <a:solidFill>
                  <a:prstClr val="black"/>
                </a:solidFill>
                <a:sym typeface="Symbol" pitchFamily="18" charset="2"/>
              </a:rPr>
              <a:t>get  </a:t>
            </a:r>
            <a:endParaRPr lang="en-US" sz="2000" dirty="0">
              <a:solidFill>
                <a:prstClr val="black"/>
              </a:solidFill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prstClr val="black"/>
                </a:solidFill>
                <a:sym typeface="Symbol" pitchFamily="18" charset="2"/>
              </a:rPr>
              <a:t>M</a:t>
            </a:r>
            <a:r>
              <a:rPr lang="en-US" sz="2000" b="1" i="1" baseline="-25000" dirty="0">
                <a:solidFill>
                  <a:prstClr val="black"/>
                </a:solidFill>
                <a:sym typeface="Symbol" pitchFamily="18" charset="2"/>
              </a:rPr>
              <a:t>O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  =  (</a:t>
            </a:r>
            <a:r>
              <a:rPr lang="en-US" dirty="0">
                <a:solidFill>
                  <a:prstClr val="black"/>
                </a:solidFill>
                <a:sym typeface="Symbol" pitchFamily="18" charset="2"/>
              </a:rPr>
              <a:t>r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2000" baseline="-25000" dirty="0">
                <a:solidFill>
                  <a:prstClr val="black"/>
                </a:solidFill>
                <a:sym typeface="Symbol" pitchFamily="18" charset="2"/>
              </a:rPr>
              <a:t>y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  F</a:t>
            </a:r>
            <a:r>
              <a:rPr lang="en-US" sz="2000" baseline="-25000" dirty="0">
                <a:solidFill>
                  <a:prstClr val="black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  -</a:t>
            </a:r>
            <a:r>
              <a:rPr lang="en-US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Symbol" pitchFamily="18" charset="2"/>
              </a:rPr>
              <a:t>r</a:t>
            </a:r>
            <a:r>
              <a:rPr lang="en-US" sz="2000" baseline="-25000" dirty="0" err="1">
                <a:solidFill>
                  <a:prstClr val="black"/>
                </a:solidFill>
                <a:sym typeface="Symbol" pitchFamily="18" charset="2"/>
              </a:rPr>
              <a:t>Z</a:t>
            </a:r>
            <a:r>
              <a:rPr lang="en-US" sz="2000" baseline="-250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prstClr val="black"/>
                </a:solidFill>
                <a:sym typeface="Symbol" pitchFamily="18" charset="2"/>
              </a:rPr>
              <a:t>F</a:t>
            </a:r>
            <a:r>
              <a:rPr lang="en-US" sz="2000" baseline="-25000" dirty="0" err="1">
                <a:solidFill>
                  <a:prstClr val="black"/>
                </a:solidFill>
                <a:sym typeface="Symbol" pitchFamily="18" charset="2"/>
              </a:rPr>
              <a:t>y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) </a:t>
            </a:r>
            <a:r>
              <a:rPr lang="en-US" b="1" i="1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b="1" i="1" dirty="0" err="1">
                <a:solidFill>
                  <a:prstClr val="black"/>
                </a:solidFill>
                <a:sym typeface="Symbol" pitchFamily="18" charset="2"/>
              </a:rPr>
              <a:t>i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  -  (</a:t>
            </a:r>
            <a:r>
              <a:rPr lang="en-US" dirty="0">
                <a:solidFill>
                  <a:prstClr val="black"/>
                </a:solidFill>
                <a:sym typeface="Symbol" pitchFamily="18" charset="2"/>
              </a:rPr>
              <a:t>r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2000" baseline="-25000" dirty="0">
                <a:solidFill>
                  <a:prstClr val="black"/>
                </a:solidFill>
                <a:sym typeface="Symbol" pitchFamily="18" charset="2"/>
              </a:rPr>
              <a:t>x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prstClr val="black"/>
                </a:solidFill>
                <a:sym typeface="Symbol" pitchFamily="18" charset="2"/>
              </a:rPr>
              <a:t>F</a:t>
            </a:r>
            <a:r>
              <a:rPr lang="en-US" sz="2000" baseline="-25000" dirty="0" err="1">
                <a:solidFill>
                  <a:prstClr val="black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  -  </a:t>
            </a:r>
            <a:r>
              <a:rPr lang="en-US" dirty="0" err="1">
                <a:solidFill>
                  <a:prstClr val="black"/>
                </a:solidFill>
                <a:sym typeface="Symbol" pitchFamily="18" charset="2"/>
              </a:rPr>
              <a:t>r</a:t>
            </a:r>
            <a:r>
              <a:rPr lang="en-US" sz="2000" baseline="-25000" dirty="0" err="1">
                <a:solidFill>
                  <a:prstClr val="black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prstClr val="black"/>
                </a:solidFill>
                <a:sym typeface="Symbol" pitchFamily="18" charset="2"/>
              </a:rPr>
              <a:t>F</a:t>
            </a:r>
            <a:r>
              <a:rPr lang="en-US" sz="2000" baseline="-25000" dirty="0" err="1">
                <a:solidFill>
                  <a:prstClr val="black"/>
                </a:solidFill>
                <a:sym typeface="Symbol" pitchFamily="18" charset="2"/>
              </a:rPr>
              <a:t>x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 ) </a:t>
            </a:r>
            <a:r>
              <a:rPr lang="en-US" b="1" i="1" dirty="0">
                <a:solidFill>
                  <a:prstClr val="black"/>
                </a:solidFill>
                <a:sym typeface="Symbol" pitchFamily="18" charset="2"/>
              </a:rPr>
              <a:t> j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   +   (</a:t>
            </a:r>
            <a:r>
              <a:rPr lang="en-US" dirty="0" err="1">
                <a:solidFill>
                  <a:prstClr val="black"/>
                </a:solidFill>
                <a:sym typeface="Symbol" pitchFamily="18" charset="2"/>
              </a:rPr>
              <a:t>r</a:t>
            </a:r>
            <a:r>
              <a:rPr lang="en-US" sz="2000" baseline="-25000" dirty="0" err="1">
                <a:solidFill>
                  <a:prstClr val="black"/>
                </a:solidFill>
                <a:sym typeface="Symbol" pitchFamily="18" charset="2"/>
              </a:rPr>
              <a:t>x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prstClr val="black"/>
                </a:solidFill>
                <a:sym typeface="Symbol" pitchFamily="18" charset="2"/>
              </a:rPr>
              <a:t>F</a:t>
            </a:r>
            <a:r>
              <a:rPr lang="en-US" sz="2000" baseline="-25000" dirty="0" err="1">
                <a:solidFill>
                  <a:prstClr val="black"/>
                </a:solidFill>
                <a:sym typeface="Symbol" pitchFamily="18" charset="2"/>
              </a:rPr>
              <a:t>y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  - </a:t>
            </a:r>
            <a:r>
              <a:rPr lang="en-US" dirty="0" err="1">
                <a:solidFill>
                  <a:prstClr val="black"/>
                </a:solidFill>
                <a:sym typeface="Symbol" pitchFamily="18" charset="2"/>
              </a:rPr>
              <a:t>r</a:t>
            </a:r>
            <a:r>
              <a:rPr lang="en-US" sz="2000" baseline="-25000" dirty="0" err="1">
                <a:solidFill>
                  <a:prstClr val="black"/>
                </a:solidFill>
                <a:sym typeface="Symbol" pitchFamily="18" charset="2"/>
              </a:rPr>
              <a:t>y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prstClr val="black"/>
                </a:solidFill>
                <a:sym typeface="Symbol" pitchFamily="18" charset="2"/>
              </a:rPr>
              <a:t>F</a:t>
            </a:r>
            <a:r>
              <a:rPr lang="en-US" sz="2000" baseline="-25000" dirty="0" err="1">
                <a:solidFill>
                  <a:prstClr val="black"/>
                </a:solidFill>
                <a:sym typeface="Symbol" pitchFamily="18" charset="2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Symbol" pitchFamily="18" charset="2"/>
              </a:rPr>
              <a:t>) </a:t>
            </a:r>
            <a:r>
              <a:rPr lang="en-US" b="1" i="1" dirty="0">
                <a:solidFill>
                  <a:prstClr val="black"/>
                </a:solidFill>
                <a:sym typeface="Symbol" pitchFamily="18" charset="2"/>
              </a:rPr>
              <a:t>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514600" y="304800"/>
            <a:ext cx="3962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CROSS PRODUCT </a:t>
            </a:r>
            <a:r>
              <a:rPr lang="en-US" dirty="0"/>
              <a:t>(continued)</a:t>
            </a:r>
          </a:p>
          <a:p>
            <a:pPr algn="ctr">
              <a:spcBef>
                <a:spcPct val="50000"/>
              </a:spcBef>
            </a:pPr>
            <a:endParaRPr lang="en-US" b="1" dirty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38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The right hand rule is a useful tool for determining the </a:t>
            </a:r>
            <a:r>
              <a:rPr lang="en-US" b="1" dirty="0"/>
              <a:t>direction</a:t>
            </a:r>
            <a:r>
              <a:rPr lang="en-US" dirty="0"/>
              <a:t> of the </a:t>
            </a:r>
            <a:r>
              <a:rPr lang="en-US" dirty="0" smtClean="0"/>
              <a:t>resulting vector.  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For example: 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>
                <a:sym typeface="Symbol" pitchFamily="18" charset="2"/>
              </a:rPr>
              <a:t>  j  =  k</a:t>
            </a:r>
            <a:r>
              <a:rPr lang="en-US" dirty="0">
                <a:sym typeface="Symbol" pitchFamily="18" charset="2"/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en-US" dirty="0">
                <a:sym typeface="Symbol" pitchFamily="18" charset="2"/>
              </a:rPr>
              <a:t>Note that a vector crossed into itself is zero, e.g.,</a:t>
            </a:r>
            <a:r>
              <a:rPr lang="en-US" b="1" i="1" dirty="0">
                <a:sym typeface="Symbol" pitchFamily="18" charset="2"/>
              </a:rPr>
              <a:t>  </a:t>
            </a:r>
            <a:r>
              <a:rPr lang="en-US" b="1" i="1" dirty="0" err="1">
                <a:sym typeface="Symbol" pitchFamily="18" charset="2"/>
              </a:rPr>
              <a:t>i</a:t>
            </a:r>
            <a:r>
              <a:rPr lang="en-US" b="1" i="1" dirty="0">
                <a:sym typeface="Symbol" pitchFamily="18" charset="2"/>
              </a:rPr>
              <a:t>   </a:t>
            </a:r>
            <a:r>
              <a:rPr lang="en-US" b="1" i="1" dirty="0" err="1">
                <a:sym typeface="Symbol" pitchFamily="18" charset="2"/>
              </a:rPr>
              <a:t>i</a:t>
            </a:r>
            <a:r>
              <a:rPr lang="en-US" b="1" i="1" dirty="0">
                <a:sym typeface="Symbol" pitchFamily="18" charset="2"/>
              </a:rPr>
              <a:t>  =  0</a:t>
            </a:r>
          </a:p>
          <a:p>
            <a:pPr>
              <a:spcBef>
                <a:spcPct val="50000"/>
              </a:spcBef>
            </a:pPr>
            <a:endParaRPr lang="en-US" sz="2200" b="1" i="1" dirty="0">
              <a:sym typeface="Symbol" pitchFamily="18" charset="2"/>
            </a:endParaRPr>
          </a:p>
        </p:txBody>
      </p:sp>
      <p:pic>
        <p:nvPicPr>
          <p:cNvPr id="43017" name="Picture 9" descr="A:\8_fig4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29000"/>
            <a:ext cx="3200400" cy="2663825"/>
          </a:xfrm>
          <a:prstGeom prst="rect">
            <a:avLst/>
          </a:prstGeom>
          <a:noFill/>
        </p:spPr>
      </p:pic>
      <p:pic>
        <p:nvPicPr>
          <p:cNvPr id="43018" name="Picture 10" descr="A:\8_fig4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2819400" cy="2686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95400" y="5334000"/>
            <a:ext cx="6934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What is the </a:t>
            </a:r>
            <a:r>
              <a:rPr lang="en-US" dirty="0" smtClean="0"/>
              <a:t>force on </a:t>
            </a:r>
            <a:r>
              <a:rPr lang="en-US" dirty="0"/>
              <a:t>the lug nut</a:t>
            </a:r>
            <a:r>
              <a:rPr lang="en-US" dirty="0" smtClean="0"/>
              <a:t>?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How does it change if the hand moves to B?</a:t>
            </a:r>
            <a:endParaRPr lang="en-US" dirty="0"/>
          </a:p>
        </p:txBody>
      </p:sp>
      <p:pic>
        <p:nvPicPr>
          <p:cNvPr id="21510" name="Picture 6" descr="A:\8_prob4_59_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4495800" cy="3795713"/>
          </a:xfrm>
          <a:prstGeom prst="rect">
            <a:avLst/>
          </a:prstGeom>
          <a:noFill/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This is a MOMENT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or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TORQUE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5228869" cy="4462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685800"/>
            <a:ext cx="672662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52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4191000" cy="3576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505200"/>
            <a:ext cx="4960743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77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Check</a:t>
            </a:r>
            <a:endParaRPr lang="en-US" b="1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51817" y="1143000"/>
            <a:ext cx="5105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 smtClean="0"/>
              <a:t>1. Moment </a:t>
            </a:r>
            <a:r>
              <a:rPr lang="en-US" dirty="0"/>
              <a:t>of force </a:t>
            </a:r>
            <a:r>
              <a:rPr lang="en-US" b="1" i="1" dirty="0"/>
              <a:t>F</a:t>
            </a:r>
            <a:r>
              <a:rPr lang="en-US" dirty="0"/>
              <a:t> about point O is defined as </a:t>
            </a:r>
            <a:r>
              <a:rPr lang="en-US" b="1" i="1" dirty="0"/>
              <a:t>M</a:t>
            </a:r>
            <a:r>
              <a:rPr lang="en-US" b="1" i="1" baseline="-25000" dirty="0"/>
              <a:t>O</a:t>
            </a:r>
            <a:r>
              <a:rPr lang="en-US" dirty="0"/>
              <a:t> = ___________ .</a:t>
            </a:r>
          </a:p>
          <a:p>
            <a:pPr marL="285750" indent="-285750">
              <a:spcBef>
                <a:spcPct val="50000"/>
              </a:spcBef>
            </a:pPr>
            <a:r>
              <a:rPr lang="en-US" dirty="0"/>
              <a:t>   A)</a:t>
            </a:r>
            <a:r>
              <a:rPr lang="en-US" b="1" i="1" dirty="0"/>
              <a:t> r  </a:t>
            </a:r>
            <a:r>
              <a:rPr lang="en-US" b="1" dirty="0">
                <a:sym typeface="Symbol" pitchFamily="18" charset="2"/>
              </a:rPr>
              <a:t>x</a:t>
            </a:r>
            <a:r>
              <a:rPr lang="en-US" b="1" i="1" dirty="0">
                <a:sym typeface="Symbol" pitchFamily="18" charset="2"/>
              </a:rPr>
              <a:t>  F</a:t>
            </a:r>
            <a:r>
              <a:rPr lang="en-US" dirty="0">
                <a:sym typeface="Symbol" pitchFamily="18" charset="2"/>
              </a:rPr>
              <a:t>		B) </a:t>
            </a:r>
            <a:r>
              <a:rPr lang="en-US" b="1" i="1" dirty="0">
                <a:sym typeface="Symbol" pitchFamily="18" charset="2"/>
              </a:rPr>
              <a:t>F </a:t>
            </a:r>
            <a:r>
              <a:rPr lang="en-US" b="1" dirty="0">
                <a:sym typeface="Symbol" pitchFamily="18" charset="2"/>
              </a:rPr>
              <a:t>x</a:t>
            </a:r>
            <a:r>
              <a:rPr lang="en-US" b="1" i="1" dirty="0">
                <a:sym typeface="Symbol" pitchFamily="18" charset="2"/>
              </a:rPr>
              <a:t>  r</a:t>
            </a:r>
          </a:p>
          <a:p>
            <a:pPr marL="285750" indent="-285750">
              <a:spcBef>
                <a:spcPct val="50000"/>
              </a:spcBef>
            </a:pPr>
            <a:r>
              <a:rPr lang="en-US" b="1" i="1" dirty="0">
                <a:sym typeface="Symbol" pitchFamily="18" charset="2"/>
              </a:rPr>
              <a:t>   </a:t>
            </a:r>
            <a:r>
              <a:rPr lang="en-US" dirty="0">
                <a:sym typeface="Symbol" pitchFamily="18" charset="2"/>
              </a:rPr>
              <a:t>C) </a:t>
            </a:r>
            <a:r>
              <a:rPr lang="en-US" b="1" i="1" dirty="0">
                <a:sym typeface="Symbol" pitchFamily="18" charset="2"/>
              </a:rPr>
              <a:t>r  </a:t>
            </a:r>
            <a:r>
              <a:rPr lang="en-US" b="1" i="1" dirty="0">
                <a:cs typeface="Times New Roman" charset="0"/>
                <a:sym typeface="Symbol" pitchFamily="18" charset="2"/>
              </a:rPr>
              <a:t>•  F</a:t>
            </a:r>
            <a:r>
              <a:rPr lang="en-US" dirty="0">
                <a:cs typeface="Times New Roman" charset="0"/>
                <a:sym typeface="Symbol" pitchFamily="18" charset="2"/>
              </a:rPr>
              <a:t>		D) r *  F</a:t>
            </a:r>
            <a:endParaRPr lang="en-US" dirty="0">
              <a:sym typeface="Symbol" pitchFamily="18" charset="2"/>
            </a:endParaRPr>
          </a:p>
        </p:txBody>
      </p:sp>
      <p:pic>
        <p:nvPicPr>
          <p:cNvPr id="18439" name="Picture 7" descr="A:\8_fig4_14b.jpg"/>
          <p:cNvPicPr>
            <a:picLocks noChangeAspect="1" noChangeArrowheads="1"/>
          </p:cNvPicPr>
          <p:nvPr/>
        </p:nvPicPr>
        <p:blipFill>
          <a:blip r:embed="rId3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5715000" y="1066800"/>
            <a:ext cx="2565490" cy="2244804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71600" y="4191000"/>
            <a:ext cx="525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2. If  </a:t>
            </a:r>
            <a:r>
              <a:rPr lang="en-US" b="1" i="1" dirty="0"/>
              <a:t>M = r </a:t>
            </a:r>
            <a:r>
              <a:rPr lang="en-US" b="1" i="1" dirty="0">
                <a:sym typeface="Symbol" pitchFamily="18" charset="2"/>
              </a:rPr>
              <a:t>  F</a:t>
            </a:r>
            <a:r>
              <a:rPr lang="en-US" dirty="0">
                <a:sym typeface="Symbol" pitchFamily="18" charset="2"/>
              </a:rPr>
              <a:t>, then what will be the value of  </a:t>
            </a:r>
            <a:r>
              <a:rPr lang="en-US" b="1" i="1" dirty="0">
                <a:sym typeface="Symbol" pitchFamily="18" charset="2"/>
              </a:rPr>
              <a:t>M </a:t>
            </a:r>
            <a:r>
              <a:rPr lang="en-US" b="1" i="1" dirty="0">
                <a:cs typeface="Times New Roman" charset="0"/>
                <a:sym typeface="Symbol" pitchFamily="18" charset="2"/>
              </a:rPr>
              <a:t>• r</a:t>
            </a:r>
            <a:r>
              <a:rPr lang="en-US" dirty="0">
                <a:cs typeface="Times New Roman" charset="0"/>
                <a:sym typeface="Symbol" pitchFamily="18" charset="2"/>
              </a:rPr>
              <a:t> ?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>
                <a:cs typeface="Times New Roman" charset="0"/>
                <a:sym typeface="Symbol" pitchFamily="18" charset="2"/>
              </a:rPr>
              <a:t>	A) 0		B) 1</a:t>
            </a:r>
          </a:p>
          <a:p>
            <a:pPr marL="914400" lvl="1" indent="-457200">
              <a:spcBef>
                <a:spcPct val="50000"/>
              </a:spcBef>
            </a:pPr>
            <a:r>
              <a:rPr lang="en-US" dirty="0">
                <a:cs typeface="Times New Roman" charset="0"/>
                <a:sym typeface="Symbol" pitchFamily="18" charset="2"/>
              </a:rPr>
              <a:t>C) r </a:t>
            </a:r>
            <a:r>
              <a:rPr lang="en-US" baseline="30000" dirty="0">
                <a:cs typeface="Times New Roman" charset="0"/>
                <a:sym typeface="Symbol" pitchFamily="18" charset="2"/>
              </a:rPr>
              <a:t>2 </a:t>
            </a:r>
            <a:r>
              <a:rPr lang="en-US" dirty="0">
                <a:cs typeface="Times New Roman" charset="0"/>
                <a:sym typeface="Symbol" pitchFamily="18" charset="2"/>
              </a:rPr>
              <a:t> F	</a:t>
            </a:r>
            <a:r>
              <a:rPr lang="en-US" dirty="0" smtClean="0">
                <a:cs typeface="Times New Roman" charset="0"/>
                <a:sym typeface="Symbol" pitchFamily="18" charset="2"/>
              </a:rPr>
              <a:t>D</a:t>
            </a:r>
            <a:r>
              <a:rPr lang="en-US" dirty="0">
                <a:cs typeface="Times New Roman" charset="0"/>
                <a:sym typeface="Symbol" pitchFamily="18" charset="2"/>
              </a:rPr>
              <a:t>) None of the above.</a:t>
            </a:r>
            <a:endParaRPr lang="en-US" dirty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57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3.  Another word for moment is __________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00234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 If you use Cartesian vectors to determine the moment of a force, you will use the ____________  (cross product / dot product)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187737"/>
            <a:ext cx="4829175" cy="4940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33400"/>
            <a:ext cx="5660176" cy="10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63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28800"/>
            <a:ext cx="3305175" cy="3381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" y="685800"/>
            <a:ext cx="5660176" cy="1052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114800"/>
            <a:ext cx="32289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99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810000" y="4572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EXAMPLE # 2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810000" y="1066800"/>
            <a:ext cx="4876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Given:</a:t>
            </a:r>
            <a:r>
              <a:rPr lang="en-US" dirty="0"/>
              <a:t> a = 3 in, b = 6 in and c = 2 in.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Find:</a:t>
            </a:r>
            <a:r>
              <a:rPr lang="en-US" dirty="0"/>
              <a:t>   Moment of </a:t>
            </a:r>
            <a:r>
              <a:rPr lang="en-US" b="1" i="1" dirty="0"/>
              <a:t>F</a:t>
            </a:r>
            <a:r>
              <a:rPr lang="en-US" dirty="0"/>
              <a:t> about point O.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886200" y="2209800"/>
            <a:ext cx="434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/>
              <a:t>Plan</a:t>
            </a:r>
            <a:r>
              <a:rPr lang="en-US" b="1" dirty="0"/>
              <a:t>:</a:t>
            </a:r>
          </a:p>
          <a:p>
            <a:pPr>
              <a:spcBef>
                <a:spcPct val="50000"/>
              </a:spcBef>
            </a:pPr>
            <a:r>
              <a:rPr lang="en-US" dirty="0"/>
              <a:t>1) Find </a:t>
            </a:r>
            <a:r>
              <a:rPr lang="en-US" b="1" i="1" dirty="0" err="1"/>
              <a:t>r</a:t>
            </a:r>
            <a:r>
              <a:rPr lang="en-US" b="1" i="1" baseline="-25000" dirty="0" err="1"/>
              <a:t>OA</a:t>
            </a:r>
            <a:r>
              <a:rPr lang="en-US" dirty="0"/>
              <a:t>.</a:t>
            </a:r>
            <a:endParaRPr lang="en-US" b="1" i="1" baseline="-25000" dirty="0"/>
          </a:p>
          <a:p>
            <a:pPr>
              <a:spcBef>
                <a:spcPct val="50000"/>
              </a:spcBef>
            </a:pPr>
            <a:r>
              <a:rPr lang="en-US" sz="2600" dirty="0"/>
              <a:t>2</a:t>
            </a:r>
            <a:r>
              <a:rPr lang="en-US" dirty="0"/>
              <a:t>) Determine  </a:t>
            </a:r>
            <a:r>
              <a:rPr lang="en-US" b="1" i="1" dirty="0"/>
              <a:t>M</a:t>
            </a:r>
            <a:r>
              <a:rPr lang="en-US" b="1" i="1" baseline="-25000" dirty="0"/>
              <a:t>O</a:t>
            </a:r>
            <a:r>
              <a:rPr lang="en-US" dirty="0"/>
              <a:t>  =  </a:t>
            </a:r>
            <a:r>
              <a:rPr lang="en-US" b="1" i="1" dirty="0" err="1"/>
              <a:t>r</a:t>
            </a:r>
            <a:r>
              <a:rPr lang="en-US" b="1" i="1" baseline="-25000" dirty="0" err="1"/>
              <a:t>OA</a:t>
            </a:r>
            <a:r>
              <a:rPr lang="en-US" b="1" i="1" dirty="0"/>
              <a:t> </a:t>
            </a:r>
            <a:r>
              <a:rPr lang="en-US" b="1" i="1" dirty="0">
                <a:sym typeface="Symbol" pitchFamily="18" charset="2"/>
              </a:rPr>
              <a:t> </a:t>
            </a:r>
            <a:r>
              <a:rPr lang="en-US" b="1" i="1" dirty="0"/>
              <a:t>F</a:t>
            </a:r>
            <a:r>
              <a:rPr lang="en-US" sz="2600" b="1" i="1" dirty="0"/>
              <a:t> </a:t>
            </a:r>
            <a:r>
              <a:rPr lang="en-US" sz="2600" dirty="0"/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4114799"/>
            <a:ext cx="8153400" cy="1616075"/>
            <a:chOff x="432" y="2880"/>
            <a:chExt cx="5136" cy="1018"/>
          </a:xfrm>
        </p:grpSpPr>
        <p:sp>
          <p:nvSpPr>
            <p:cNvPr id="60422" name="Text Box 6"/>
            <p:cNvSpPr txBox="1">
              <a:spLocks noChangeArrowheads="1"/>
            </p:cNvSpPr>
            <p:nvPr/>
          </p:nvSpPr>
          <p:spPr bwMode="auto">
            <a:xfrm>
              <a:off x="432" y="2880"/>
              <a:ext cx="5136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u="sng" dirty="0"/>
                <a:t>Solution</a:t>
              </a:r>
              <a:r>
                <a:rPr lang="en-US" dirty="0"/>
                <a:t>  </a:t>
              </a:r>
              <a:r>
                <a:rPr lang="en-US" sz="2600" b="1" i="1" dirty="0" err="1"/>
                <a:t>r</a:t>
              </a:r>
              <a:r>
                <a:rPr lang="en-US" sz="2600" b="1" i="1" baseline="-25000" dirty="0" err="1"/>
                <a:t>OA</a:t>
              </a:r>
              <a:r>
                <a:rPr lang="en-US" sz="2600" b="1" i="1" dirty="0"/>
                <a:t>  </a:t>
              </a:r>
              <a:r>
                <a:rPr lang="en-US" dirty="0"/>
                <a:t>=  {3 </a:t>
              </a:r>
              <a:r>
                <a:rPr lang="en-US" b="1" i="1" dirty="0" err="1"/>
                <a:t>i</a:t>
              </a:r>
              <a:r>
                <a:rPr lang="en-US" dirty="0"/>
                <a:t>  +  6 </a:t>
              </a:r>
              <a:r>
                <a:rPr lang="en-US" b="1" i="1" dirty="0"/>
                <a:t>j   </a:t>
              </a:r>
              <a:r>
                <a:rPr lang="en-US" b="1" i="1" dirty="0">
                  <a:cs typeface="Times New Roman" charset="0"/>
                </a:rPr>
                <a:t>–  </a:t>
              </a:r>
              <a:r>
                <a:rPr lang="en-US" dirty="0"/>
                <a:t>0 </a:t>
              </a:r>
              <a:r>
                <a:rPr lang="en-US" b="1" i="1" dirty="0"/>
                <a:t>k</a:t>
              </a:r>
              <a:r>
                <a:rPr lang="en-US" dirty="0"/>
                <a:t>} in</a:t>
              </a:r>
              <a:endParaRPr lang="en-US" sz="2600" b="1" i="1" dirty="0">
                <a:solidFill>
                  <a:srgbClr val="FFFF00"/>
                </a:solidFill>
              </a:endParaRPr>
            </a:p>
            <a:p>
              <a:pPr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1200" y="3168"/>
              <a:ext cx="927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1293" y="3197"/>
              <a:ext cx="734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1293" y="3207"/>
              <a:ext cx="1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 i="1" dirty="0"/>
                <a:t>  </a:t>
              </a:r>
              <a:r>
                <a:rPr lang="en-US" sz="2200" b="1" i="1" dirty="0" err="1"/>
                <a:t>i</a:t>
              </a:r>
              <a:endParaRPr lang="en-US" dirty="0"/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1667" y="3207"/>
              <a:ext cx="4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 i="1" dirty="0"/>
                <a:t>j</a:t>
              </a:r>
              <a:endParaRPr lang="en-US" dirty="0"/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>
              <a:off x="1903" y="3207"/>
              <a:ext cx="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 i="1" dirty="0"/>
                <a:t>k</a:t>
              </a:r>
              <a:endParaRPr lang="en-US" dirty="0"/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auto">
            <a:xfrm>
              <a:off x="1293" y="3409"/>
              <a:ext cx="63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chemeClr val="accent2"/>
                  </a:solidFill>
                </a:rPr>
                <a:t> 3    6    0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0429" name="Rectangle 13"/>
            <p:cNvSpPr>
              <a:spLocks noChangeArrowheads="1"/>
            </p:cNvSpPr>
            <p:nvPr/>
          </p:nvSpPr>
          <p:spPr bwMode="auto">
            <a:xfrm>
              <a:off x="1293" y="3611"/>
              <a:ext cx="64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chemeClr val="accent2"/>
                  </a:solidFill>
                </a:rPr>
                <a:t> 3    2   -1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0430" name="Line 14"/>
            <p:cNvSpPr>
              <a:spLocks noChangeShapeType="1"/>
            </p:cNvSpPr>
            <p:nvPr/>
          </p:nvSpPr>
          <p:spPr bwMode="auto">
            <a:xfrm>
              <a:off x="1226" y="3220"/>
              <a:ext cx="1" cy="5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1" name="Line 15"/>
            <p:cNvSpPr>
              <a:spLocks noChangeShapeType="1"/>
            </p:cNvSpPr>
            <p:nvPr/>
          </p:nvSpPr>
          <p:spPr bwMode="auto">
            <a:xfrm>
              <a:off x="2101" y="3220"/>
              <a:ext cx="1" cy="5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624" y="3264"/>
              <a:ext cx="5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</a:t>
              </a:r>
              <a:r>
                <a:rPr lang="en-US" baseline="-25000"/>
                <a:t>O</a:t>
              </a:r>
              <a:r>
                <a:rPr lang="en-US"/>
                <a:t> =</a:t>
              </a:r>
            </a:p>
          </p:txBody>
        </p:sp>
        <p:sp>
          <p:nvSpPr>
            <p:cNvPr id="60433" name="Text Box 17"/>
            <p:cNvSpPr txBox="1">
              <a:spLocks noChangeArrowheads="1"/>
            </p:cNvSpPr>
            <p:nvPr/>
          </p:nvSpPr>
          <p:spPr bwMode="auto">
            <a:xfrm>
              <a:off x="2224" y="3264"/>
              <a:ext cx="334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30000"/>
                </a:spcBef>
              </a:pPr>
              <a:r>
                <a:rPr lang="en-US" dirty="0"/>
                <a:t>=  [{6(-1) </a:t>
              </a:r>
              <a:r>
                <a:rPr lang="en-US" b="1" i="1" dirty="0">
                  <a:cs typeface="Times New Roman" charset="0"/>
                </a:rPr>
                <a:t>– </a:t>
              </a:r>
              <a:r>
                <a:rPr lang="en-US" dirty="0">
                  <a:cs typeface="Times New Roman" charset="0"/>
                </a:rPr>
                <a:t>0(2)} </a:t>
              </a:r>
              <a:r>
                <a:rPr lang="en-US" b="1" i="1" dirty="0" err="1">
                  <a:cs typeface="Times New Roman" charset="0"/>
                </a:rPr>
                <a:t>i</a:t>
              </a:r>
              <a:r>
                <a:rPr lang="en-US" dirty="0">
                  <a:cs typeface="Times New Roman" charset="0"/>
                </a:rPr>
                <a:t>  </a:t>
              </a:r>
              <a:r>
                <a:rPr lang="en-US" b="1" i="1" dirty="0">
                  <a:cs typeface="Times New Roman" charset="0"/>
                </a:rPr>
                <a:t>–  </a:t>
              </a:r>
              <a:r>
                <a:rPr lang="en-US" dirty="0">
                  <a:cs typeface="Times New Roman" charset="0"/>
                </a:rPr>
                <a:t>{3(-1) – 0(3)}</a:t>
              </a:r>
              <a:r>
                <a:rPr lang="en-US" b="1" i="1" dirty="0">
                  <a:cs typeface="Times New Roman" charset="0"/>
                </a:rPr>
                <a:t> j</a:t>
              </a:r>
              <a:r>
                <a:rPr lang="en-US" dirty="0">
                  <a:cs typeface="Times New Roman" charset="0"/>
                </a:rPr>
                <a:t>  +  {3(2)  </a:t>
              </a:r>
              <a:r>
                <a:rPr lang="en-US" b="1" i="1" dirty="0">
                  <a:cs typeface="Times New Roman" charset="0"/>
                </a:rPr>
                <a:t>–  </a:t>
              </a:r>
              <a:r>
                <a:rPr lang="en-US" dirty="0">
                  <a:cs typeface="Times New Roman" charset="0"/>
                </a:rPr>
                <a:t>6(3)} </a:t>
              </a:r>
              <a:r>
                <a:rPr lang="en-US" b="1" i="1" dirty="0">
                  <a:cs typeface="Times New Roman" charset="0"/>
                </a:rPr>
                <a:t>k</a:t>
              </a:r>
              <a:r>
                <a:rPr lang="en-US" dirty="0">
                  <a:cs typeface="Times New Roman" charset="0"/>
                </a:rPr>
                <a:t>] </a:t>
              </a:r>
              <a:r>
                <a:rPr lang="en-US" dirty="0" err="1">
                  <a:cs typeface="Times New Roman" charset="0"/>
                </a:rPr>
                <a:t>lb·in</a:t>
              </a:r>
              <a:endParaRPr lang="en-US" dirty="0">
                <a:cs typeface="Times New Roman" charset="0"/>
              </a:endParaRPr>
            </a:p>
            <a:p>
              <a:pPr marL="457200" indent="-457200">
                <a:spcBef>
                  <a:spcPct val="30000"/>
                </a:spcBef>
              </a:pPr>
              <a:r>
                <a:rPr lang="en-US" dirty="0">
                  <a:cs typeface="Times New Roman" charset="0"/>
                </a:rPr>
                <a:t>=  {-6 </a:t>
              </a:r>
              <a:r>
                <a:rPr lang="en-US" b="1" i="1" dirty="0" err="1">
                  <a:cs typeface="Times New Roman" charset="0"/>
                </a:rPr>
                <a:t>i</a:t>
              </a:r>
              <a:r>
                <a:rPr lang="en-US" dirty="0">
                  <a:cs typeface="Times New Roman" charset="0"/>
                </a:rPr>
                <a:t>  +  3 </a:t>
              </a:r>
              <a:r>
                <a:rPr lang="en-US" b="1" i="1" dirty="0">
                  <a:cs typeface="Times New Roman" charset="0"/>
                </a:rPr>
                <a:t>j  –  </a:t>
              </a:r>
              <a:r>
                <a:rPr lang="en-US" dirty="0">
                  <a:cs typeface="Times New Roman" charset="0"/>
                </a:rPr>
                <a:t>12 </a:t>
              </a:r>
              <a:r>
                <a:rPr lang="en-US" b="1" i="1" dirty="0">
                  <a:cs typeface="Times New Roman" charset="0"/>
                </a:rPr>
                <a:t>k</a:t>
              </a:r>
              <a:r>
                <a:rPr lang="en-US" dirty="0">
                  <a:cs typeface="Times New Roman" charset="0"/>
                </a:rPr>
                <a:t>} </a:t>
              </a:r>
              <a:r>
                <a:rPr lang="en-US" dirty="0" err="1">
                  <a:cs typeface="Times New Roman" charset="0"/>
                </a:rPr>
                <a:t>lb·in</a:t>
              </a:r>
              <a:endParaRPr lang="en-US" dirty="0">
                <a:cs typeface="Times New Roman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3400" y="1219200"/>
            <a:ext cx="3276600" cy="2722563"/>
            <a:chOff x="533400" y="1219200"/>
            <a:chExt cx="3276600" cy="2722563"/>
          </a:xfrm>
        </p:grpSpPr>
        <p:pic>
          <p:nvPicPr>
            <p:cNvPr id="60436" name="Picture 20" descr="A:\8_prob4_37.jpg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2000"/>
            </a:blip>
            <a:srcRect/>
            <a:stretch>
              <a:fillRect/>
            </a:stretch>
          </p:blipFill>
          <p:spPr bwMode="auto">
            <a:xfrm>
              <a:off x="533400" y="1219200"/>
              <a:ext cx="3276600" cy="2722563"/>
            </a:xfrm>
            <a:prstGeom prst="rect">
              <a:avLst/>
            </a:prstGeom>
            <a:noFill/>
          </p:spPr>
        </p:pic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1568450" y="25908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 rot="5400000">
            <a:off x="1600200" y="51816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96394" y="51808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76600" y="4572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ATTENTION QUIZ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1752600" y="11430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790700" y="914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 N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973113" y="1154668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3 m          P       2 m</a:t>
            </a: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5410200" y="11430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562600" y="990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 N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57200" y="1905000"/>
            <a:ext cx="81534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20000"/>
              </a:spcBef>
            </a:pPr>
            <a:r>
              <a:rPr lang="en-US"/>
              <a:t>1. Using the CCW direction as positive, the net moment of the two forces about point P is</a:t>
            </a:r>
            <a:endParaRPr lang="en-US">
              <a:cs typeface="Times New Roman" charset="0"/>
            </a:endParaRPr>
          </a:p>
          <a:p>
            <a:pPr marL="285750" indent="-285750">
              <a:spcBef>
                <a:spcPct val="20000"/>
              </a:spcBef>
            </a:pPr>
            <a:r>
              <a:rPr lang="en-US"/>
              <a:t>     A)  10  N </a:t>
            </a:r>
            <a:r>
              <a:rPr lang="en-US">
                <a:cs typeface="Times New Roman" charset="0"/>
              </a:rPr>
              <a:t>·</a:t>
            </a:r>
            <a:r>
              <a:rPr lang="en-US"/>
              <a:t>m           B)   20 N </a:t>
            </a:r>
            <a:r>
              <a:rPr lang="en-US">
                <a:cs typeface="Times New Roman" charset="0"/>
              </a:rPr>
              <a:t>·</a:t>
            </a:r>
            <a:r>
              <a:rPr lang="en-US"/>
              <a:t>m            C)  - 20 N </a:t>
            </a:r>
            <a:r>
              <a:rPr lang="en-US">
                <a:cs typeface="Times New Roman" charset="0"/>
              </a:rPr>
              <a:t>·</a:t>
            </a:r>
            <a:r>
              <a:rPr lang="en-US"/>
              <a:t>m</a:t>
            </a:r>
          </a:p>
          <a:p>
            <a:pPr marL="285750" indent="-285750">
              <a:spcBef>
                <a:spcPct val="20000"/>
              </a:spcBef>
            </a:pPr>
            <a:r>
              <a:rPr lang="en-US"/>
              <a:t>     D)  40 N </a:t>
            </a:r>
            <a:r>
              <a:rPr lang="en-US">
                <a:cs typeface="Times New Roman" charset="0"/>
              </a:rPr>
              <a:t>·</a:t>
            </a:r>
            <a:r>
              <a:rPr lang="en-US"/>
              <a:t>m            E)  - 40 N </a:t>
            </a:r>
            <a:r>
              <a:rPr lang="en-US">
                <a:cs typeface="Times New Roman" charset="0"/>
              </a:rPr>
              <a:t>·</a:t>
            </a:r>
            <a:r>
              <a:rPr lang="en-US"/>
              <a:t>m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33400" y="3810000"/>
            <a:ext cx="81534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2. If  </a:t>
            </a:r>
            <a:r>
              <a:rPr lang="en-US" sz="2600" b="1" i="1" dirty="0"/>
              <a:t>r </a:t>
            </a:r>
            <a:r>
              <a:rPr lang="en-US" dirty="0"/>
              <a:t> = { 5 </a:t>
            </a:r>
            <a:r>
              <a:rPr lang="en-US" b="1" i="1" dirty="0"/>
              <a:t>j</a:t>
            </a:r>
            <a:r>
              <a:rPr lang="en-US" dirty="0"/>
              <a:t> } m and  </a:t>
            </a:r>
            <a:r>
              <a:rPr lang="en-US" b="1" i="1" dirty="0"/>
              <a:t>F </a:t>
            </a:r>
            <a:r>
              <a:rPr lang="en-US" dirty="0"/>
              <a:t> = { 10 </a:t>
            </a:r>
            <a:r>
              <a:rPr lang="en-US" b="1" i="1" dirty="0"/>
              <a:t>k </a:t>
            </a:r>
            <a:r>
              <a:rPr lang="en-US" dirty="0"/>
              <a:t>} N,   the moment</a:t>
            </a:r>
          </a:p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600" dirty="0"/>
              <a:t> </a:t>
            </a:r>
            <a:r>
              <a:rPr lang="en-US" sz="2600" b="1" i="1" dirty="0"/>
              <a:t>r</a:t>
            </a:r>
            <a:r>
              <a:rPr lang="en-US" b="1" i="1" dirty="0"/>
              <a:t> </a:t>
            </a:r>
            <a:r>
              <a:rPr lang="en-US" sz="2000" b="1" i="1" dirty="0"/>
              <a:t>x</a:t>
            </a:r>
            <a:r>
              <a:rPr lang="en-US" b="1" i="1" dirty="0"/>
              <a:t> F</a:t>
            </a:r>
            <a:r>
              <a:rPr lang="en-US" dirty="0"/>
              <a:t>  equals   { _______ } </a:t>
            </a:r>
            <a:r>
              <a:rPr lang="en-US" dirty="0" err="1"/>
              <a:t>N</a:t>
            </a:r>
            <a:r>
              <a:rPr lang="en-US" dirty="0" err="1">
                <a:cs typeface="Times New Roman" charset="0"/>
              </a:rPr>
              <a:t>·m</a:t>
            </a:r>
            <a:r>
              <a:rPr lang="en-US" dirty="0">
                <a:cs typeface="Times New Roman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charset="0"/>
              </a:rPr>
              <a:t>   A)  50 </a:t>
            </a:r>
            <a:r>
              <a:rPr lang="en-US" b="1" i="1" dirty="0" err="1">
                <a:cs typeface="Times New Roman" charset="0"/>
              </a:rPr>
              <a:t>i</a:t>
            </a:r>
            <a:r>
              <a:rPr lang="en-US" dirty="0">
                <a:cs typeface="Times New Roman" charset="0"/>
              </a:rPr>
              <a:t>           B)  50 </a:t>
            </a:r>
            <a:r>
              <a:rPr lang="en-US" b="1" i="1" dirty="0">
                <a:cs typeface="Times New Roman" charset="0"/>
              </a:rPr>
              <a:t>j</a:t>
            </a:r>
            <a:r>
              <a:rPr lang="en-US" dirty="0">
                <a:cs typeface="Times New Roman" charset="0"/>
              </a:rPr>
              <a:t>            C) –50 </a:t>
            </a:r>
            <a:r>
              <a:rPr lang="en-US" b="1" i="1" dirty="0" err="1">
                <a:cs typeface="Times New Roman" charset="0"/>
              </a:rPr>
              <a:t>i</a:t>
            </a:r>
            <a:endParaRPr lang="en-US" b="1" i="1" dirty="0"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charset="0"/>
              </a:rPr>
              <a:t>   D) – 50 </a:t>
            </a:r>
            <a:r>
              <a:rPr lang="en-US" b="1" i="1" dirty="0">
                <a:cs typeface="Times New Roman" charset="0"/>
              </a:rPr>
              <a:t>j</a:t>
            </a:r>
            <a:r>
              <a:rPr lang="en-US" dirty="0">
                <a:cs typeface="Times New Roman" charset="0"/>
              </a:rPr>
              <a:t>         E)  0</a:t>
            </a: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1752600" y="1600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3962400" y="1600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430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Draw a FBD of the lug nut</a:t>
            </a:r>
            <a:endParaRPr lang="en-US" sz="4000" dirty="0"/>
          </a:p>
        </p:txBody>
      </p:sp>
      <p:sp>
        <p:nvSpPr>
          <p:cNvPr id="4" name="Hexagon 3"/>
          <p:cNvSpPr/>
          <p:nvPr/>
        </p:nvSpPr>
        <p:spPr>
          <a:xfrm rot="20066500">
            <a:off x="3352800" y="3048000"/>
            <a:ext cx="2247900" cy="1905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MOMENT OF A </a:t>
            </a:r>
            <a:r>
              <a:rPr lang="en-US" b="1" dirty="0" smtClean="0"/>
              <a:t>FORCE</a:t>
            </a:r>
            <a:endParaRPr lang="en-US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the 2-D case, the </a:t>
            </a:r>
            <a:r>
              <a:rPr lang="en-US" u="sng">
                <a:solidFill>
                  <a:schemeClr val="hlink"/>
                </a:solidFill>
              </a:rPr>
              <a:t>magnitude</a:t>
            </a:r>
            <a:r>
              <a:rPr lang="en-US"/>
              <a:t> of the moment is     M</a:t>
            </a:r>
            <a:r>
              <a:rPr lang="en-US" baseline="-25000"/>
              <a:t>o</a:t>
            </a:r>
            <a:r>
              <a:rPr lang="en-US"/>
              <a:t> = F d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33400" y="41910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As shown, d is the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 u="sng">
                <a:solidFill>
                  <a:schemeClr val="hlink"/>
                </a:solidFill>
              </a:rPr>
              <a:t>perpendicular</a:t>
            </a:r>
            <a:r>
              <a:rPr lang="en-US"/>
              <a:t> distance from point O to the </a:t>
            </a:r>
            <a:r>
              <a:rPr lang="en-US" u="sng">
                <a:solidFill>
                  <a:schemeClr val="hlink"/>
                </a:solidFill>
              </a:rPr>
              <a:t>line of action</a:t>
            </a:r>
            <a:r>
              <a:rPr lang="en-US"/>
              <a:t> of the force.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638300" y="5181600"/>
            <a:ext cx="5867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In 2-D, the </a:t>
            </a:r>
            <a:r>
              <a:rPr lang="en-US" u="sng" dirty="0">
                <a:solidFill>
                  <a:schemeClr val="hlink"/>
                </a:solidFill>
              </a:rPr>
              <a:t>direction</a:t>
            </a:r>
            <a:r>
              <a:rPr lang="en-US" dirty="0"/>
              <a:t> of M</a:t>
            </a:r>
            <a:r>
              <a:rPr lang="en-US" baseline="-25000" dirty="0"/>
              <a:t>O</a:t>
            </a:r>
            <a:r>
              <a:rPr lang="en-US" dirty="0"/>
              <a:t> is either clockwise or </a:t>
            </a:r>
          </a:p>
          <a:p>
            <a:pPr>
              <a:spcBef>
                <a:spcPct val="50000"/>
              </a:spcBef>
            </a:pPr>
            <a:r>
              <a:rPr lang="en-US" dirty="0"/>
              <a:t> counter-clockwise depending on the tendency for rotation.</a:t>
            </a:r>
          </a:p>
        </p:txBody>
      </p:sp>
      <p:pic>
        <p:nvPicPr>
          <p:cNvPr id="23561" name="Picture 9" descr="A:\8_fig4_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2743200" cy="236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MOMENT OF A </a:t>
            </a:r>
            <a:r>
              <a:rPr lang="en-US" b="1" dirty="0" smtClean="0"/>
              <a:t>FORCE</a:t>
            </a:r>
            <a:endParaRPr lang="en-US" b="1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5800" y="4724400"/>
            <a:ext cx="6324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The </a:t>
            </a:r>
            <a:r>
              <a:rPr lang="en-US" u="sng" dirty="0">
                <a:solidFill>
                  <a:srgbClr val="2478BE"/>
                </a:solidFill>
              </a:rPr>
              <a:t>moment</a:t>
            </a:r>
            <a:r>
              <a:rPr lang="en-US" dirty="0"/>
              <a:t> of a force about a point provides a measure of the </a:t>
            </a:r>
            <a:endParaRPr lang="en-US" u="sng" dirty="0" smtClean="0">
              <a:solidFill>
                <a:schemeClr val="hlink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u="sng" dirty="0" smtClean="0">
                <a:solidFill>
                  <a:schemeClr val="hlink"/>
                </a:solidFill>
              </a:rPr>
              <a:t>tendency </a:t>
            </a:r>
            <a:r>
              <a:rPr lang="en-US" u="sng" dirty="0">
                <a:solidFill>
                  <a:schemeClr val="hlink"/>
                </a:solidFill>
              </a:rPr>
              <a:t>for rotation </a:t>
            </a:r>
            <a:r>
              <a:rPr lang="en-US" dirty="0"/>
              <a:t>(sometimes called </a:t>
            </a:r>
            <a:r>
              <a:rPr lang="en-US" dirty="0" smtClean="0">
                <a:solidFill>
                  <a:schemeClr val="accent2"/>
                </a:solidFill>
              </a:rPr>
              <a:t>torque</a:t>
            </a:r>
            <a:r>
              <a:rPr lang="en-US" dirty="0"/>
              <a:t>).</a:t>
            </a:r>
          </a:p>
        </p:txBody>
      </p:sp>
      <p:pic>
        <p:nvPicPr>
          <p:cNvPr id="22534" name="Picture 6" descr="A:\8_fig4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447800"/>
            <a:ext cx="3962400" cy="3014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Check</a:t>
            </a:r>
            <a:endParaRPr lang="en-US" b="1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76400" y="1223747"/>
            <a:ext cx="5715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/>
              <a:t>1. What is the moment of the 10 N force about point A (M</a:t>
            </a:r>
            <a:r>
              <a:rPr lang="en-US" baseline="-25000" dirty="0"/>
              <a:t>A</a:t>
            </a:r>
            <a:r>
              <a:rPr lang="en-US" dirty="0"/>
              <a:t>)? </a:t>
            </a:r>
            <a:endParaRPr lang="en-US" dirty="0">
              <a:cs typeface="Times New Roman" charset="0"/>
            </a:endParaRPr>
          </a:p>
          <a:p>
            <a:pPr marL="285750" indent="-285750">
              <a:spcBef>
                <a:spcPct val="50000"/>
              </a:spcBef>
            </a:pPr>
            <a:r>
              <a:rPr lang="en-US" dirty="0"/>
              <a:t>    A) 10 </a:t>
            </a:r>
            <a:r>
              <a:rPr lang="en-US" dirty="0" err="1"/>
              <a:t>N</a:t>
            </a:r>
            <a:r>
              <a:rPr lang="en-US" dirty="0" err="1">
                <a:cs typeface="Times New Roman" charset="0"/>
              </a:rPr>
              <a:t>·m</a:t>
            </a:r>
            <a:r>
              <a:rPr lang="en-US" dirty="0"/>
              <a:t> </a:t>
            </a:r>
            <a:r>
              <a:rPr lang="en-US" dirty="0" smtClean="0"/>
              <a:t>		B</a:t>
            </a:r>
            <a:r>
              <a:rPr lang="en-US" dirty="0"/>
              <a:t>) 30 </a:t>
            </a:r>
            <a:r>
              <a:rPr lang="en-US" dirty="0" err="1"/>
              <a:t>N</a:t>
            </a:r>
            <a:r>
              <a:rPr lang="en-US" dirty="0" err="1">
                <a:cs typeface="Times New Roman" charset="0"/>
              </a:rPr>
              <a:t>·m</a:t>
            </a:r>
            <a:r>
              <a:rPr lang="en-US" dirty="0"/>
              <a:t>    </a:t>
            </a:r>
            <a:r>
              <a:rPr lang="en-US" dirty="0" smtClean="0"/>
              <a:t>	C</a:t>
            </a:r>
            <a:r>
              <a:rPr lang="en-US" dirty="0"/>
              <a:t>) 13 </a:t>
            </a:r>
            <a:r>
              <a:rPr lang="en-US" dirty="0" err="1"/>
              <a:t>N</a:t>
            </a:r>
            <a:r>
              <a:rPr lang="en-US" dirty="0" err="1">
                <a:cs typeface="Times New Roman" charset="0"/>
              </a:rPr>
              <a:t>·m</a:t>
            </a:r>
            <a:endParaRPr lang="en-US" dirty="0"/>
          </a:p>
          <a:p>
            <a:pPr marL="285750" indent="-285750">
              <a:spcBef>
                <a:spcPct val="50000"/>
              </a:spcBef>
            </a:pPr>
            <a:r>
              <a:rPr lang="en-US" dirty="0"/>
              <a:t>    D) (10/3) </a:t>
            </a:r>
            <a:r>
              <a:rPr lang="en-US" dirty="0" err="1"/>
              <a:t>N</a:t>
            </a:r>
            <a:r>
              <a:rPr lang="en-US" dirty="0" err="1">
                <a:cs typeface="Times New Roman" charset="0"/>
              </a:rPr>
              <a:t>·m</a:t>
            </a:r>
            <a:r>
              <a:rPr lang="en-US" dirty="0"/>
              <a:t>     </a:t>
            </a:r>
            <a:r>
              <a:rPr lang="en-US" dirty="0" smtClean="0"/>
              <a:t>		E</a:t>
            </a:r>
            <a:r>
              <a:rPr lang="en-US" dirty="0"/>
              <a:t>) 7 </a:t>
            </a:r>
            <a:r>
              <a:rPr lang="en-US" dirty="0" err="1"/>
              <a:t>N</a:t>
            </a:r>
            <a:r>
              <a:rPr lang="en-US" dirty="0" err="1">
                <a:cs typeface="Times New Roman" charset="0"/>
              </a:rPr>
              <a:t>·m</a:t>
            </a:r>
            <a:endParaRPr lang="en-US" dirty="0">
              <a:cs typeface="Times New Roman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91140" y="3352800"/>
            <a:ext cx="3497110" cy="2985590"/>
            <a:chOff x="4091140" y="3352800"/>
            <a:chExt cx="3497110" cy="2985590"/>
          </a:xfrm>
        </p:grpSpPr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flipV="1">
              <a:off x="4357840" y="4959725"/>
              <a:ext cx="1701282" cy="119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 flipH="1" flipV="1">
              <a:off x="5208481" y="3885125"/>
              <a:ext cx="850641" cy="1074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4091140" y="5969059"/>
              <a:ext cx="533400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dirty="0"/>
                <a:t>• </a:t>
              </a:r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5451521" y="5437325"/>
              <a:ext cx="1794954" cy="71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d = 3 m</a:t>
              </a:r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5547725" y="3352800"/>
              <a:ext cx="2040525" cy="71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 = 10 N</a:t>
              </a:r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 flipH="1">
              <a:off x="5542661" y="4720925"/>
              <a:ext cx="334180" cy="268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5542661" y="4959725"/>
              <a:ext cx="151900" cy="23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9449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fg04_04aEx1"/>
          <p:cNvPicPr>
            <a:picLocks noChangeAspect="1" noChangeArrowheads="1"/>
          </p:cNvPicPr>
          <p:nvPr/>
        </p:nvPicPr>
        <p:blipFill>
          <a:blip r:embed="rId3" cstate="print"/>
          <a:srcRect b="19153"/>
          <a:stretch>
            <a:fillRect/>
          </a:stretch>
        </p:blipFill>
        <p:spPr bwMode="auto">
          <a:xfrm>
            <a:off x="457200" y="381000"/>
            <a:ext cx="3511802" cy="216833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" name="Picture 2" descr="fg04_04bEx1"/>
          <p:cNvPicPr>
            <a:picLocks noChangeAspect="1" noChangeArrowheads="1"/>
          </p:cNvPicPr>
          <p:nvPr/>
        </p:nvPicPr>
        <p:blipFill>
          <a:blip r:embed="rId4" cstate="print"/>
          <a:srcRect b="22944"/>
          <a:stretch>
            <a:fillRect/>
          </a:stretch>
        </p:blipFill>
        <p:spPr bwMode="auto">
          <a:xfrm>
            <a:off x="533400" y="3886200"/>
            <a:ext cx="4672011" cy="166498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" name="Picture 2" descr="fg04_05Ex2"/>
          <p:cNvPicPr>
            <a:picLocks noChangeAspect="1" noChangeArrowheads="1"/>
          </p:cNvPicPr>
          <p:nvPr/>
        </p:nvPicPr>
        <p:blipFill>
          <a:blip r:embed="rId5" cstate="print"/>
          <a:srcRect b="5534"/>
          <a:stretch>
            <a:fillRect/>
          </a:stretch>
        </p:blipFill>
        <p:spPr bwMode="auto">
          <a:xfrm>
            <a:off x="4744645" y="1752600"/>
            <a:ext cx="4018355" cy="2895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862012"/>
            <a:ext cx="87249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4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4305300" cy="1836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" y="2362200"/>
            <a:ext cx="3724275" cy="1628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4343400"/>
            <a:ext cx="4181475" cy="1509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737" y="463699"/>
            <a:ext cx="4405313" cy="1671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400" y="2895600"/>
            <a:ext cx="4280650" cy="250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5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1466</Words>
  <Application>Microsoft Office PowerPoint</Application>
  <PresentationFormat>On-screen Show (4:3)</PresentationFormat>
  <Paragraphs>165</Paragraphs>
  <Slides>27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Office Theme</vt:lpstr>
      <vt:lpstr>1_Office Theme</vt:lpstr>
      <vt:lpstr>SmartDraw</vt:lpstr>
      <vt:lpstr>Chapter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 Another word for moment is __________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jlight</dc:creator>
  <cp:lastModifiedBy>Jenni Light</cp:lastModifiedBy>
  <cp:revision>26</cp:revision>
  <cp:lastPrinted>2016-09-13T22:29:27Z</cp:lastPrinted>
  <dcterms:created xsi:type="dcterms:W3CDTF">2008-10-02T05:14:49Z</dcterms:created>
  <dcterms:modified xsi:type="dcterms:W3CDTF">2019-09-11T02:27:23Z</dcterms:modified>
</cp:coreProperties>
</file>