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66" r:id="rId4"/>
    <p:sldId id="284" r:id="rId5"/>
    <p:sldId id="28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58" r:id="rId15"/>
    <p:sldId id="286" r:id="rId16"/>
    <p:sldId id="287" r:id="rId17"/>
    <p:sldId id="259" r:id="rId18"/>
    <p:sldId id="260" r:id="rId19"/>
    <p:sldId id="261" r:id="rId20"/>
    <p:sldId id="285" r:id="rId21"/>
    <p:sldId id="268" r:id="rId22"/>
    <p:sldId id="263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98" autoAdjust="0"/>
  </p:normalViewPr>
  <p:slideViewPr>
    <p:cSldViewPr>
      <p:cViewPr varScale="1">
        <p:scale>
          <a:sx n="72" d="100"/>
          <a:sy n="72" d="100"/>
        </p:scale>
        <p:origin x="2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B19EEA-4D5C-4A7D-AC91-B63C55D4EA07}" type="datetimeFigureOut">
              <a:rPr lang="en-US"/>
              <a:pPr>
                <a:defRPr/>
              </a:pPr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171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52A8A7A-B9FA-4301-927B-8946A189E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7075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1650"/>
            <a:ext cx="54864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DD10449-ABBA-4E34-883A-97BC8EBB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72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25ADE-56E4-4DDA-9187-EC0998B0794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7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650E9-3FA2-4BEB-9A9D-0DD750BE0968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477EB-B445-4B83-9135-73724015C1C0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FDA7C-461E-4764-812D-4EDF0E34F84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65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E6F56-7CA4-4338-9E4E-2A8954CC0DAE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10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8BE854-B5CF-4886-8175-66A6F53A7F6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0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76B4E-987B-480B-8C28-CD85A0C580A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>
                <a:latin typeface="Times New Roman" pitchFamily="18" charset="0"/>
              </a:rPr>
              <a:t>Answers :</a:t>
            </a:r>
          </a:p>
          <a:p>
            <a:pPr marL="228600" indent="-228600" eaLnBrk="1" hangingPunct="1"/>
            <a:r>
              <a:rPr lang="en-US" smtClean="0">
                <a:latin typeface="Times New Roman" pitchFamily="18" charset="0"/>
              </a:rPr>
              <a:t>1. C</a:t>
            </a:r>
          </a:p>
          <a:p>
            <a:pPr marL="228600" indent="-228600" eaLnBrk="1" hangingPunct="1"/>
            <a:r>
              <a:rPr lang="en-US" smtClean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34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69E2-B4DB-48DC-A5F6-5371335D7278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Answer</a:t>
            </a:r>
          </a:p>
          <a:p>
            <a:pPr eaLnBrk="1" hangingPunct="1"/>
            <a:r>
              <a:rPr lang="en-US" smtClean="0">
                <a:latin typeface="Times New Roman" pitchFamily="18" charset="0"/>
              </a:rPr>
              <a:t>2. A</a:t>
            </a:r>
            <a:endParaRPr lang="en-US" sz="2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33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85D2C-B638-447F-8F86-39B2043036FF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0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D185F-E353-41D0-93A6-3667F8869556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56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934C5-74DE-4BBF-AF3A-3B7B31CDA9BF}" type="slidenum">
              <a:rPr lang="en-US"/>
              <a:pPr/>
              <a:t>19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Config 1:  Fcx = 0.750 kN</a:t>
            </a:r>
          </a:p>
          <a:p>
            <a:pPr eaLnBrk="1" hangingPunct="1"/>
            <a:r>
              <a:rPr lang="en-US" smtClean="0"/>
              <a:t>Fcy = -2.80 kN</a:t>
            </a:r>
          </a:p>
          <a:p>
            <a:pPr eaLnBrk="1" hangingPunct="1"/>
            <a:r>
              <a:rPr lang="en-US" smtClean="0"/>
              <a:t>Mc = 5.80 kN</a:t>
            </a:r>
          </a:p>
          <a:p>
            <a:pPr eaLnBrk="1" hangingPunct="1"/>
            <a:r>
              <a:rPr lang="en-US" smtClean="0"/>
              <a:t>Config 2: Fcx = 0, Fcy = 0, M=0</a:t>
            </a:r>
          </a:p>
        </p:txBody>
      </p:sp>
    </p:spTree>
    <p:extLst>
      <p:ext uri="{BB962C8B-B14F-4D97-AF65-F5344CB8AC3E}">
        <p14:creationId xmlns:p14="http://schemas.microsoft.com/office/powerpoint/2010/main" val="52651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593AF-5EDF-4C76-B6E0-3C829264D74E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</p:spPr>
        <p:txBody>
          <a:bodyPr/>
          <a:lstStyle/>
          <a:p>
            <a:pPr marL="228600" indent="-228600" eaLnBrk="1" hangingPunct="1"/>
            <a:r>
              <a:rPr lang="en-US" sz="2400" smtClean="0"/>
              <a:t>Answers:</a:t>
            </a:r>
          </a:p>
          <a:p>
            <a:pPr marL="228600" indent="-228600" eaLnBrk="1" hangingPunct="1"/>
            <a:r>
              <a:rPr lang="en-US" sz="2400" smtClean="0"/>
              <a:t>1. 2</a:t>
            </a:r>
          </a:p>
          <a:p>
            <a:pPr marL="228600" indent="-228600" eaLnBrk="1" hangingPunct="1"/>
            <a:r>
              <a:rPr lang="en-US" sz="2400" smtClean="0"/>
              <a:t>2. D</a:t>
            </a:r>
          </a:p>
        </p:txBody>
      </p:sp>
    </p:spTree>
    <p:extLst>
      <p:ext uri="{BB962C8B-B14F-4D97-AF65-F5344CB8AC3E}">
        <p14:creationId xmlns:p14="http://schemas.microsoft.com/office/powerpoint/2010/main" val="2693873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0BD16-8C58-4D32-8723-494C93089FD4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28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FB486-86E0-4271-A6C5-4D343A5903DE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2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102EC-869C-4687-9C28-96E7E8AB6575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46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33CAC-6E2A-40A9-9EA6-F9C28052AFDA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9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2A8E1-0887-4F46-92B1-55E454DBD361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85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E8083-7245-49CE-A7DE-4A63CBB62205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38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37236-572D-4F2F-8A49-A5D12E54E5DA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82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Statics:The Next Generation (2nd Ed.)   Mehta, Danielson, &amp; Berg   Lecture Notes for Sections 5.1,5.2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CC7CA-C588-469B-B032-39A1121A6517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Answers: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</a:rPr>
              <a:t>1.B</a:t>
            </a:r>
          </a:p>
          <a:p>
            <a:pPr eaLnBrk="1" hangingPunct="1"/>
            <a:r>
              <a:rPr lang="en-US" sz="2400" smtClean="0">
                <a:latin typeface="Times New Roman" pitchFamily="18" charset="0"/>
              </a:rPr>
              <a:t>2.D</a:t>
            </a:r>
          </a:p>
        </p:txBody>
      </p:sp>
    </p:spTree>
    <p:extLst>
      <p:ext uri="{BB962C8B-B14F-4D97-AF65-F5344CB8AC3E}">
        <p14:creationId xmlns:p14="http://schemas.microsoft.com/office/powerpoint/2010/main" val="2126493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D10449-ABBA-4E34-883A-97BC8EBBF8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7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58DDF-55F2-4679-A62B-B39922DEA50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5E1D5-F181-46FB-8D45-014605722939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Figure: 05-08bEx2</a:t>
            </a:r>
          </a:p>
        </p:txBody>
      </p:sp>
    </p:spTree>
    <p:extLst>
      <p:ext uri="{BB962C8B-B14F-4D97-AF65-F5344CB8AC3E}">
        <p14:creationId xmlns:p14="http://schemas.microsoft.com/office/powerpoint/2010/main" val="57768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D8477-CCB3-4F90-ABA1-942920D1603B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1650"/>
            <a:ext cx="5029200" cy="40846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692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FF8A0-6E3C-4220-B645-2827227CBD4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3C0EE-1FD9-4105-910A-345992CBD655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3E708-DC9D-4920-B576-4415E1735EF1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2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688B1-6BE6-493D-972C-B361D2557E9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0EEE-450C-45CD-B7D2-7595BDB2E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BEF5-69E1-4678-A731-904363A79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1907-D1F6-4315-A9BD-DE945D6FE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2E1C-F0CB-4F93-947F-A11D744A3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A617-D676-4A40-9F09-C3CC28A11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68B6-63CA-4678-8C41-7E2DB78B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C82D-835B-4D92-A2F4-AC50A3EC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40CE6-8A1B-49AB-9EFF-79DCACDE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CF2E-BE66-4443-980B-3292EB41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A3EC-F958-4D25-B790-9E8ECEC8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0E9E0-B95F-421E-AA1E-E7B28E7B3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8559-B37E-4D24-9DBC-80F743FA7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1E06D0-022B-4394-B6AC-26F0750EE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Sections 5.1 – 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2038" y="304800"/>
            <a:ext cx="4983162" cy="61722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743994" y="3123406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277394" y="2513806"/>
            <a:ext cx="914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963194" y="1066006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6019800" y="609600"/>
            <a:ext cx="76200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830094" y="2475706"/>
            <a:ext cx="838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258594" y="3123406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24400" y="2819400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276601" y="5867400"/>
            <a:ext cx="914400" cy="3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818607" y="5333206"/>
            <a:ext cx="7620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75013" y="5791200"/>
            <a:ext cx="76358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ircular Arrow 42"/>
          <p:cNvSpPr/>
          <p:nvPr/>
        </p:nvSpPr>
        <p:spPr>
          <a:xfrm rot="19960393">
            <a:off x="2932113" y="5283200"/>
            <a:ext cx="685800" cy="990600"/>
          </a:xfrm>
          <a:prstGeom prst="circularArrow">
            <a:avLst>
              <a:gd name="adj1" fmla="val 25000"/>
              <a:gd name="adj2" fmla="val 1158478"/>
              <a:gd name="adj3" fmla="val 18710042"/>
              <a:gd name="adj4" fmla="val 3211091"/>
              <a:gd name="adj5" fmla="val 451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5981701" y="5676900"/>
            <a:ext cx="533400" cy="31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5258594" y="5485606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6172200" y="4114800"/>
            <a:ext cx="685800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715000" y="6019800"/>
            <a:ext cx="762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0" y="304800"/>
            <a:ext cx="4129088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Free-Body Diagrams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Isolate body and draw outlined shape</a:t>
            </a:r>
          </a:p>
          <a:p>
            <a:pPr eaLnBrk="1" hangingPunct="1"/>
            <a:r>
              <a:rPr lang="en-US" smtClean="0"/>
              <a:t>Draw support reactions (forces and moments)</a:t>
            </a:r>
          </a:p>
          <a:p>
            <a:pPr eaLnBrk="1" hangingPunct="1"/>
            <a:r>
              <a:rPr lang="en-US" smtClean="0"/>
              <a:t>Draw known forces</a:t>
            </a:r>
          </a:p>
          <a:p>
            <a:pPr eaLnBrk="1" hangingPunct="1"/>
            <a:r>
              <a:rPr lang="en-US" smtClean="0"/>
              <a:t>Draw weight forces at centroid</a:t>
            </a:r>
          </a:p>
          <a:p>
            <a:pPr eaLnBrk="1" hangingPunct="1"/>
            <a:r>
              <a:rPr lang="en-US" smtClean="0"/>
              <a:t>Identify all known force magnitudes, directions, angles, and locations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r="65421" b="11227"/>
          <a:stretch>
            <a:fillRect/>
          </a:stretch>
        </p:blipFill>
        <p:spPr>
          <a:xfrm>
            <a:off x="3124200" y="533400"/>
            <a:ext cx="2819400" cy="4343400"/>
          </a:xfrm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Draw the FBDs for Pulleys B (which has a pin support) and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34963"/>
            <a:ext cx="8153400" cy="4892675"/>
          </a:xfrm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" y="4953000"/>
            <a:ext cx="1219200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3400" y="609600"/>
            <a:ext cx="8077200" cy="5707063"/>
            <a:chOff x="288" y="432"/>
            <a:chExt cx="5088" cy="3595"/>
          </a:xfrm>
        </p:grpSpPr>
        <p:sp>
          <p:nvSpPr>
            <p:cNvPr id="13318" name="Text Box 3"/>
            <p:cNvSpPr txBox="1">
              <a:spLocks noChangeArrowheads="1"/>
            </p:cNvSpPr>
            <p:nvPr/>
          </p:nvSpPr>
          <p:spPr bwMode="auto">
            <a:xfrm>
              <a:off x="288" y="2448"/>
              <a:ext cx="5088" cy="1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"/>
                </a:spcBef>
              </a:pPr>
              <a:r>
                <a:rPr lang="en-US" sz="2200"/>
                <a:t>1. The beam and the cable (with a frictionless pulley at D) support an 80 kg load at C.  In a FBD of only the beam, there are how many unknowns?</a:t>
              </a:r>
            </a:p>
            <a:p>
              <a:pPr marL="342900" indent="-342900">
                <a:spcBef>
                  <a:spcPct val="5000"/>
                </a:spcBef>
              </a:pPr>
              <a:r>
                <a:rPr lang="en-US" sz="2200"/>
                <a:t>	A)  2 forces and 1 couple moment		</a:t>
              </a:r>
            </a:p>
            <a:p>
              <a:pPr marL="342900" indent="-342900">
                <a:spcBef>
                  <a:spcPct val="5000"/>
                </a:spcBef>
              </a:pPr>
              <a:r>
                <a:rPr lang="en-US" sz="2200"/>
                <a:t>     B)  3 forces and 1 couple moment</a:t>
              </a:r>
            </a:p>
            <a:p>
              <a:pPr marL="342900" indent="-342900">
                <a:spcBef>
                  <a:spcPct val="5000"/>
                </a:spcBef>
              </a:pPr>
              <a:r>
                <a:rPr lang="en-US" sz="2200"/>
                <a:t>	C)  3 forces				</a:t>
              </a:r>
            </a:p>
            <a:p>
              <a:pPr marL="342900" indent="-342900">
                <a:spcBef>
                  <a:spcPct val="5000"/>
                </a:spcBef>
              </a:pPr>
              <a:r>
                <a:rPr lang="en-US" sz="2200"/>
                <a:t>     D)  4 forces</a:t>
              </a:r>
            </a:p>
          </p:txBody>
        </p:sp>
        <p:pic>
          <p:nvPicPr>
            <p:cNvPr id="13319" name="Picture 9" descr="CH 5 Beam &amp; Bag Concep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432"/>
              <a:ext cx="2064" cy="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1066800"/>
            <a:ext cx="7239000" cy="4959350"/>
            <a:chOff x="624" y="672"/>
            <a:chExt cx="4560" cy="3124"/>
          </a:xfrm>
        </p:grpSpPr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624" y="2352"/>
              <a:ext cx="4560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06400" indent="-406400">
                <a:spcBef>
                  <a:spcPct val="50000"/>
                </a:spcBef>
              </a:pPr>
              <a:r>
                <a:rPr lang="en-US" sz="2200" dirty="0"/>
                <a:t>2.   If the directions of the force and the couple moments are both reversed, what will happen to the beam?</a:t>
              </a:r>
            </a:p>
            <a:p>
              <a:pPr marL="406400" indent="-406400">
                <a:spcBef>
                  <a:spcPct val="50000"/>
                </a:spcBef>
              </a:pPr>
              <a:r>
                <a:rPr lang="en-US" sz="2200" dirty="0"/>
                <a:t>	A)	The beam will lift from A.</a:t>
              </a:r>
              <a:br>
                <a:rPr lang="en-US" sz="2200" dirty="0"/>
              </a:br>
              <a:r>
                <a:rPr lang="en-US" sz="2200" dirty="0"/>
                <a:t>B)	The beam will lift at B.</a:t>
              </a:r>
              <a:br>
                <a:rPr lang="en-US" sz="2200" dirty="0"/>
              </a:br>
              <a:r>
                <a:rPr lang="en-US" sz="2200" dirty="0"/>
                <a:t>C)	The beam will be restrained.</a:t>
              </a:r>
            </a:p>
            <a:p>
              <a:pPr marL="406400" indent="-406400"/>
              <a:r>
                <a:rPr lang="en-US" sz="2200" dirty="0"/>
                <a:t>     </a:t>
              </a:r>
              <a:r>
                <a:rPr lang="en-US" sz="2200" dirty="0" smtClean="0"/>
                <a:t> D</a:t>
              </a:r>
              <a:r>
                <a:rPr lang="en-US" sz="2200" dirty="0"/>
                <a:t>)	The beam will break.</a:t>
              </a:r>
            </a:p>
          </p:txBody>
        </p:sp>
        <p:pic>
          <p:nvPicPr>
            <p:cNvPr id="14343" name="Picture 9" descr="CH 5 Concept Quiz Pi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672"/>
              <a:ext cx="2926" cy="1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3702050" cy="3962400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85800"/>
            <a:ext cx="37338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4648200"/>
            <a:ext cx="777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beam and pulley systems are in equilibrium.  The tension in the cable is 1.5 kN for both configurations.  Assume that you can ignore the weight of the beam/pulley in the analysis.  What loads act on the beam at C in the two configurations?  </a:t>
            </a:r>
            <a:r>
              <a:rPr lang="en-US" i="1"/>
              <a:t>In Configuration 1 the pulley is not included in the boundary and in Configuration 2 the pulley is included in the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914400"/>
            <a:ext cx="3733800" cy="3162300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b="47562"/>
          <a:stretch>
            <a:fillRect/>
          </a:stretch>
        </p:blipFill>
        <p:spPr bwMode="auto">
          <a:xfrm>
            <a:off x="4800600" y="1143000"/>
            <a:ext cx="372745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250" y="990600"/>
            <a:ext cx="4552950" cy="3306763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r="54782"/>
          <a:stretch>
            <a:fillRect/>
          </a:stretch>
        </p:blipFill>
        <p:spPr bwMode="auto">
          <a:xfrm>
            <a:off x="4800600" y="990600"/>
            <a:ext cx="39624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READING QUIZ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2296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1.  If a support prevents translation of a body, then the support exerts a ___________ on the body.</a:t>
            </a:r>
          </a:p>
          <a:p>
            <a:pPr marL="457200" indent="-4572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 1) couple moment</a:t>
            </a:r>
          </a:p>
          <a:p>
            <a:pPr marL="457200" indent="-4572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 2) force</a:t>
            </a:r>
          </a:p>
          <a:p>
            <a:pPr marL="457200" indent="-4572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 3) Both  1 and 2.</a:t>
            </a:r>
          </a:p>
          <a:p>
            <a:pPr marL="457200" indent="-4572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 4) None of the above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83058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2.  Internal forces are _________ shown on the free body diagram of a whole body.</a:t>
            </a:r>
          </a:p>
          <a:p>
            <a:pPr marL="342900" indent="-3429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A) always</a:t>
            </a:r>
          </a:p>
          <a:p>
            <a:pPr marL="342900" indent="-3429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B) often</a:t>
            </a:r>
          </a:p>
          <a:p>
            <a:pPr marL="342900" indent="-3429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C) rarely</a:t>
            </a:r>
          </a:p>
          <a:p>
            <a:pPr marL="342900" indent="-342900">
              <a:spcBef>
                <a:spcPct val="40000"/>
              </a:spcBef>
            </a:pPr>
            <a:r>
              <a:rPr lang="en-US" sz="2200">
                <a:latin typeface="Times New Roman" pitchFamily="18" charset="0"/>
              </a:rPr>
              <a:t>    D) never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 cstate="print"/>
          <a:srcRect l="6667" t="25533" r="57327"/>
          <a:stretch>
            <a:fillRect/>
          </a:stretch>
        </p:blipFill>
        <p:spPr bwMode="auto">
          <a:xfrm>
            <a:off x="5837238" y="3048000"/>
            <a:ext cx="231616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Two-Force &amp; Three-Force Members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5029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608638"/>
            <a:ext cx="5638800" cy="792162"/>
          </a:xfrm>
        </p:spPr>
        <p:txBody>
          <a:bodyPr/>
          <a:lstStyle/>
          <a:p>
            <a:pPr algn="l" eaLnBrk="1" hangingPunct="1"/>
            <a:r>
              <a:rPr lang="en-US" sz="2000" smtClean="0"/>
              <a:t>Other examples of two-force elements.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54028"/>
          <a:stretch>
            <a:fillRect/>
          </a:stretch>
        </p:blipFill>
        <p:spPr>
          <a:xfrm>
            <a:off x="228600" y="228600"/>
            <a:ext cx="4346575" cy="5105400"/>
          </a:xfrm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6114"/>
          <a:stretch>
            <a:fillRect/>
          </a:stretch>
        </p:blipFill>
        <p:spPr>
          <a:xfrm>
            <a:off x="4862513" y="381000"/>
            <a:ext cx="3878262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5600" y="3352800"/>
            <a:ext cx="3657600" cy="3028950"/>
          </a:xfr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03288"/>
            <a:ext cx="38100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124200" y="228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Three Force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 PROBLEM  SOLVING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38200" y="914400"/>
            <a:ext cx="7315200" cy="5010150"/>
            <a:chOff x="2016" y="720"/>
            <a:chExt cx="4608" cy="3156"/>
          </a:xfrm>
        </p:grpSpPr>
        <p:sp>
          <p:nvSpPr>
            <p:cNvPr id="15366" name="Text Box 9"/>
            <p:cNvSpPr txBox="1">
              <a:spLocks noChangeArrowheads="1"/>
            </p:cNvSpPr>
            <p:nvPr/>
          </p:nvSpPr>
          <p:spPr bwMode="auto">
            <a:xfrm>
              <a:off x="2016" y="3120"/>
              <a:ext cx="460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Draw a FBD of the crane boom, which is supported by a pin at A and cable BC. The load of 1250 lb is suspended at B and the boom weighs 650 lb.</a:t>
              </a:r>
            </a:p>
          </p:txBody>
        </p:sp>
        <p:pic>
          <p:nvPicPr>
            <p:cNvPr id="15367" name="Picture 11" descr="CH 5 Cra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720"/>
              <a:ext cx="2595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 PROBLEM  SOLVING</a:t>
            </a:r>
            <a:r>
              <a:rPr lang="en-US" dirty="0"/>
              <a:t> (continued)</a:t>
            </a:r>
            <a:endParaRPr lang="en-US" b="1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990600"/>
            <a:ext cx="8077200" cy="4724400"/>
            <a:chOff x="2496" y="816"/>
            <a:chExt cx="5088" cy="2976"/>
          </a:xfrm>
        </p:grpSpPr>
        <p:pic>
          <p:nvPicPr>
            <p:cNvPr id="16391" name="Picture 11" descr="CH 5 Cra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816"/>
              <a:ext cx="1920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2" descr="CH 5 Crane FB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7" y="1152"/>
              <a:ext cx="2947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2743200" y="5181600"/>
            <a:ext cx="884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FBD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 PROBLEM  SOLVING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0" y="1143000"/>
            <a:ext cx="6553200" cy="3954463"/>
            <a:chOff x="864" y="1248"/>
            <a:chExt cx="4128" cy="2491"/>
          </a:xfrm>
        </p:grpSpPr>
        <p:sp>
          <p:nvSpPr>
            <p:cNvPr id="17414" name="Text Box 8"/>
            <p:cNvSpPr txBox="1">
              <a:spLocks noChangeArrowheads="1"/>
            </p:cNvSpPr>
            <p:nvPr/>
          </p:nvSpPr>
          <p:spPr bwMode="auto">
            <a:xfrm>
              <a:off x="864" y="3216"/>
              <a:ext cx="412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Draw a FBD of member ABC, which is supported by a smooth collar at A, roller at B, and link CD.</a:t>
              </a:r>
            </a:p>
          </p:txBody>
        </p:sp>
        <p:pic>
          <p:nvPicPr>
            <p:cNvPr id="17415" name="Picture 12" descr="CH 6 Group Pi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1248"/>
              <a:ext cx="3792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GROUP  PROBLEM  SOLVING</a:t>
            </a:r>
            <a:r>
              <a:rPr lang="en-US" dirty="0"/>
              <a:t> (continued)</a:t>
            </a:r>
            <a:endParaRPr lang="en-US" b="1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57200" y="990600"/>
            <a:ext cx="7256463" cy="5257800"/>
            <a:chOff x="528" y="816"/>
            <a:chExt cx="4571" cy="3312"/>
          </a:xfrm>
        </p:grpSpPr>
        <p:pic>
          <p:nvPicPr>
            <p:cNvPr id="18439" name="Picture 13" descr="CH 6 Group Pip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816"/>
              <a:ext cx="2304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14" descr="CH 5 Group Pipe FB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32" y="2160"/>
              <a:ext cx="3467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990600" y="4343400"/>
            <a:ext cx="982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FBD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ATTENTION QUIZ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</a:pPr>
            <a:r>
              <a:rPr lang="en-US" sz="2000" dirty="0"/>
              <a:t> 1. Internal forces are not shown on a free-body diagram because the internal forces are_____.  (Choose the most appropriate answer.)</a:t>
            </a:r>
          </a:p>
          <a:p>
            <a:pPr marL="290513" indent="-290513">
              <a:spcBef>
                <a:spcPct val="50000"/>
              </a:spcBef>
            </a:pPr>
            <a:r>
              <a:rPr lang="en-US" sz="2000" dirty="0"/>
              <a:t>	A)  Equal to zero	  B) Equal and opposite and they do not        			</a:t>
            </a:r>
            <a:r>
              <a:rPr lang="en-US" sz="2000" dirty="0" smtClean="0"/>
              <a:t>       	       affect </a:t>
            </a:r>
            <a:r>
              <a:rPr lang="en-US" sz="2000" dirty="0"/>
              <a:t>the calculations </a:t>
            </a:r>
          </a:p>
          <a:p>
            <a:pPr marL="290513" indent="-290513">
              <a:spcBef>
                <a:spcPct val="50000"/>
              </a:spcBef>
            </a:pPr>
            <a:r>
              <a:rPr lang="en-US" sz="2000" dirty="0"/>
              <a:t>    C)  Negligibly small     D) Not important 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3200401"/>
            <a:ext cx="8629650" cy="2586038"/>
            <a:chOff x="240" y="2016"/>
            <a:chExt cx="5436" cy="1629"/>
          </a:xfrm>
        </p:grpSpPr>
        <p:sp>
          <p:nvSpPr>
            <p:cNvPr id="19463" name="Text Box 8"/>
            <p:cNvSpPr txBox="1">
              <a:spLocks noChangeArrowheads="1"/>
            </p:cNvSpPr>
            <p:nvPr/>
          </p:nvSpPr>
          <p:spPr bwMode="auto">
            <a:xfrm>
              <a:off x="240" y="2016"/>
              <a:ext cx="3264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9400" indent="-279400">
                <a:spcBef>
                  <a:spcPct val="50000"/>
                </a:spcBef>
              </a:pPr>
              <a:r>
                <a:rPr lang="en-US" sz="2200" dirty="0"/>
                <a:t> 2. </a:t>
              </a:r>
              <a:r>
                <a:rPr lang="en-US" sz="2000" dirty="0"/>
                <a:t>How many unknown support reactions   are there in this problem</a:t>
              </a:r>
              <a:r>
                <a:rPr lang="en-US" sz="2000" dirty="0" smtClean="0"/>
                <a:t>?</a:t>
              </a:r>
            </a:p>
            <a:p>
              <a:pPr marL="279400" indent="-279400">
                <a:spcBef>
                  <a:spcPct val="50000"/>
                </a:spcBef>
              </a:pPr>
              <a:r>
                <a:rPr lang="en-US" sz="2000" dirty="0"/>
                <a:t>	A)	2 forces and 2 couple moments</a:t>
              </a:r>
            </a:p>
            <a:p>
              <a:pPr marL="279400" indent="-279400">
                <a:spcBef>
                  <a:spcPct val="50000"/>
                </a:spcBef>
              </a:pPr>
              <a:r>
                <a:rPr lang="en-US" sz="2000" dirty="0"/>
                <a:t>	B)	1 force and 2 couple moments</a:t>
              </a:r>
            </a:p>
            <a:p>
              <a:pPr marL="279400" indent="-279400">
                <a:spcBef>
                  <a:spcPct val="50000"/>
                </a:spcBef>
              </a:pPr>
              <a:r>
                <a:rPr lang="en-US" sz="2000" dirty="0"/>
                <a:t>	C)	3 forces</a:t>
              </a:r>
            </a:p>
            <a:p>
              <a:pPr marL="279400" indent="-279400">
                <a:spcBef>
                  <a:spcPct val="50000"/>
                </a:spcBef>
              </a:pPr>
              <a:r>
                <a:rPr lang="en-US" sz="2000" dirty="0"/>
                <a:t>	D)	3 forces and 1 couple moment</a:t>
              </a:r>
            </a:p>
          </p:txBody>
        </p:sp>
        <p:pic>
          <p:nvPicPr>
            <p:cNvPr id="19464" name="Picture 10" descr="CH 5 Attention Quiz Beam Dist Loa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2267"/>
              <a:ext cx="2316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H 5 C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5957"/>
            <a:ext cx="3048000" cy="25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H 6 Group Pi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3346806" cy="148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2209800"/>
            <a:ext cx="2994025" cy="3124200"/>
          </a:xfrm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057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7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When we modeled particles……</a:t>
            </a:r>
            <a:br>
              <a:rPr lang="en-US" smtClean="0"/>
            </a:br>
            <a:endParaRPr lang="en-US" smtClean="0"/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676400" y="5867400"/>
            <a:ext cx="594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…forces were concurrent and through the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g05_08bEx2"/>
          <p:cNvPicPr>
            <a:picLocks noChangeAspect="1" noChangeArrowheads="1"/>
          </p:cNvPicPr>
          <p:nvPr/>
        </p:nvPicPr>
        <p:blipFill>
          <a:blip r:embed="rId3" cstate="print"/>
          <a:srcRect b="17178"/>
          <a:stretch>
            <a:fillRect/>
          </a:stretch>
        </p:blipFill>
        <p:spPr bwMode="auto">
          <a:xfrm>
            <a:off x="838200" y="1789113"/>
            <a:ext cx="4646613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fg05_08cEx2"/>
          <p:cNvPicPr>
            <a:picLocks noChangeAspect="1" noChangeArrowheads="1"/>
          </p:cNvPicPr>
          <p:nvPr/>
        </p:nvPicPr>
        <p:blipFill>
          <a:blip r:embed="rId4" cstate="print"/>
          <a:srcRect b="16399"/>
          <a:stretch>
            <a:fillRect/>
          </a:stretch>
        </p:blipFill>
        <p:spPr bwMode="auto">
          <a:xfrm>
            <a:off x="3657600" y="3919538"/>
            <a:ext cx="39862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Now we model rigid bodies……</a:t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SUPPORT REACTIONS IN 2-D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44958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As a general rule, if a support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</a:rPr>
              <a:t>prevents translation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of a body in a given direction, then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</a:rPr>
              <a:t>a force is developed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on the body in the opposite direction.  Similarly,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if </a:t>
            </a:r>
            <a:r>
              <a:rPr lang="en-US" sz="2400" u="sng">
                <a:solidFill>
                  <a:schemeClr val="hlink"/>
                </a:solidFill>
                <a:latin typeface="Times New Roman" pitchFamily="18" charset="0"/>
              </a:rPr>
              <a:t>rotation is prevented, a couple moment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is exerted on the body.</a:t>
            </a:r>
            <a:endParaRPr lang="en-US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6148" name="Picture 6" descr="pg196-1"/>
          <p:cNvPicPr>
            <a:picLocks noChangeAspect="1" noChangeArrowheads="1"/>
          </p:cNvPicPr>
          <p:nvPr/>
        </p:nvPicPr>
        <p:blipFill>
          <a:blip r:embed="rId3" cstate="print">
            <a:lum bright="-30000" contrast="36000"/>
          </a:blip>
          <a:srcRect/>
          <a:stretch>
            <a:fillRect/>
          </a:stretch>
        </p:blipFill>
        <p:spPr bwMode="auto">
          <a:xfrm>
            <a:off x="381000" y="914400"/>
            <a:ext cx="33528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pg196-3"/>
          <p:cNvPicPr>
            <a:picLocks noChangeAspect="1" noChangeArrowheads="1"/>
          </p:cNvPicPr>
          <p:nvPr/>
        </p:nvPicPr>
        <p:blipFill>
          <a:blip r:embed="rId4" cstate="print">
            <a:lum bright="-36000" contrast="42000"/>
          </a:blip>
          <a:srcRect/>
          <a:stretch>
            <a:fillRect/>
          </a:stretch>
        </p:blipFill>
        <p:spPr bwMode="auto">
          <a:xfrm>
            <a:off x="381000" y="2514600"/>
            <a:ext cx="3276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pg196-8"/>
          <p:cNvPicPr>
            <a:picLocks noChangeAspect="1" noChangeArrowheads="1"/>
          </p:cNvPicPr>
          <p:nvPr/>
        </p:nvPicPr>
        <p:blipFill>
          <a:blip r:embed="rId5" cstate="print">
            <a:lum bright="-36000" contrast="36000"/>
          </a:blip>
          <a:srcRect/>
          <a:stretch>
            <a:fillRect/>
          </a:stretch>
        </p:blipFill>
        <p:spPr bwMode="auto">
          <a:xfrm>
            <a:off x="4038600" y="912813"/>
            <a:ext cx="4495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pg196-10"/>
          <p:cNvPicPr>
            <a:picLocks noChangeAspect="1" noChangeArrowheads="1"/>
          </p:cNvPicPr>
          <p:nvPr/>
        </p:nvPicPr>
        <p:blipFill>
          <a:blip r:embed="rId6" cstate="print">
            <a:lum bright="-48000" contrast="62000"/>
          </a:blip>
          <a:srcRect/>
          <a:stretch>
            <a:fillRect/>
          </a:stretch>
        </p:blipFill>
        <p:spPr bwMode="auto">
          <a:xfrm>
            <a:off x="4038600" y="2514600"/>
            <a:ext cx="4572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t="4243"/>
          <a:stretch>
            <a:fillRect/>
          </a:stretch>
        </p:blipFill>
        <p:spPr>
          <a:xfrm>
            <a:off x="0" y="914400"/>
            <a:ext cx="91440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77825"/>
            <a:ext cx="8153400" cy="579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t="2802"/>
          <a:stretch>
            <a:fillRect/>
          </a:stretch>
        </p:blipFill>
        <p:spPr>
          <a:xfrm>
            <a:off x="304800" y="533400"/>
            <a:ext cx="85344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995363"/>
            <a:ext cx="8153400" cy="4795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683</Words>
  <Application>Microsoft Office PowerPoint</Application>
  <PresentationFormat>On-screen Show (4:3)</PresentationFormat>
  <Paragraphs>106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Default Design</vt:lpstr>
      <vt:lpstr>Chapter 5</vt:lpstr>
      <vt:lpstr>PowerPoint Presentation</vt:lpstr>
      <vt:lpstr>When we modeled particles……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Drawing Free-Body 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Two-Force &amp; Three-Force Members</vt:lpstr>
      <vt:lpstr>Other examples of two-force elements.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Jenni Light</dc:creator>
  <cp:lastModifiedBy>Jenni Light</cp:lastModifiedBy>
  <cp:revision>21</cp:revision>
  <dcterms:created xsi:type="dcterms:W3CDTF">2008-06-22T20:44:38Z</dcterms:created>
  <dcterms:modified xsi:type="dcterms:W3CDTF">2016-10-08T19:01:35Z</dcterms:modified>
</cp:coreProperties>
</file>