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7" r:id="rId3"/>
    <p:sldId id="258" r:id="rId4"/>
    <p:sldId id="259" r:id="rId5"/>
    <p:sldId id="260" r:id="rId6"/>
    <p:sldId id="267" r:id="rId7"/>
    <p:sldId id="268" r:id="rId8"/>
    <p:sldId id="269" r:id="rId9"/>
    <p:sldId id="270" r:id="rId10"/>
    <p:sldId id="261" r:id="rId11"/>
    <p:sldId id="263" r:id="rId12"/>
    <p:sldId id="262" r:id="rId13"/>
    <p:sldId id="264" r:id="rId14"/>
    <p:sldId id="265" r:id="rId15"/>
    <p:sldId id="271" r:id="rId16"/>
    <p:sldId id="266" r:id="rId17"/>
  </p:sldIdLst>
  <p:sldSz cx="9144000" cy="6858000" type="screen4x3"/>
  <p:notesSz cx="6858000" cy="90773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000" autoAdjust="0"/>
  </p:normalViewPr>
  <p:slideViewPr>
    <p:cSldViewPr>
      <p:cViewPr varScale="1">
        <p:scale>
          <a:sx n="52" d="100"/>
          <a:sy n="52" d="100"/>
        </p:scale>
        <p:origin x="58" y="499"/>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4025"/>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4025"/>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4878BB7A-B3A4-40AE-B987-C5D3867FF475}" type="datetimeFigureOut">
              <a:rPr lang="en-US"/>
              <a:pPr>
                <a:defRPr/>
              </a:pPr>
              <a:t>10/8/2016</a:t>
            </a:fld>
            <a:endParaRPr lang="en-US"/>
          </a:p>
        </p:txBody>
      </p:sp>
      <p:sp>
        <p:nvSpPr>
          <p:cNvPr id="4" name="Footer Placeholder 3"/>
          <p:cNvSpPr>
            <a:spLocks noGrp="1"/>
          </p:cNvSpPr>
          <p:nvPr>
            <p:ph type="ftr" sz="quarter" idx="2"/>
          </p:nvPr>
        </p:nvSpPr>
        <p:spPr>
          <a:xfrm>
            <a:off x="0" y="8621713"/>
            <a:ext cx="2971800" cy="454025"/>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21713"/>
            <a:ext cx="2971800" cy="454025"/>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51B1D067-E89B-40E2-9B92-F4C0C3DE1CED}" type="slidenum">
              <a:rPr lang="en-US"/>
              <a:pPr>
                <a:defRPr/>
              </a:pPr>
              <a:t>‹#›</a:t>
            </a:fld>
            <a:endParaRPr lang="en-US"/>
          </a:p>
        </p:txBody>
      </p:sp>
    </p:spTree>
    <p:extLst>
      <p:ext uri="{BB962C8B-B14F-4D97-AF65-F5344CB8AC3E}">
        <p14:creationId xmlns:p14="http://schemas.microsoft.com/office/powerpoint/2010/main" val="36964840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4025"/>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4025"/>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2B092888-8192-4806-8F0C-CEF339534088}" type="datetimeFigureOut">
              <a:rPr lang="en-US"/>
              <a:pPr>
                <a:defRPr/>
              </a:pPr>
              <a:t>10/8/2016</a:t>
            </a:fld>
            <a:endParaRPr lang="en-US"/>
          </a:p>
        </p:txBody>
      </p:sp>
      <p:sp>
        <p:nvSpPr>
          <p:cNvPr id="4" name="Slide Image Placeholder 3"/>
          <p:cNvSpPr>
            <a:spLocks noGrp="1" noRot="1" noChangeAspect="1"/>
          </p:cNvSpPr>
          <p:nvPr>
            <p:ph type="sldImg" idx="2"/>
          </p:nvPr>
        </p:nvSpPr>
        <p:spPr>
          <a:xfrm>
            <a:off x="1160463" y="681038"/>
            <a:ext cx="4537075" cy="34036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11650"/>
            <a:ext cx="5486400" cy="408463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21713"/>
            <a:ext cx="2971800" cy="454025"/>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21713"/>
            <a:ext cx="2971800" cy="454025"/>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C6F03C38-8163-40E0-9864-BD8E547E5DB8}" type="slidenum">
              <a:rPr lang="en-US"/>
              <a:pPr>
                <a:defRPr/>
              </a:pPr>
              <a:t>‹#›</a:t>
            </a:fld>
            <a:endParaRPr lang="en-US"/>
          </a:p>
        </p:txBody>
      </p:sp>
    </p:spTree>
    <p:extLst>
      <p:ext uri="{BB962C8B-B14F-4D97-AF65-F5344CB8AC3E}">
        <p14:creationId xmlns:p14="http://schemas.microsoft.com/office/powerpoint/2010/main" val="119219053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C34DE03-DCA6-403A-B018-625D57E5608C}"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5628551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6"/>
          <p:cNvSpPr>
            <a:spLocks noGrp="1" noChangeArrowheads="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t>Statics:The Next Generation (2nd Ed.)   Mehta, Danielson, &amp; Berg   Lecture Notes for Sections 5.3,5.4</a:t>
            </a:r>
          </a:p>
        </p:txBody>
      </p:sp>
      <p:sp>
        <p:nvSpPr>
          <p:cNvPr id="2355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B3EA688-6238-4BAA-80AC-DCE765147E12}" type="slidenum">
              <a:rPr lang="en-US"/>
              <a:pPr fontAlgn="base">
                <a:spcBef>
                  <a:spcPct val="0"/>
                </a:spcBef>
                <a:spcAft>
                  <a:spcPct val="0"/>
                </a:spcAft>
              </a:pPr>
              <a:t>14</a:t>
            </a:fld>
            <a:endParaRPr lang="en-US"/>
          </a:p>
        </p:txBody>
      </p:sp>
      <p:sp>
        <p:nvSpPr>
          <p:cNvPr id="2355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355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extLst>
      <p:ext uri="{BB962C8B-B14F-4D97-AF65-F5344CB8AC3E}">
        <p14:creationId xmlns:p14="http://schemas.microsoft.com/office/powerpoint/2010/main" val="12318535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Grp="1" noChangeArrowheads="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t>Statics:The Next Generation (2nd Ed.)   Mehta, Danielson, &amp; Berg   Lecture Notes for Sections 5.3,5.4</a:t>
            </a:r>
          </a:p>
        </p:txBody>
      </p:sp>
      <p:sp>
        <p:nvSpPr>
          <p:cNvPr id="2457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43EB66E-0AFB-433F-BD0E-636352A6AAAB}" type="slidenum">
              <a:rPr lang="en-US"/>
              <a:pPr fontAlgn="base">
                <a:spcBef>
                  <a:spcPct val="0"/>
                </a:spcBef>
                <a:spcAft>
                  <a:spcPct val="0"/>
                </a:spcAft>
              </a:pPr>
              <a:t>16</a:t>
            </a:fld>
            <a:endParaRPr lang="en-US"/>
          </a:p>
        </p:txBody>
      </p:sp>
      <p:sp>
        <p:nvSpPr>
          <p:cNvPr id="2458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58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extLst>
      <p:ext uri="{BB962C8B-B14F-4D97-AF65-F5344CB8AC3E}">
        <p14:creationId xmlns:p14="http://schemas.microsoft.com/office/powerpoint/2010/main" val="3799119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Grp="1" noChangeArrowheads="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t>Statics:The Next Generation (2nd Ed.)   Mehta, Danielson, &amp; Berg   Lecture Notes for Sections 5.3,5.4</a:t>
            </a:r>
          </a:p>
        </p:txBody>
      </p:sp>
      <p:sp>
        <p:nvSpPr>
          <p:cNvPr id="1536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BE414E5-7626-4BC0-8F84-6A68C2ED1AFD}" type="slidenum">
              <a:rPr lang="en-US"/>
              <a:pPr fontAlgn="base">
                <a:spcBef>
                  <a:spcPct val="0"/>
                </a:spcBef>
                <a:spcAft>
                  <a:spcPct val="0"/>
                </a:spcAft>
              </a:pPr>
              <a:t>2</a:t>
            </a:fld>
            <a:endParaRPr lang="en-US"/>
          </a:p>
        </p:txBody>
      </p:sp>
      <p:sp>
        <p:nvSpPr>
          <p:cNvPr id="1536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36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extLst>
      <p:ext uri="{BB962C8B-B14F-4D97-AF65-F5344CB8AC3E}">
        <p14:creationId xmlns:p14="http://schemas.microsoft.com/office/powerpoint/2010/main" val="3904576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Grp="1" noChangeArrowheads="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t>Statics:The Next Generation (2nd Ed.)   Mehta, Danielson, &amp; Berg   Lecture Notes for Sections 5.3,5.4</a:t>
            </a:r>
          </a:p>
        </p:txBody>
      </p:sp>
      <p:sp>
        <p:nvSpPr>
          <p:cNvPr id="1638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C8C64BC-4592-46FE-BB8D-5D4C4B8BDAB2}" type="slidenum">
              <a:rPr lang="en-US"/>
              <a:pPr fontAlgn="base">
                <a:spcBef>
                  <a:spcPct val="0"/>
                </a:spcBef>
                <a:spcAft>
                  <a:spcPct val="0"/>
                </a:spcAft>
              </a:pPr>
              <a:t>3</a:t>
            </a:fld>
            <a:endParaRPr lang="en-US"/>
          </a:p>
        </p:txBody>
      </p:sp>
      <p:sp>
        <p:nvSpPr>
          <p:cNvPr id="1638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38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extLst>
      <p:ext uri="{BB962C8B-B14F-4D97-AF65-F5344CB8AC3E}">
        <p14:creationId xmlns:p14="http://schemas.microsoft.com/office/powerpoint/2010/main" val="4049159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p:cNvSpPr>
            <a:spLocks noGrp="1" noChangeArrowheads="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t>Statics:The Next Generation (2nd Ed.)   Mehta, Danielson, &amp; Berg   Lecture Notes for Sections 5.3,5.4</a:t>
            </a:r>
          </a:p>
        </p:txBody>
      </p:sp>
      <p:sp>
        <p:nvSpPr>
          <p:cNvPr id="1741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F885CA-2041-4830-B1BC-B12FA250E851}" type="slidenum">
              <a:rPr lang="en-US"/>
              <a:pPr fontAlgn="base">
                <a:spcBef>
                  <a:spcPct val="0"/>
                </a:spcBef>
                <a:spcAft>
                  <a:spcPct val="0"/>
                </a:spcAft>
              </a:pPr>
              <a:t>4</a:t>
            </a:fld>
            <a:endParaRPr lang="en-US"/>
          </a:p>
        </p:txBody>
      </p:sp>
      <p:sp>
        <p:nvSpPr>
          <p:cNvPr id="1741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extLst>
      <p:ext uri="{BB962C8B-B14F-4D97-AF65-F5344CB8AC3E}">
        <p14:creationId xmlns:p14="http://schemas.microsoft.com/office/powerpoint/2010/main" val="2801096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t>Statics:The Next Generation (2nd Ed.)   Mehta, Danielson, &amp; Berg   Lecture Notes for Sections 5.3,5.4</a:t>
            </a:r>
          </a:p>
        </p:txBody>
      </p:sp>
      <p:sp>
        <p:nvSpPr>
          <p:cNvPr id="1843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64E564C-A7A7-4969-A23D-B9213CC65C03}" type="slidenum">
              <a:rPr lang="en-US"/>
              <a:pPr fontAlgn="base">
                <a:spcBef>
                  <a:spcPct val="0"/>
                </a:spcBef>
                <a:spcAft>
                  <a:spcPct val="0"/>
                </a:spcAft>
              </a:pPr>
              <a:t>5</a:t>
            </a:fld>
            <a:endParaRPr lang="en-US"/>
          </a:p>
        </p:txBody>
      </p:sp>
      <p:sp>
        <p:nvSpPr>
          <p:cNvPr id="1843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43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extLst>
      <p:ext uri="{BB962C8B-B14F-4D97-AF65-F5344CB8AC3E}">
        <p14:creationId xmlns:p14="http://schemas.microsoft.com/office/powerpoint/2010/main" val="2336579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p:cNvSpPr>
            <a:spLocks noGrp="1" noChangeArrowheads="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t>Statics:The Next Generation (2nd Ed.)   Mehta, Danielson, &amp; Berg   Lecture Notes for Sections 5.3,5.4</a:t>
            </a:r>
          </a:p>
        </p:txBody>
      </p:sp>
      <p:sp>
        <p:nvSpPr>
          <p:cNvPr id="1945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6DD7AE9-8553-499F-B537-3D883B064DC2}" type="slidenum">
              <a:rPr lang="en-US"/>
              <a:pPr fontAlgn="base">
                <a:spcBef>
                  <a:spcPct val="0"/>
                </a:spcBef>
                <a:spcAft>
                  <a:spcPct val="0"/>
                </a:spcAft>
              </a:pPr>
              <a:t>10</a:t>
            </a:fld>
            <a:endParaRPr lang="en-US"/>
          </a:p>
        </p:txBody>
      </p:sp>
      <p:sp>
        <p:nvSpPr>
          <p:cNvPr id="1946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6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extLst>
      <p:ext uri="{BB962C8B-B14F-4D97-AF65-F5344CB8AC3E}">
        <p14:creationId xmlns:p14="http://schemas.microsoft.com/office/powerpoint/2010/main" val="31969408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p:cNvSpPr>
            <a:spLocks noGrp="1" noChangeArrowheads="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t>Statics:The Next Generation (2nd Ed.)   Mehta, Danielson, &amp; Berg   Lecture Notes for Sections 5.3,5.4</a:t>
            </a:r>
          </a:p>
        </p:txBody>
      </p:sp>
      <p:sp>
        <p:nvSpPr>
          <p:cNvPr id="2048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4561132-7C24-4B45-9761-2FC50DDF5398}" type="slidenum">
              <a:rPr lang="en-US"/>
              <a:pPr fontAlgn="base">
                <a:spcBef>
                  <a:spcPct val="0"/>
                </a:spcBef>
                <a:spcAft>
                  <a:spcPct val="0"/>
                </a:spcAft>
              </a:pPr>
              <a:t>11</a:t>
            </a:fld>
            <a:endParaRPr lang="en-US"/>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048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extLst>
      <p:ext uri="{BB962C8B-B14F-4D97-AF65-F5344CB8AC3E}">
        <p14:creationId xmlns:p14="http://schemas.microsoft.com/office/powerpoint/2010/main" val="3390237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a:spLocks noGrp="1" noChangeArrowheads="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t>Statics:The Next Generation (2nd Ed.)   Mehta, Danielson, &amp; Berg   Lecture Notes for Sections 5.3,5.4</a:t>
            </a:r>
          </a:p>
        </p:txBody>
      </p:sp>
      <p:sp>
        <p:nvSpPr>
          <p:cNvPr id="2150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73F3CBC-3E62-4610-91ED-7AF6639EB951}" type="slidenum">
              <a:rPr lang="en-US"/>
              <a:pPr fontAlgn="base">
                <a:spcBef>
                  <a:spcPct val="0"/>
                </a:spcBef>
                <a:spcAft>
                  <a:spcPct val="0"/>
                </a:spcAft>
              </a:pPr>
              <a:t>12</a:t>
            </a:fld>
            <a:endParaRPr lang="en-US"/>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150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28600" indent="-228600">
              <a:spcBef>
                <a:spcPct val="0"/>
              </a:spcBef>
            </a:pPr>
            <a:r>
              <a:rPr lang="en-US" sz="2400" smtClean="0"/>
              <a:t>Answers:</a:t>
            </a:r>
          </a:p>
          <a:p>
            <a:pPr marL="228600" indent="-228600">
              <a:spcBef>
                <a:spcPct val="0"/>
              </a:spcBef>
            </a:pPr>
            <a:r>
              <a:rPr lang="en-US" sz="2400" smtClean="0"/>
              <a:t>1. D</a:t>
            </a:r>
          </a:p>
          <a:p>
            <a:pPr marL="228600" indent="-228600">
              <a:spcBef>
                <a:spcPct val="0"/>
              </a:spcBef>
            </a:pPr>
            <a:r>
              <a:rPr lang="en-US" sz="2400" smtClean="0"/>
              <a:t>2. B</a:t>
            </a:r>
          </a:p>
        </p:txBody>
      </p:sp>
    </p:spTree>
    <p:extLst>
      <p:ext uri="{BB962C8B-B14F-4D97-AF65-F5344CB8AC3E}">
        <p14:creationId xmlns:p14="http://schemas.microsoft.com/office/powerpoint/2010/main" val="20883127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6"/>
          <p:cNvSpPr>
            <a:spLocks noGrp="1" noChangeArrowheads="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t>Statics:The Next Generation (2nd Ed.)   Mehta, Danielson, &amp; Berg   Lecture Notes for Sections 5.3,5.4</a:t>
            </a:r>
          </a:p>
        </p:txBody>
      </p:sp>
      <p:sp>
        <p:nvSpPr>
          <p:cNvPr id="2253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08C50BC-8FE1-4E46-A0C0-4CF88A3D8DE9}" type="slidenum">
              <a:rPr lang="en-US"/>
              <a:pPr fontAlgn="base">
                <a:spcBef>
                  <a:spcPct val="0"/>
                </a:spcBef>
                <a:spcAft>
                  <a:spcPct val="0"/>
                </a:spcAft>
              </a:pPr>
              <a:t>13</a:t>
            </a:fld>
            <a:endParaRPr lang="en-US"/>
          </a:p>
        </p:txBody>
      </p:sp>
      <p:sp>
        <p:nvSpPr>
          <p:cNvPr id="2253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28600" indent="-228600">
              <a:spcBef>
                <a:spcPct val="0"/>
              </a:spcBef>
            </a:pPr>
            <a:r>
              <a:rPr lang="en-US" sz="2400" smtClean="0"/>
              <a:t>Answers:</a:t>
            </a:r>
          </a:p>
          <a:p>
            <a:pPr marL="228600" indent="-228600">
              <a:spcBef>
                <a:spcPct val="0"/>
              </a:spcBef>
            </a:pPr>
            <a:r>
              <a:rPr lang="en-US" sz="2400" smtClean="0"/>
              <a:t>1. C</a:t>
            </a:r>
          </a:p>
          <a:p>
            <a:pPr marL="228600" indent="-228600">
              <a:spcBef>
                <a:spcPct val="0"/>
              </a:spcBef>
            </a:pPr>
            <a:r>
              <a:rPr lang="en-US" sz="2400" smtClean="0"/>
              <a:t>2. B</a:t>
            </a:r>
          </a:p>
        </p:txBody>
      </p:sp>
    </p:spTree>
    <p:extLst>
      <p:ext uri="{BB962C8B-B14F-4D97-AF65-F5344CB8AC3E}">
        <p14:creationId xmlns:p14="http://schemas.microsoft.com/office/powerpoint/2010/main" val="581226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06C020F-0619-40AC-BE21-CFC9046E704F}" type="datetimeFigureOut">
              <a:rPr lang="en-US"/>
              <a:pPr>
                <a:defRPr/>
              </a:pPr>
              <a:t>10/8/2016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61F6CF0-9EFB-45BC-BAD3-EEE61467AF8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6B80F45-D747-458E-9458-A2F91ABACF6F}" type="datetimeFigureOut">
              <a:rPr lang="en-US"/>
              <a:pPr>
                <a:defRPr/>
              </a:pPr>
              <a:t>10/8/2016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56DCBC-2098-4D70-90F2-ADC93DE50AD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DEC0C88-6E55-4DB1-B2C1-C27EE6B6C985}" type="datetimeFigureOut">
              <a:rPr lang="en-US"/>
              <a:pPr>
                <a:defRPr/>
              </a:pPr>
              <a:t>10/8/2016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3873A70-AF6B-4977-96E2-6BEE4F1239A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B7A97F5-E963-4712-A0F4-E3A86EF8F934}" type="datetimeFigureOut">
              <a:rPr lang="en-US"/>
              <a:pPr>
                <a:defRPr/>
              </a:pPr>
              <a:t>10/8/2016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EF61E28-FF82-4F4B-B140-F20C0EB72FC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C26506A-CB90-4CF6-A53D-4849EADF38F4}" type="datetimeFigureOut">
              <a:rPr lang="en-US"/>
              <a:pPr>
                <a:defRPr/>
              </a:pPr>
              <a:t>10/8/2016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42958EF-5A65-4A6B-ACC3-B9097358E8A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E1F2D02-86ED-4512-B929-964A4C94023E}" type="datetimeFigureOut">
              <a:rPr lang="en-US"/>
              <a:pPr>
                <a:defRPr/>
              </a:pPr>
              <a:t>10/8/2016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FC47754-A4F1-4CDC-B272-C0F421858F0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8D81172-F02A-4694-85DD-06A5B6EFCA17}" type="datetimeFigureOut">
              <a:rPr lang="en-US"/>
              <a:pPr>
                <a:defRPr/>
              </a:pPr>
              <a:t>10/8/2016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9A2F24E-8EB2-4D05-995B-0C91012B729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9030F22-0C51-406A-875A-72C58FEAFC66}" type="datetimeFigureOut">
              <a:rPr lang="en-US"/>
              <a:pPr>
                <a:defRPr/>
              </a:pPr>
              <a:t>10/8/2016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F2DA8D0-5A0E-4D0C-897C-F8EB137D84A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7C94315-0E08-43C1-A4A3-7474CB4292D3}" type="datetimeFigureOut">
              <a:rPr lang="en-US"/>
              <a:pPr>
                <a:defRPr/>
              </a:pPr>
              <a:t>10/8/2016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E2EE687-15CD-4441-A083-A24307B148A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C83B209-4FCF-4E7E-845A-8341FD65CE0B}" type="datetimeFigureOut">
              <a:rPr lang="en-US"/>
              <a:pPr>
                <a:defRPr/>
              </a:pPr>
              <a:t>10/8/2016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401771D-C68D-4164-89FF-79716D231B2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9712F85-2B89-4CC5-AFCC-BB9462B43C32}" type="datetimeFigureOut">
              <a:rPr lang="en-US"/>
              <a:pPr>
                <a:defRPr/>
              </a:pPr>
              <a:t>10/8/2016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22C2E17-9E37-4067-8C46-ED0397B8A78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BA9E33F0-A911-48EC-A605-5870A7F6CE2F}" type="datetimeFigureOut">
              <a:rPr lang="en-US"/>
              <a:pPr>
                <a:defRPr/>
              </a:pPr>
              <a:t>10/8/2016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649A65DE-5179-4B47-8125-9B56478CF71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smtClean="0"/>
              <a:t>Chapter 5</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en-US" smtClean="0"/>
              <a:t>Sections 5.3 – 5.4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219200" y="533400"/>
            <a:ext cx="7086600" cy="457200"/>
          </a:xfrm>
          <a:prstGeom prst="rect">
            <a:avLst/>
          </a:prstGeom>
          <a:noFill/>
          <a:ln w="9525">
            <a:noFill/>
            <a:miter lim="800000"/>
            <a:headEnd/>
            <a:tailEnd/>
          </a:ln>
        </p:spPr>
        <p:txBody>
          <a:bodyPr>
            <a:spAutoFit/>
          </a:bodyPr>
          <a:lstStyle/>
          <a:p>
            <a:pPr algn="ctr">
              <a:spcBef>
                <a:spcPct val="50000"/>
              </a:spcBef>
            </a:pPr>
            <a:r>
              <a:rPr lang="en-US" sz="2400" b="1">
                <a:latin typeface="Calibri" pitchFamily="34" charset="0"/>
              </a:rPr>
              <a:t>GROUP PROBLEM SOLVING </a:t>
            </a:r>
          </a:p>
        </p:txBody>
      </p:sp>
      <p:sp>
        <p:nvSpPr>
          <p:cNvPr id="7171" name="Text Box 3"/>
          <p:cNvSpPr txBox="1">
            <a:spLocks noChangeArrowheads="1"/>
          </p:cNvSpPr>
          <p:nvPr/>
        </p:nvSpPr>
        <p:spPr bwMode="auto">
          <a:xfrm>
            <a:off x="4648200" y="1066800"/>
            <a:ext cx="4267200" cy="3195638"/>
          </a:xfrm>
          <a:prstGeom prst="rect">
            <a:avLst/>
          </a:prstGeom>
          <a:noFill/>
          <a:ln w="9525">
            <a:noFill/>
            <a:miter lim="800000"/>
            <a:headEnd/>
            <a:tailEnd/>
          </a:ln>
        </p:spPr>
        <p:txBody>
          <a:bodyPr>
            <a:spAutoFit/>
          </a:bodyPr>
          <a:lstStyle/>
          <a:p>
            <a:pPr>
              <a:spcBef>
                <a:spcPct val="50000"/>
              </a:spcBef>
            </a:pPr>
            <a:r>
              <a:rPr lang="en-US" sz="2400" b="1">
                <a:latin typeface="Calibri" pitchFamily="34" charset="0"/>
              </a:rPr>
              <a:t>Given:</a:t>
            </a:r>
            <a:r>
              <a:rPr lang="en-US" sz="2400">
                <a:latin typeface="Calibri" pitchFamily="34" charset="0"/>
              </a:rPr>
              <a:t>	The load on the bent rod 	is supported by a smooth 	inclined surface at B and 	a collar at A.  The collar 	is free to slide over the 	fixed inclined rod.</a:t>
            </a:r>
          </a:p>
          <a:p>
            <a:pPr>
              <a:spcBef>
                <a:spcPct val="50000"/>
              </a:spcBef>
            </a:pPr>
            <a:r>
              <a:rPr lang="en-US" sz="2400" b="1">
                <a:latin typeface="Calibri" pitchFamily="34" charset="0"/>
              </a:rPr>
              <a:t>Find:</a:t>
            </a:r>
            <a:r>
              <a:rPr lang="en-US" sz="2400">
                <a:latin typeface="Calibri" pitchFamily="34" charset="0"/>
              </a:rPr>
              <a:t>   Support reactions at A 	and B.</a:t>
            </a:r>
          </a:p>
        </p:txBody>
      </p:sp>
      <p:sp>
        <p:nvSpPr>
          <p:cNvPr id="7172" name="Text Box 4"/>
          <p:cNvSpPr txBox="1">
            <a:spLocks noChangeArrowheads="1"/>
          </p:cNvSpPr>
          <p:nvPr/>
        </p:nvSpPr>
        <p:spPr bwMode="auto">
          <a:xfrm>
            <a:off x="457200" y="3962400"/>
            <a:ext cx="6019800" cy="2100263"/>
          </a:xfrm>
          <a:prstGeom prst="rect">
            <a:avLst/>
          </a:prstGeom>
          <a:noFill/>
          <a:ln w="9525">
            <a:noFill/>
            <a:miter lim="800000"/>
            <a:headEnd/>
            <a:tailEnd/>
          </a:ln>
        </p:spPr>
        <p:txBody>
          <a:bodyPr>
            <a:spAutoFit/>
          </a:bodyPr>
          <a:lstStyle/>
          <a:p>
            <a:pPr marL="457200" indent="-457200">
              <a:spcBef>
                <a:spcPct val="50000"/>
              </a:spcBef>
            </a:pPr>
            <a:r>
              <a:rPr lang="en-US" sz="2400" b="1" u="sng">
                <a:latin typeface="Calibri" pitchFamily="34" charset="0"/>
              </a:rPr>
              <a:t>Plan:</a:t>
            </a:r>
          </a:p>
          <a:p>
            <a:pPr marL="457200" indent="-457200">
              <a:spcBef>
                <a:spcPct val="50000"/>
              </a:spcBef>
            </a:pPr>
            <a:r>
              <a:rPr lang="en-US" sz="2400">
                <a:latin typeface="Calibri" pitchFamily="34" charset="0"/>
              </a:rPr>
              <a:t>a)  Establish the x </a:t>
            </a:r>
            <a:r>
              <a:rPr lang="en-US" sz="2400">
                <a:latin typeface="Calibri" pitchFamily="34" charset="0"/>
                <a:cs typeface="Times New Roman" pitchFamily="18" charset="0"/>
              </a:rPr>
              <a:t>– y axes.</a:t>
            </a:r>
          </a:p>
          <a:p>
            <a:pPr marL="457200" indent="-457200">
              <a:spcBef>
                <a:spcPct val="50000"/>
              </a:spcBef>
            </a:pPr>
            <a:r>
              <a:rPr lang="en-US" sz="2400">
                <a:latin typeface="Calibri" pitchFamily="34" charset="0"/>
                <a:cs typeface="Times New Roman" pitchFamily="18" charset="0"/>
              </a:rPr>
              <a:t>b)  Draw a complete FBD of the bent rod.</a:t>
            </a:r>
          </a:p>
          <a:p>
            <a:pPr marL="457200" indent="-457200">
              <a:spcBef>
                <a:spcPct val="50000"/>
              </a:spcBef>
            </a:pPr>
            <a:r>
              <a:rPr lang="en-US" sz="2400">
                <a:latin typeface="Calibri" pitchFamily="34" charset="0"/>
                <a:cs typeface="Times New Roman" pitchFamily="18" charset="0"/>
              </a:rPr>
              <a:t>c)  Apply the E-of-E to solve for the unknowns.</a:t>
            </a:r>
          </a:p>
        </p:txBody>
      </p:sp>
      <p:pic>
        <p:nvPicPr>
          <p:cNvPr id="7173" name="Picture 7" descr="C:\WINDOWS\Desktop\5-28.jpg"/>
          <p:cNvPicPr>
            <a:picLocks noChangeAspect="1" noChangeArrowheads="1"/>
          </p:cNvPicPr>
          <p:nvPr/>
        </p:nvPicPr>
        <p:blipFill>
          <a:blip r:embed="rId3" cstate="print"/>
          <a:srcRect/>
          <a:stretch>
            <a:fillRect/>
          </a:stretch>
        </p:blipFill>
        <p:spPr bwMode="auto">
          <a:xfrm>
            <a:off x="457200" y="1219200"/>
            <a:ext cx="4191000" cy="2301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1295400" y="381000"/>
            <a:ext cx="6324600" cy="457200"/>
          </a:xfrm>
          <a:prstGeom prst="rect">
            <a:avLst/>
          </a:prstGeom>
          <a:noFill/>
          <a:ln w="9525">
            <a:noFill/>
            <a:miter lim="800000"/>
            <a:headEnd/>
            <a:tailEnd/>
          </a:ln>
        </p:spPr>
        <p:txBody>
          <a:bodyPr>
            <a:spAutoFit/>
          </a:bodyPr>
          <a:lstStyle/>
          <a:p>
            <a:pPr algn="ctr">
              <a:spcBef>
                <a:spcPct val="50000"/>
              </a:spcBef>
            </a:pPr>
            <a:r>
              <a:rPr lang="en-US" sz="2400" b="1">
                <a:latin typeface="Calibri" pitchFamily="34" charset="0"/>
              </a:rPr>
              <a:t>GROUP PROBLEM SOLVING (Continued)</a:t>
            </a:r>
          </a:p>
        </p:txBody>
      </p:sp>
      <p:sp>
        <p:nvSpPr>
          <p:cNvPr id="8195" name="Text Box 3"/>
          <p:cNvSpPr txBox="1">
            <a:spLocks noChangeArrowheads="1"/>
          </p:cNvSpPr>
          <p:nvPr/>
        </p:nvSpPr>
        <p:spPr bwMode="auto">
          <a:xfrm>
            <a:off x="457200" y="3352800"/>
            <a:ext cx="7086600" cy="930275"/>
          </a:xfrm>
          <a:prstGeom prst="rect">
            <a:avLst/>
          </a:prstGeom>
          <a:noFill/>
          <a:ln w="9525">
            <a:noFill/>
            <a:miter lim="800000"/>
            <a:headEnd/>
            <a:tailEnd/>
          </a:ln>
        </p:spPr>
        <p:txBody>
          <a:bodyPr>
            <a:spAutoFit/>
          </a:bodyPr>
          <a:lstStyle/>
          <a:p>
            <a:pPr>
              <a:spcBef>
                <a:spcPct val="50000"/>
              </a:spcBef>
            </a:pPr>
            <a:r>
              <a:rPr lang="en-US">
                <a:latin typeface="Calibri" pitchFamily="34" charset="0"/>
                <a:sym typeface="Symbol" pitchFamily="18" charset="2"/>
              </a:rPr>
              <a:t></a:t>
            </a:r>
            <a:r>
              <a:rPr lang="en-US">
                <a:latin typeface="Calibri" pitchFamily="34" charset="0"/>
              </a:rPr>
              <a:t>    +    </a:t>
            </a:r>
            <a:r>
              <a:rPr lang="en-US">
                <a:latin typeface="Calibri" pitchFamily="34" charset="0"/>
                <a:sym typeface="Symbol" pitchFamily="18" charset="2"/>
              </a:rPr>
              <a:t>F</a:t>
            </a:r>
            <a:r>
              <a:rPr lang="en-US" baseline="-25000">
                <a:latin typeface="Calibri" pitchFamily="34" charset="0"/>
                <a:sym typeface="Symbol" pitchFamily="18" charset="2"/>
              </a:rPr>
              <a:t>X</a:t>
            </a:r>
            <a:r>
              <a:rPr lang="en-US">
                <a:latin typeface="Calibri" pitchFamily="34" charset="0"/>
                <a:sym typeface="Symbol" pitchFamily="18" charset="2"/>
              </a:rPr>
              <a:t>   =    (4 / 5) N</a:t>
            </a:r>
            <a:r>
              <a:rPr lang="en-US" baseline="-25000">
                <a:latin typeface="Calibri" pitchFamily="34" charset="0"/>
                <a:sym typeface="Symbol" pitchFamily="18" charset="2"/>
              </a:rPr>
              <a:t>A</a:t>
            </a:r>
            <a:r>
              <a:rPr lang="en-US">
                <a:latin typeface="Calibri" pitchFamily="34" charset="0"/>
                <a:sym typeface="Symbol" pitchFamily="18" charset="2"/>
              </a:rPr>
              <a:t>   </a:t>
            </a:r>
            <a:r>
              <a:rPr lang="en-US">
                <a:latin typeface="Calibri" pitchFamily="34" charset="0"/>
              </a:rPr>
              <a:t> </a:t>
            </a:r>
            <a:r>
              <a:rPr lang="en-US">
                <a:latin typeface="Calibri" pitchFamily="34" charset="0"/>
                <a:cs typeface="Times New Roman" pitchFamily="18" charset="0"/>
              </a:rPr>
              <a:t>–    (5 / 13) N</a:t>
            </a:r>
            <a:r>
              <a:rPr lang="en-US" baseline="-25000">
                <a:latin typeface="Calibri" pitchFamily="34" charset="0"/>
                <a:cs typeface="Times New Roman" pitchFamily="18" charset="0"/>
              </a:rPr>
              <a:t>B</a:t>
            </a:r>
            <a:r>
              <a:rPr lang="en-US">
                <a:latin typeface="Calibri" pitchFamily="34" charset="0"/>
                <a:cs typeface="Times New Roman" pitchFamily="18" charset="0"/>
              </a:rPr>
              <a:t>   =    0</a:t>
            </a:r>
          </a:p>
          <a:p>
            <a:pPr>
              <a:spcBef>
                <a:spcPct val="50000"/>
              </a:spcBef>
            </a:pPr>
            <a:r>
              <a:rPr lang="en-US">
                <a:latin typeface="Calibri" pitchFamily="34" charset="0"/>
                <a:cs typeface="Times New Roman" pitchFamily="18" charset="0"/>
                <a:sym typeface="Symbol" pitchFamily="18" charset="2"/>
              </a:rPr>
              <a:t></a:t>
            </a:r>
            <a:r>
              <a:rPr lang="en-US">
                <a:latin typeface="Calibri" pitchFamily="34" charset="0"/>
                <a:cs typeface="Times New Roman" pitchFamily="18" charset="0"/>
              </a:rPr>
              <a:t>    +    </a:t>
            </a:r>
            <a:r>
              <a:rPr lang="en-US">
                <a:latin typeface="Calibri" pitchFamily="34" charset="0"/>
                <a:sym typeface="Symbol" pitchFamily="18" charset="2"/>
              </a:rPr>
              <a:t>F</a:t>
            </a:r>
            <a:r>
              <a:rPr lang="en-US" baseline="-25000">
                <a:latin typeface="Calibri" pitchFamily="34" charset="0"/>
                <a:sym typeface="Symbol" pitchFamily="18" charset="2"/>
              </a:rPr>
              <a:t>Y</a:t>
            </a:r>
            <a:r>
              <a:rPr lang="en-US">
                <a:latin typeface="Calibri" pitchFamily="34" charset="0"/>
                <a:sym typeface="Symbol" pitchFamily="18" charset="2"/>
              </a:rPr>
              <a:t>   =    (3 / 5) N</a:t>
            </a:r>
            <a:r>
              <a:rPr lang="en-US" baseline="-25000">
                <a:latin typeface="Calibri" pitchFamily="34" charset="0"/>
                <a:sym typeface="Symbol" pitchFamily="18" charset="2"/>
              </a:rPr>
              <a:t>A</a:t>
            </a:r>
            <a:r>
              <a:rPr lang="en-US">
                <a:latin typeface="Calibri" pitchFamily="34" charset="0"/>
                <a:sym typeface="Symbol" pitchFamily="18" charset="2"/>
              </a:rPr>
              <a:t>   </a:t>
            </a:r>
            <a:r>
              <a:rPr lang="en-US">
                <a:latin typeface="Calibri" pitchFamily="34" charset="0"/>
              </a:rPr>
              <a:t> +</a:t>
            </a:r>
            <a:r>
              <a:rPr lang="en-US">
                <a:latin typeface="Calibri" pitchFamily="34" charset="0"/>
                <a:cs typeface="Times New Roman" pitchFamily="18" charset="0"/>
              </a:rPr>
              <a:t>     (12 / 13) N</a:t>
            </a:r>
            <a:r>
              <a:rPr lang="en-US" baseline="-25000">
                <a:latin typeface="Calibri" pitchFamily="34" charset="0"/>
                <a:cs typeface="Times New Roman" pitchFamily="18" charset="0"/>
              </a:rPr>
              <a:t>B</a:t>
            </a:r>
            <a:r>
              <a:rPr lang="en-US">
                <a:latin typeface="Calibri" pitchFamily="34" charset="0"/>
                <a:cs typeface="Times New Roman" pitchFamily="18" charset="0"/>
              </a:rPr>
              <a:t>  </a:t>
            </a:r>
            <a:r>
              <a:rPr lang="en-US">
                <a:latin typeface="Calibri" pitchFamily="34" charset="0"/>
              </a:rPr>
              <a:t> </a:t>
            </a:r>
            <a:r>
              <a:rPr lang="en-US">
                <a:latin typeface="Calibri" pitchFamily="34" charset="0"/>
                <a:cs typeface="Times New Roman" pitchFamily="18" charset="0"/>
              </a:rPr>
              <a:t>–    100  =  0</a:t>
            </a:r>
          </a:p>
        </p:txBody>
      </p:sp>
      <p:sp>
        <p:nvSpPr>
          <p:cNvPr id="8196" name="Text Box 6"/>
          <p:cNvSpPr txBox="1">
            <a:spLocks noChangeArrowheads="1"/>
          </p:cNvSpPr>
          <p:nvPr/>
        </p:nvSpPr>
        <p:spPr bwMode="auto">
          <a:xfrm>
            <a:off x="457200" y="4343400"/>
            <a:ext cx="8229600" cy="762000"/>
          </a:xfrm>
          <a:prstGeom prst="rect">
            <a:avLst/>
          </a:prstGeom>
          <a:noFill/>
          <a:ln w="9525">
            <a:noFill/>
            <a:miter lim="800000"/>
            <a:headEnd/>
            <a:tailEnd/>
          </a:ln>
        </p:spPr>
        <p:txBody>
          <a:bodyPr>
            <a:spAutoFit/>
          </a:bodyPr>
          <a:lstStyle/>
          <a:p>
            <a:pPr>
              <a:spcBef>
                <a:spcPct val="50000"/>
              </a:spcBef>
            </a:pPr>
            <a:r>
              <a:rPr lang="en-US">
                <a:latin typeface="Calibri" pitchFamily="34" charset="0"/>
              </a:rPr>
              <a:t>Solving these two equations, we get</a:t>
            </a:r>
            <a:br>
              <a:rPr lang="en-US">
                <a:latin typeface="Calibri" pitchFamily="34" charset="0"/>
              </a:rPr>
            </a:br>
            <a:r>
              <a:rPr lang="en-US">
                <a:latin typeface="Calibri" pitchFamily="34" charset="0"/>
              </a:rPr>
              <a:t>N</a:t>
            </a:r>
            <a:r>
              <a:rPr lang="en-US" baseline="-25000">
                <a:latin typeface="Calibri" pitchFamily="34" charset="0"/>
              </a:rPr>
              <a:t>B</a:t>
            </a:r>
            <a:r>
              <a:rPr lang="en-US">
                <a:latin typeface="Calibri" pitchFamily="34" charset="0"/>
              </a:rPr>
              <a:t>  =  82</a:t>
            </a:r>
            <a:r>
              <a:rPr lang="en-US" b="1">
                <a:latin typeface="Calibri" pitchFamily="34" charset="0"/>
              </a:rPr>
              <a:t>.</a:t>
            </a:r>
            <a:r>
              <a:rPr lang="en-US">
                <a:latin typeface="Calibri" pitchFamily="34" charset="0"/>
              </a:rPr>
              <a:t>54   or  </a:t>
            </a:r>
            <a:r>
              <a:rPr lang="en-US" u="sng">
                <a:solidFill>
                  <a:schemeClr val="hlink"/>
                </a:solidFill>
                <a:latin typeface="Calibri" pitchFamily="34" charset="0"/>
              </a:rPr>
              <a:t>82</a:t>
            </a:r>
            <a:r>
              <a:rPr lang="en-US" b="1">
                <a:solidFill>
                  <a:schemeClr val="hlink"/>
                </a:solidFill>
                <a:latin typeface="Calibri" pitchFamily="34" charset="0"/>
              </a:rPr>
              <a:t>.</a:t>
            </a:r>
            <a:r>
              <a:rPr lang="en-US" u="sng">
                <a:solidFill>
                  <a:schemeClr val="hlink"/>
                </a:solidFill>
                <a:latin typeface="Calibri" pitchFamily="34" charset="0"/>
              </a:rPr>
              <a:t>5  lb</a:t>
            </a:r>
            <a:r>
              <a:rPr lang="en-US">
                <a:latin typeface="Calibri" pitchFamily="34" charset="0"/>
              </a:rPr>
              <a:t>   and	N</a:t>
            </a:r>
            <a:r>
              <a:rPr lang="en-US" baseline="-25000">
                <a:latin typeface="Calibri" pitchFamily="34" charset="0"/>
              </a:rPr>
              <a:t>A</a:t>
            </a:r>
            <a:r>
              <a:rPr lang="en-US">
                <a:latin typeface="Calibri" pitchFamily="34" charset="0"/>
              </a:rPr>
              <a:t>  =   39</a:t>
            </a:r>
            <a:r>
              <a:rPr lang="en-US" b="1">
                <a:latin typeface="Calibri" pitchFamily="34" charset="0"/>
              </a:rPr>
              <a:t>.</a:t>
            </a:r>
            <a:r>
              <a:rPr lang="en-US">
                <a:latin typeface="Calibri" pitchFamily="34" charset="0"/>
              </a:rPr>
              <a:t>68  or   </a:t>
            </a:r>
            <a:r>
              <a:rPr lang="en-US" u="sng">
                <a:solidFill>
                  <a:schemeClr val="hlink"/>
                </a:solidFill>
                <a:latin typeface="Calibri" pitchFamily="34" charset="0"/>
              </a:rPr>
              <a:t>39</a:t>
            </a:r>
            <a:r>
              <a:rPr lang="en-US" b="1">
                <a:solidFill>
                  <a:schemeClr val="hlink"/>
                </a:solidFill>
                <a:latin typeface="Calibri" pitchFamily="34" charset="0"/>
              </a:rPr>
              <a:t>.</a:t>
            </a:r>
            <a:r>
              <a:rPr lang="en-US" u="sng">
                <a:solidFill>
                  <a:schemeClr val="hlink"/>
                </a:solidFill>
                <a:latin typeface="Calibri" pitchFamily="34" charset="0"/>
              </a:rPr>
              <a:t>7  lb</a:t>
            </a:r>
            <a:endParaRPr lang="en-US">
              <a:solidFill>
                <a:schemeClr val="hlink"/>
              </a:solidFill>
              <a:latin typeface="Calibri" pitchFamily="34" charset="0"/>
            </a:endParaRPr>
          </a:p>
        </p:txBody>
      </p:sp>
      <p:sp>
        <p:nvSpPr>
          <p:cNvPr id="8197" name="Text Box 7"/>
          <p:cNvSpPr txBox="1">
            <a:spLocks noChangeArrowheads="1"/>
          </p:cNvSpPr>
          <p:nvPr/>
        </p:nvSpPr>
        <p:spPr bwMode="auto">
          <a:xfrm>
            <a:off x="457200" y="5334000"/>
            <a:ext cx="8229600" cy="930275"/>
          </a:xfrm>
          <a:prstGeom prst="rect">
            <a:avLst/>
          </a:prstGeom>
          <a:noFill/>
          <a:ln w="9525">
            <a:noFill/>
            <a:miter lim="800000"/>
            <a:headEnd/>
            <a:tailEnd/>
          </a:ln>
        </p:spPr>
        <p:txBody>
          <a:bodyPr>
            <a:spAutoFit/>
          </a:bodyPr>
          <a:lstStyle/>
          <a:p>
            <a:pPr>
              <a:spcBef>
                <a:spcPct val="50000"/>
              </a:spcBef>
            </a:pPr>
            <a:r>
              <a:rPr lang="en-US">
                <a:latin typeface="Calibri" pitchFamily="34" charset="0"/>
              </a:rPr>
              <a:t>   + </a:t>
            </a:r>
            <a:r>
              <a:rPr lang="en-US">
                <a:latin typeface="Calibri" pitchFamily="34" charset="0"/>
                <a:sym typeface="Symbol" pitchFamily="18" charset="2"/>
              </a:rPr>
              <a:t> M</a:t>
            </a:r>
            <a:r>
              <a:rPr lang="en-US" baseline="-25000">
                <a:latin typeface="Calibri" pitchFamily="34" charset="0"/>
                <a:sym typeface="Symbol" pitchFamily="18" charset="2"/>
              </a:rPr>
              <a:t>A</a:t>
            </a:r>
            <a:r>
              <a:rPr lang="en-US">
                <a:latin typeface="Calibri" pitchFamily="34" charset="0"/>
                <a:sym typeface="Symbol" pitchFamily="18" charset="2"/>
              </a:rPr>
              <a:t> = M</a:t>
            </a:r>
            <a:r>
              <a:rPr lang="en-US" baseline="-25000">
                <a:latin typeface="Calibri" pitchFamily="34" charset="0"/>
                <a:sym typeface="Symbol" pitchFamily="18" charset="2"/>
              </a:rPr>
              <a:t>A</a:t>
            </a:r>
            <a:r>
              <a:rPr lang="en-US">
                <a:latin typeface="Calibri" pitchFamily="34" charset="0"/>
                <a:sym typeface="Symbol" pitchFamily="18" charset="2"/>
              </a:rPr>
              <a:t> </a:t>
            </a:r>
            <a:r>
              <a:rPr lang="en-US">
                <a:latin typeface="Calibri" pitchFamily="34" charset="0"/>
                <a:cs typeface="Times New Roman" pitchFamily="18" charset="0"/>
              </a:rPr>
              <a:t>– 100 </a:t>
            </a:r>
            <a:r>
              <a:rPr lang="en-US">
                <a:latin typeface="Calibri" pitchFamily="34" charset="0"/>
                <a:sym typeface="Symbol" pitchFamily="18" charset="2"/>
              </a:rPr>
              <a:t> 3 </a:t>
            </a:r>
            <a:r>
              <a:rPr lang="en-US">
                <a:latin typeface="Calibri" pitchFamily="34" charset="0"/>
                <a:cs typeface="Times New Roman" pitchFamily="18" charset="0"/>
              </a:rPr>
              <a:t>– 200 + (12 / 13) N</a:t>
            </a:r>
            <a:r>
              <a:rPr lang="en-US" baseline="-25000">
                <a:latin typeface="Calibri" pitchFamily="34" charset="0"/>
                <a:cs typeface="Times New Roman" pitchFamily="18" charset="0"/>
              </a:rPr>
              <a:t>B</a:t>
            </a:r>
            <a:r>
              <a:rPr lang="en-US">
                <a:latin typeface="Calibri" pitchFamily="34" charset="0"/>
                <a:sym typeface="Symbol" pitchFamily="18" charset="2"/>
              </a:rPr>
              <a:t> 6  </a:t>
            </a:r>
            <a:r>
              <a:rPr lang="en-US">
                <a:latin typeface="Calibri" pitchFamily="34" charset="0"/>
                <a:cs typeface="Times New Roman" pitchFamily="18" charset="0"/>
              </a:rPr>
              <a:t>–  (5 /13) N</a:t>
            </a:r>
            <a:r>
              <a:rPr lang="en-US" baseline="-25000">
                <a:latin typeface="Calibri" pitchFamily="34" charset="0"/>
                <a:cs typeface="Times New Roman" pitchFamily="18" charset="0"/>
              </a:rPr>
              <a:t>B</a:t>
            </a:r>
            <a:r>
              <a:rPr lang="en-US">
                <a:latin typeface="Calibri" pitchFamily="34" charset="0"/>
                <a:sym typeface="Symbol" pitchFamily="18" charset="2"/>
              </a:rPr>
              <a:t> 2 = 0</a:t>
            </a:r>
          </a:p>
          <a:p>
            <a:pPr>
              <a:spcBef>
                <a:spcPct val="50000"/>
              </a:spcBef>
            </a:pPr>
            <a:r>
              <a:rPr lang="en-US">
                <a:latin typeface="Calibri" pitchFamily="34" charset="0"/>
                <a:sym typeface="Symbol" pitchFamily="18" charset="2"/>
              </a:rPr>
              <a:t>       </a:t>
            </a:r>
            <a:r>
              <a:rPr lang="en-US" u="sng">
                <a:solidFill>
                  <a:schemeClr val="hlink"/>
                </a:solidFill>
                <a:latin typeface="Calibri" pitchFamily="34" charset="0"/>
                <a:sym typeface="Symbol" pitchFamily="18" charset="2"/>
              </a:rPr>
              <a:t>M</a:t>
            </a:r>
            <a:r>
              <a:rPr lang="en-US" u="sng" baseline="-25000">
                <a:solidFill>
                  <a:schemeClr val="hlink"/>
                </a:solidFill>
                <a:latin typeface="Calibri" pitchFamily="34" charset="0"/>
                <a:sym typeface="Symbol" pitchFamily="18" charset="2"/>
              </a:rPr>
              <a:t>A</a:t>
            </a:r>
            <a:r>
              <a:rPr lang="en-US" u="sng">
                <a:solidFill>
                  <a:schemeClr val="hlink"/>
                </a:solidFill>
                <a:latin typeface="Calibri" pitchFamily="34" charset="0"/>
                <a:sym typeface="Symbol" pitchFamily="18" charset="2"/>
              </a:rPr>
              <a:t>  =  106   lb </a:t>
            </a:r>
            <a:r>
              <a:rPr lang="en-US" u="sng">
                <a:solidFill>
                  <a:schemeClr val="hlink"/>
                </a:solidFill>
                <a:latin typeface="Calibri" pitchFamily="34" charset="0"/>
                <a:cs typeface="Times New Roman" pitchFamily="18" charset="0"/>
                <a:sym typeface="Symbol" pitchFamily="18" charset="2"/>
              </a:rPr>
              <a:t>• ft</a:t>
            </a:r>
            <a:endParaRPr lang="en-US">
              <a:solidFill>
                <a:schemeClr val="hlink"/>
              </a:solidFill>
              <a:latin typeface="Calibri" pitchFamily="34" charset="0"/>
              <a:cs typeface="Times New Roman" pitchFamily="18" charset="0"/>
              <a:sym typeface="Symbol" pitchFamily="18" charset="2"/>
            </a:endParaRPr>
          </a:p>
        </p:txBody>
      </p:sp>
      <p:sp>
        <p:nvSpPr>
          <p:cNvPr id="8198" name="Freeform 11"/>
          <p:cNvSpPr>
            <a:spLocks/>
          </p:cNvSpPr>
          <p:nvPr/>
        </p:nvSpPr>
        <p:spPr bwMode="auto">
          <a:xfrm>
            <a:off x="533400" y="5410200"/>
            <a:ext cx="76200" cy="304800"/>
          </a:xfrm>
          <a:custGeom>
            <a:avLst/>
            <a:gdLst>
              <a:gd name="T0" fmla="*/ 48 w 48"/>
              <a:gd name="T1" fmla="*/ 0 h 192"/>
              <a:gd name="T2" fmla="*/ 0 w 48"/>
              <a:gd name="T3" fmla="*/ 96 h 192"/>
              <a:gd name="T4" fmla="*/ 48 w 48"/>
              <a:gd name="T5" fmla="*/ 192 h 192"/>
              <a:gd name="T6" fmla="*/ 0 60000 65536"/>
              <a:gd name="T7" fmla="*/ 0 60000 65536"/>
              <a:gd name="T8" fmla="*/ 0 60000 65536"/>
              <a:gd name="T9" fmla="*/ 0 w 48"/>
              <a:gd name="T10" fmla="*/ 0 h 192"/>
              <a:gd name="T11" fmla="*/ 48 w 48"/>
              <a:gd name="T12" fmla="*/ 192 h 192"/>
            </a:gdLst>
            <a:ahLst/>
            <a:cxnLst>
              <a:cxn ang="T6">
                <a:pos x="T0" y="T1"/>
              </a:cxn>
              <a:cxn ang="T7">
                <a:pos x="T2" y="T3"/>
              </a:cxn>
              <a:cxn ang="T8">
                <a:pos x="T4" y="T5"/>
              </a:cxn>
            </a:cxnLst>
            <a:rect l="T9" t="T10" r="T11" b="T12"/>
            <a:pathLst>
              <a:path w="48" h="192">
                <a:moveTo>
                  <a:pt x="48" y="0"/>
                </a:moveTo>
                <a:cubicBezTo>
                  <a:pt x="24" y="32"/>
                  <a:pt x="0" y="64"/>
                  <a:pt x="0" y="96"/>
                </a:cubicBezTo>
                <a:cubicBezTo>
                  <a:pt x="0" y="128"/>
                  <a:pt x="24" y="160"/>
                  <a:pt x="48" y="192"/>
                </a:cubicBezTo>
              </a:path>
            </a:pathLst>
          </a:custGeom>
          <a:noFill/>
          <a:ln w="9525">
            <a:solidFill>
              <a:schemeClr val="tx1"/>
            </a:solidFill>
            <a:round/>
            <a:headEnd/>
            <a:tailEnd type="triangle" w="med" len="med"/>
          </a:ln>
        </p:spPr>
        <p:txBody>
          <a:bodyPr wrap="none"/>
          <a:lstStyle/>
          <a:p>
            <a:endParaRPr lang="en-US">
              <a:latin typeface="Calibri" pitchFamily="34" charset="0"/>
            </a:endParaRPr>
          </a:p>
        </p:txBody>
      </p:sp>
      <p:pic>
        <p:nvPicPr>
          <p:cNvPr id="8199" name="Picture 53" descr="C:\WINDOWS\Desktop\5-28.jpg"/>
          <p:cNvPicPr>
            <a:picLocks noChangeAspect="1" noChangeArrowheads="1"/>
          </p:cNvPicPr>
          <p:nvPr/>
        </p:nvPicPr>
        <p:blipFill>
          <a:blip r:embed="rId3" cstate="print"/>
          <a:srcRect/>
          <a:stretch>
            <a:fillRect/>
          </a:stretch>
        </p:blipFill>
        <p:spPr bwMode="auto">
          <a:xfrm>
            <a:off x="457200" y="1066800"/>
            <a:ext cx="3733800" cy="2133600"/>
          </a:xfrm>
          <a:prstGeom prst="rect">
            <a:avLst/>
          </a:prstGeom>
          <a:noFill/>
          <a:ln w="9525">
            <a:noFill/>
            <a:miter lim="800000"/>
            <a:headEnd/>
            <a:tailEnd/>
          </a:ln>
        </p:spPr>
      </p:pic>
      <p:grpSp>
        <p:nvGrpSpPr>
          <p:cNvPr id="8200" name="Group 136"/>
          <p:cNvGrpSpPr>
            <a:grpSpLocks/>
          </p:cNvGrpSpPr>
          <p:nvPr/>
        </p:nvGrpSpPr>
        <p:grpSpPr bwMode="auto">
          <a:xfrm>
            <a:off x="4114800" y="1085850"/>
            <a:ext cx="4724400" cy="2576513"/>
            <a:chOff x="2592" y="684"/>
            <a:chExt cx="2976" cy="1623"/>
          </a:xfrm>
        </p:grpSpPr>
        <p:sp>
          <p:nvSpPr>
            <p:cNvPr id="8201" name="Text Box 97"/>
            <p:cNvSpPr txBox="1">
              <a:spLocks noChangeArrowheads="1"/>
            </p:cNvSpPr>
            <p:nvPr/>
          </p:nvSpPr>
          <p:spPr bwMode="auto">
            <a:xfrm>
              <a:off x="5184" y="1308"/>
              <a:ext cx="384" cy="231"/>
            </a:xfrm>
            <a:prstGeom prst="rect">
              <a:avLst/>
            </a:prstGeom>
            <a:noFill/>
            <a:ln w="9525">
              <a:noFill/>
              <a:miter lim="800000"/>
              <a:headEnd/>
              <a:tailEnd/>
            </a:ln>
          </p:spPr>
          <p:txBody>
            <a:bodyPr>
              <a:spAutoFit/>
            </a:bodyPr>
            <a:lstStyle/>
            <a:p>
              <a:pPr>
                <a:spcBef>
                  <a:spcPct val="50000"/>
                </a:spcBef>
              </a:pPr>
              <a:r>
                <a:rPr lang="en-US">
                  <a:latin typeface="Calibri" pitchFamily="34" charset="0"/>
                </a:rPr>
                <a:t>2 ft</a:t>
              </a:r>
            </a:p>
          </p:txBody>
        </p:sp>
        <p:sp>
          <p:nvSpPr>
            <p:cNvPr id="8202" name="Line 99"/>
            <p:cNvSpPr>
              <a:spLocks noChangeShapeType="1"/>
            </p:cNvSpPr>
            <p:nvPr/>
          </p:nvSpPr>
          <p:spPr bwMode="auto">
            <a:xfrm>
              <a:off x="3360" y="1212"/>
              <a:ext cx="1440" cy="0"/>
            </a:xfrm>
            <a:prstGeom prst="line">
              <a:avLst/>
            </a:prstGeom>
            <a:noFill/>
            <a:ln w="38100">
              <a:solidFill>
                <a:schemeClr val="tx1"/>
              </a:solidFill>
              <a:round/>
              <a:headEnd/>
              <a:tailEnd/>
            </a:ln>
          </p:spPr>
          <p:txBody>
            <a:bodyPr wrap="none"/>
            <a:lstStyle/>
            <a:p>
              <a:endParaRPr lang="en-US"/>
            </a:p>
          </p:txBody>
        </p:sp>
        <p:sp>
          <p:nvSpPr>
            <p:cNvPr id="8203" name="Line 100"/>
            <p:cNvSpPr>
              <a:spLocks noChangeShapeType="1"/>
            </p:cNvSpPr>
            <p:nvPr/>
          </p:nvSpPr>
          <p:spPr bwMode="auto">
            <a:xfrm>
              <a:off x="4800" y="1212"/>
              <a:ext cx="0" cy="384"/>
            </a:xfrm>
            <a:prstGeom prst="line">
              <a:avLst/>
            </a:prstGeom>
            <a:noFill/>
            <a:ln w="38100">
              <a:solidFill>
                <a:schemeClr val="tx1"/>
              </a:solidFill>
              <a:round/>
              <a:headEnd/>
              <a:tailEnd/>
            </a:ln>
          </p:spPr>
          <p:txBody>
            <a:bodyPr wrap="none"/>
            <a:lstStyle/>
            <a:p>
              <a:endParaRPr lang="en-US"/>
            </a:p>
          </p:txBody>
        </p:sp>
        <p:sp>
          <p:nvSpPr>
            <p:cNvPr id="8204" name="Line 101"/>
            <p:cNvSpPr>
              <a:spLocks noChangeShapeType="1"/>
            </p:cNvSpPr>
            <p:nvPr/>
          </p:nvSpPr>
          <p:spPr bwMode="auto">
            <a:xfrm>
              <a:off x="3264" y="1068"/>
              <a:ext cx="192" cy="288"/>
            </a:xfrm>
            <a:prstGeom prst="line">
              <a:avLst/>
            </a:prstGeom>
            <a:noFill/>
            <a:ln w="28575">
              <a:solidFill>
                <a:srgbClr val="996633"/>
              </a:solidFill>
              <a:round/>
              <a:headEnd/>
              <a:tailEnd/>
            </a:ln>
          </p:spPr>
          <p:txBody>
            <a:bodyPr wrap="none"/>
            <a:lstStyle/>
            <a:p>
              <a:endParaRPr lang="en-US"/>
            </a:p>
          </p:txBody>
        </p:sp>
        <p:sp>
          <p:nvSpPr>
            <p:cNvPr id="8205" name="Line 102"/>
            <p:cNvSpPr>
              <a:spLocks noChangeShapeType="1"/>
            </p:cNvSpPr>
            <p:nvPr/>
          </p:nvSpPr>
          <p:spPr bwMode="auto">
            <a:xfrm flipV="1">
              <a:off x="4656" y="1548"/>
              <a:ext cx="288" cy="96"/>
            </a:xfrm>
            <a:prstGeom prst="line">
              <a:avLst/>
            </a:prstGeom>
            <a:noFill/>
            <a:ln w="28575">
              <a:solidFill>
                <a:srgbClr val="996633"/>
              </a:solidFill>
              <a:round/>
              <a:headEnd/>
              <a:tailEnd/>
            </a:ln>
          </p:spPr>
          <p:txBody>
            <a:bodyPr wrap="none"/>
            <a:lstStyle/>
            <a:p>
              <a:endParaRPr lang="en-US"/>
            </a:p>
          </p:txBody>
        </p:sp>
        <p:sp>
          <p:nvSpPr>
            <p:cNvPr id="8206" name="Line 103"/>
            <p:cNvSpPr>
              <a:spLocks noChangeShapeType="1"/>
            </p:cNvSpPr>
            <p:nvPr/>
          </p:nvSpPr>
          <p:spPr bwMode="auto">
            <a:xfrm flipH="1">
              <a:off x="2832" y="1212"/>
              <a:ext cx="528" cy="528"/>
            </a:xfrm>
            <a:prstGeom prst="line">
              <a:avLst/>
            </a:prstGeom>
            <a:noFill/>
            <a:ln w="38100">
              <a:solidFill>
                <a:srgbClr val="FF00FF"/>
              </a:solidFill>
              <a:round/>
              <a:headEnd type="triangle" w="med" len="med"/>
              <a:tailEnd/>
            </a:ln>
          </p:spPr>
          <p:txBody>
            <a:bodyPr wrap="none"/>
            <a:lstStyle/>
            <a:p>
              <a:endParaRPr lang="en-US"/>
            </a:p>
          </p:txBody>
        </p:sp>
        <p:sp>
          <p:nvSpPr>
            <p:cNvPr id="8207" name="Line 104"/>
            <p:cNvSpPr>
              <a:spLocks noChangeShapeType="1"/>
            </p:cNvSpPr>
            <p:nvPr/>
          </p:nvSpPr>
          <p:spPr bwMode="auto">
            <a:xfrm>
              <a:off x="4800" y="1596"/>
              <a:ext cx="288" cy="576"/>
            </a:xfrm>
            <a:prstGeom prst="line">
              <a:avLst/>
            </a:prstGeom>
            <a:noFill/>
            <a:ln w="38100">
              <a:solidFill>
                <a:srgbClr val="FF00FF"/>
              </a:solidFill>
              <a:round/>
              <a:headEnd type="triangle" w="med" len="med"/>
              <a:tailEnd/>
            </a:ln>
          </p:spPr>
          <p:txBody>
            <a:bodyPr wrap="none"/>
            <a:lstStyle/>
            <a:p>
              <a:endParaRPr lang="en-US"/>
            </a:p>
          </p:txBody>
        </p:sp>
        <p:sp>
          <p:nvSpPr>
            <p:cNvPr id="8208" name="Line 105"/>
            <p:cNvSpPr>
              <a:spLocks noChangeShapeType="1"/>
            </p:cNvSpPr>
            <p:nvPr/>
          </p:nvSpPr>
          <p:spPr bwMode="auto">
            <a:xfrm>
              <a:off x="4080" y="780"/>
              <a:ext cx="0" cy="432"/>
            </a:xfrm>
            <a:prstGeom prst="line">
              <a:avLst/>
            </a:prstGeom>
            <a:noFill/>
            <a:ln w="38100">
              <a:solidFill>
                <a:schemeClr val="accent1"/>
              </a:solidFill>
              <a:round/>
              <a:headEnd/>
              <a:tailEnd type="triangle" w="med" len="med"/>
            </a:ln>
          </p:spPr>
          <p:txBody>
            <a:bodyPr wrap="none"/>
            <a:lstStyle/>
            <a:p>
              <a:endParaRPr lang="en-US"/>
            </a:p>
          </p:txBody>
        </p:sp>
        <p:sp>
          <p:nvSpPr>
            <p:cNvPr id="8209" name="AutoShape 106"/>
            <p:cNvSpPr>
              <a:spLocks noChangeArrowheads="1"/>
            </p:cNvSpPr>
            <p:nvPr/>
          </p:nvSpPr>
          <p:spPr bwMode="auto">
            <a:xfrm>
              <a:off x="4656" y="1116"/>
              <a:ext cx="288" cy="240"/>
            </a:xfrm>
            <a:prstGeom prst="curvedDownArrow">
              <a:avLst>
                <a:gd name="adj1" fmla="val 17561"/>
                <a:gd name="adj2" fmla="val 41561"/>
                <a:gd name="adj3" fmla="val 34227"/>
              </a:avLst>
            </a:prstGeom>
            <a:solidFill>
              <a:schemeClr val="accent1"/>
            </a:solidFill>
            <a:ln w="9525">
              <a:solidFill>
                <a:schemeClr val="accent1"/>
              </a:solidFill>
              <a:miter lim="800000"/>
              <a:headEnd/>
              <a:tailEnd/>
            </a:ln>
          </p:spPr>
          <p:txBody>
            <a:bodyPr wrap="none" anchor="ctr"/>
            <a:lstStyle/>
            <a:p>
              <a:endParaRPr lang="en-US">
                <a:latin typeface="Calibri" pitchFamily="34" charset="0"/>
              </a:endParaRPr>
            </a:p>
          </p:txBody>
        </p:sp>
        <p:sp>
          <p:nvSpPr>
            <p:cNvPr id="8210" name="Line 107"/>
            <p:cNvSpPr>
              <a:spLocks noChangeShapeType="1"/>
            </p:cNvSpPr>
            <p:nvPr/>
          </p:nvSpPr>
          <p:spPr bwMode="auto">
            <a:xfrm>
              <a:off x="4800" y="1212"/>
              <a:ext cx="624" cy="0"/>
            </a:xfrm>
            <a:prstGeom prst="line">
              <a:avLst/>
            </a:prstGeom>
            <a:noFill/>
            <a:ln w="9525">
              <a:solidFill>
                <a:srgbClr val="996633"/>
              </a:solidFill>
              <a:round/>
              <a:headEnd/>
              <a:tailEnd/>
            </a:ln>
          </p:spPr>
          <p:txBody>
            <a:bodyPr wrap="none"/>
            <a:lstStyle/>
            <a:p>
              <a:endParaRPr lang="en-US"/>
            </a:p>
          </p:txBody>
        </p:sp>
        <p:sp>
          <p:nvSpPr>
            <p:cNvPr id="8211" name="Line 108"/>
            <p:cNvSpPr>
              <a:spLocks noChangeShapeType="1"/>
            </p:cNvSpPr>
            <p:nvPr/>
          </p:nvSpPr>
          <p:spPr bwMode="auto">
            <a:xfrm>
              <a:off x="4800" y="1596"/>
              <a:ext cx="624" cy="0"/>
            </a:xfrm>
            <a:prstGeom prst="line">
              <a:avLst/>
            </a:prstGeom>
            <a:noFill/>
            <a:ln w="9525">
              <a:solidFill>
                <a:srgbClr val="996633"/>
              </a:solidFill>
              <a:round/>
              <a:headEnd/>
              <a:tailEnd/>
            </a:ln>
          </p:spPr>
          <p:txBody>
            <a:bodyPr wrap="none"/>
            <a:lstStyle/>
            <a:p>
              <a:endParaRPr lang="en-US"/>
            </a:p>
          </p:txBody>
        </p:sp>
        <p:sp>
          <p:nvSpPr>
            <p:cNvPr id="8212" name="Line 109"/>
            <p:cNvSpPr>
              <a:spLocks noChangeShapeType="1"/>
            </p:cNvSpPr>
            <p:nvPr/>
          </p:nvSpPr>
          <p:spPr bwMode="auto">
            <a:xfrm>
              <a:off x="5184" y="1212"/>
              <a:ext cx="0" cy="384"/>
            </a:xfrm>
            <a:prstGeom prst="line">
              <a:avLst/>
            </a:prstGeom>
            <a:noFill/>
            <a:ln w="9525">
              <a:solidFill>
                <a:srgbClr val="996633"/>
              </a:solidFill>
              <a:round/>
              <a:headEnd type="triangle" w="med" len="med"/>
              <a:tailEnd type="triangle" w="med" len="med"/>
            </a:ln>
          </p:spPr>
          <p:txBody>
            <a:bodyPr wrap="none"/>
            <a:lstStyle/>
            <a:p>
              <a:endParaRPr lang="en-US"/>
            </a:p>
          </p:txBody>
        </p:sp>
        <p:sp>
          <p:nvSpPr>
            <p:cNvPr id="8213" name="Text Box 110"/>
            <p:cNvSpPr txBox="1">
              <a:spLocks noChangeArrowheads="1"/>
            </p:cNvSpPr>
            <p:nvPr/>
          </p:nvSpPr>
          <p:spPr bwMode="auto">
            <a:xfrm>
              <a:off x="4656" y="924"/>
              <a:ext cx="672" cy="231"/>
            </a:xfrm>
            <a:prstGeom prst="rect">
              <a:avLst/>
            </a:prstGeom>
            <a:noFill/>
            <a:ln w="9525">
              <a:noFill/>
              <a:miter lim="800000"/>
              <a:headEnd/>
              <a:tailEnd/>
            </a:ln>
          </p:spPr>
          <p:txBody>
            <a:bodyPr>
              <a:spAutoFit/>
            </a:bodyPr>
            <a:lstStyle/>
            <a:p>
              <a:pPr>
                <a:spcBef>
                  <a:spcPct val="50000"/>
                </a:spcBef>
              </a:pPr>
              <a:r>
                <a:rPr lang="en-US">
                  <a:latin typeface="Calibri" pitchFamily="34" charset="0"/>
                </a:rPr>
                <a:t>200 lb</a:t>
              </a:r>
              <a:r>
                <a:rPr lang="en-US">
                  <a:latin typeface="Calibri" pitchFamily="34" charset="0"/>
                  <a:sym typeface="Symbol" pitchFamily="18" charset="2"/>
                </a:rPr>
                <a:t>ft</a:t>
              </a:r>
              <a:endParaRPr lang="en-US">
                <a:latin typeface="Calibri" pitchFamily="34" charset="0"/>
              </a:endParaRPr>
            </a:p>
          </p:txBody>
        </p:sp>
        <p:sp>
          <p:nvSpPr>
            <p:cNvPr id="8214" name="AutoShape 111"/>
            <p:cNvSpPr>
              <a:spLocks noChangeArrowheads="1"/>
            </p:cNvSpPr>
            <p:nvPr/>
          </p:nvSpPr>
          <p:spPr bwMode="auto">
            <a:xfrm>
              <a:off x="3120" y="1116"/>
              <a:ext cx="240" cy="384"/>
            </a:xfrm>
            <a:prstGeom prst="curvedRightArrow">
              <a:avLst>
                <a:gd name="adj1" fmla="val 18000"/>
                <a:gd name="adj2" fmla="val 64000"/>
                <a:gd name="adj3" fmla="val 26157"/>
              </a:avLst>
            </a:prstGeom>
            <a:solidFill>
              <a:srgbClr val="FF00FF"/>
            </a:solidFill>
            <a:ln w="9525">
              <a:solidFill>
                <a:srgbClr val="FF00FF"/>
              </a:solidFill>
              <a:miter lim="800000"/>
              <a:headEnd/>
              <a:tailEnd/>
            </a:ln>
          </p:spPr>
          <p:txBody>
            <a:bodyPr wrap="none" anchor="ctr"/>
            <a:lstStyle/>
            <a:p>
              <a:endParaRPr lang="en-US">
                <a:latin typeface="Calibri" pitchFamily="34" charset="0"/>
              </a:endParaRPr>
            </a:p>
          </p:txBody>
        </p:sp>
        <p:sp>
          <p:nvSpPr>
            <p:cNvPr id="8215" name="Text Box 112"/>
            <p:cNvSpPr txBox="1">
              <a:spLocks noChangeArrowheads="1"/>
            </p:cNvSpPr>
            <p:nvPr/>
          </p:nvSpPr>
          <p:spPr bwMode="auto">
            <a:xfrm>
              <a:off x="2928" y="972"/>
              <a:ext cx="384" cy="212"/>
            </a:xfrm>
            <a:prstGeom prst="rect">
              <a:avLst/>
            </a:prstGeom>
            <a:noFill/>
            <a:ln w="9525">
              <a:noFill/>
              <a:miter lim="800000"/>
              <a:headEnd/>
              <a:tailEnd/>
            </a:ln>
          </p:spPr>
          <p:txBody>
            <a:bodyPr>
              <a:spAutoFit/>
            </a:bodyPr>
            <a:lstStyle/>
            <a:p>
              <a:pPr>
                <a:spcBef>
                  <a:spcPct val="50000"/>
                </a:spcBef>
              </a:pPr>
              <a:r>
                <a:rPr lang="en-US" sz="1600">
                  <a:latin typeface="Calibri" pitchFamily="34" charset="0"/>
                </a:rPr>
                <a:t>M</a:t>
              </a:r>
              <a:r>
                <a:rPr lang="en-US" sz="1600" baseline="-25000">
                  <a:latin typeface="Calibri" pitchFamily="34" charset="0"/>
                </a:rPr>
                <a:t>A</a:t>
              </a:r>
              <a:endParaRPr lang="en-US" sz="1600">
                <a:latin typeface="Calibri" pitchFamily="34" charset="0"/>
              </a:endParaRPr>
            </a:p>
          </p:txBody>
        </p:sp>
        <p:sp>
          <p:nvSpPr>
            <p:cNvPr id="8216" name="Line 113"/>
            <p:cNvSpPr>
              <a:spLocks noChangeShapeType="1"/>
            </p:cNvSpPr>
            <p:nvPr/>
          </p:nvSpPr>
          <p:spPr bwMode="auto">
            <a:xfrm>
              <a:off x="4080" y="1212"/>
              <a:ext cx="0" cy="336"/>
            </a:xfrm>
            <a:prstGeom prst="line">
              <a:avLst/>
            </a:prstGeom>
            <a:noFill/>
            <a:ln w="19050">
              <a:solidFill>
                <a:srgbClr val="996633"/>
              </a:solidFill>
              <a:round/>
              <a:headEnd/>
              <a:tailEnd/>
            </a:ln>
          </p:spPr>
          <p:txBody>
            <a:bodyPr wrap="none"/>
            <a:lstStyle/>
            <a:p>
              <a:endParaRPr lang="en-US"/>
            </a:p>
          </p:txBody>
        </p:sp>
        <p:sp>
          <p:nvSpPr>
            <p:cNvPr id="8217" name="Line 114"/>
            <p:cNvSpPr>
              <a:spLocks noChangeShapeType="1"/>
            </p:cNvSpPr>
            <p:nvPr/>
          </p:nvSpPr>
          <p:spPr bwMode="auto">
            <a:xfrm>
              <a:off x="3360" y="1260"/>
              <a:ext cx="0" cy="288"/>
            </a:xfrm>
            <a:prstGeom prst="line">
              <a:avLst/>
            </a:prstGeom>
            <a:noFill/>
            <a:ln w="19050">
              <a:solidFill>
                <a:srgbClr val="996633"/>
              </a:solidFill>
              <a:round/>
              <a:headEnd/>
              <a:tailEnd/>
            </a:ln>
          </p:spPr>
          <p:txBody>
            <a:bodyPr wrap="none"/>
            <a:lstStyle/>
            <a:p>
              <a:endParaRPr lang="en-US"/>
            </a:p>
          </p:txBody>
        </p:sp>
        <p:sp>
          <p:nvSpPr>
            <p:cNvPr id="8218" name="Line 115"/>
            <p:cNvSpPr>
              <a:spLocks noChangeShapeType="1"/>
            </p:cNvSpPr>
            <p:nvPr/>
          </p:nvSpPr>
          <p:spPr bwMode="auto">
            <a:xfrm>
              <a:off x="3360" y="1404"/>
              <a:ext cx="720" cy="0"/>
            </a:xfrm>
            <a:prstGeom prst="line">
              <a:avLst/>
            </a:prstGeom>
            <a:noFill/>
            <a:ln w="9525">
              <a:solidFill>
                <a:srgbClr val="996633"/>
              </a:solidFill>
              <a:round/>
              <a:headEnd type="triangle" w="med" len="med"/>
              <a:tailEnd type="triangle" w="med" len="med"/>
            </a:ln>
          </p:spPr>
          <p:txBody>
            <a:bodyPr wrap="none"/>
            <a:lstStyle/>
            <a:p>
              <a:endParaRPr lang="en-US"/>
            </a:p>
          </p:txBody>
        </p:sp>
        <p:sp>
          <p:nvSpPr>
            <p:cNvPr id="8219" name="Line 116"/>
            <p:cNvSpPr>
              <a:spLocks noChangeShapeType="1"/>
            </p:cNvSpPr>
            <p:nvPr/>
          </p:nvSpPr>
          <p:spPr bwMode="auto">
            <a:xfrm>
              <a:off x="4080" y="1404"/>
              <a:ext cx="720" cy="0"/>
            </a:xfrm>
            <a:prstGeom prst="line">
              <a:avLst/>
            </a:prstGeom>
            <a:noFill/>
            <a:ln w="9525">
              <a:solidFill>
                <a:srgbClr val="996633"/>
              </a:solidFill>
              <a:round/>
              <a:headEnd type="triangle" w="med" len="med"/>
              <a:tailEnd type="triangle" w="med" len="med"/>
            </a:ln>
          </p:spPr>
          <p:txBody>
            <a:bodyPr wrap="none"/>
            <a:lstStyle/>
            <a:p>
              <a:endParaRPr lang="en-US"/>
            </a:p>
          </p:txBody>
        </p:sp>
        <p:sp>
          <p:nvSpPr>
            <p:cNvPr id="8220" name="Text Box 117"/>
            <p:cNvSpPr txBox="1">
              <a:spLocks noChangeArrowheads="1"/>
            </p:cNvSpPr>
            <p:nvPr/>
          </p:nvSpPr>
          <p:spPr bwMode="auto">
            <a:xfrm>
              <a:off x="3552" y="1404"/>
              <a:ext cx="336" cy="212"/>
            </a:xfrm>
            <a:prstGeom prst="rect">
              <a:avLst/>
            </a:prstGeom>
            <a:noFill/>
            <a:ln w="9525">
              <a:noFill/>
              <a:miter lim="800000"/>
              <a:headEnd/>
              <a:tailEnd/>
            </a:ln>
          </p:spPr>
          <p:txBody>
            <a:bodyPr>
              <a:spAutoFit/>
            </a:bodyPr>
            <a:lstStyle/>
            <a:p>
              <a:pPr>
                <a:spcBef>
                  <a:spcPct val="50000"/>
                </a:spcBef>
              </a:pPr>
              <a:r>
                <a:rPr lang="en-US" sz="1600">
                  <a:latin typeface="Calibri" pitchFamily="34" charset="0"/>
                </a:rPr>
                <a:t>3 ft</a:t>
              </a:r>
            </a:p>
          </p:txBody>
        </p:sp>
        <p:sp>
          <p:nvSpPr>
            <p:cNvPr id="8221" name="Text Box 118"/>
            <p:cNvSpPr txBox="1">
              <a:spLocks noChangeArrowheads="1"/>
            </p:cNvSpPr>
            <p:nvPr/>
          </p:nvSpPr>
          <p:spPr bwMode="auto">
            <a:xfrm>
              <a:off x="4320" y="1404"/>
              <a:ext cx="336" cy="212"/>
            </a:xfrm>
            <a:prstGeom prst="rect">
              <a:avLst/>
            </a:prstGeom>
            <a:noFill/>
            <a:ln w="9525">
              <a:noFill/>
              <a:miter lim="800000"/>
              <a:headEnd/>
              <a:tailEnd/>
            </a:ln>
          </p:spPr>
          <p:txBody>
            <a:bodyPr>
              <a:spAutoFit/>
            </a:bodyPr>
            <a:lstStyle/>
            <a:p>
              <a:pPr>
                <a:spcBef>
                  <a:spcPct val="50000"/>
                </a:spcBef>
              </a:pPr>
              <a:r>
                <a:rPr lang="en-US" sz="1600">
                  <a:latin typeface="Calibri" pitchFamily="34" charset="0"/>
                </a:rPr>
                <a:t>3 ft</a:t>
              </a:r>
            </a:p>
          </p:txBody>
        </p:sp>
        <p:sp>
          <p:nvSpPr>
            <p:cNvPr id="46199" name="Line 119"/>
            <p:cNvSpPr>
              <a:spLocks noChangeShapeType="1"/>
            </p:cNvSpPr>
            <p:nvPr/>
          </p:nvSpPr>
          <p:spPr bwMode="auto">
            <a:xfrm>
              <a:off x="4896" y="1788"/>
              <a:ext cx="144" cy="0"/>
            </a:xfrm>
            <a:prstGeom prst="line">
              <a:avLst/>
            </a:prstGeom>
            <a:noFill/>
            <a:ln w="12700">
              <a:solidFill>
                <a:schemeClr val="tx1">
                  <a:lumMod val="50000"/>
                  <a:lumOff val="50000"/>
                </a:schemeClr>
              </a:solidFill>
              <a:round/>
              <a:headEnd/>
              <a:tailEnd/>
            </a:ln>
            <a:effectLst/>
          </p:spPr>
          <p:txBody>
            <a:bodyPr wrap="none"/>
            <a:lstStyle/>
            <a:p>
              <a:pPr fontAlgn="auto">
                <a:spcBef>
                  <a:spcPts val="0"/>
                </a:spcBef>
                <a:spcAft>
                  <a:spcPts val="0"/>
                </a:spcAft>
                <a:defRPr/>
              </a:pPr>
              <a:endParaRPr lang="en-US">
                <a:latin typeface="+mn-lt"/>
                <a:cs typeface="+mn-cs"/>
              </a:endParaRPr>
            </a:p>
          </p:txBody>
        </p:sp>
        <p:sp>
          <p:nvSpPr>
            <p:cNvPr id="46200" name="Line 120"/>
            <p:cNvSpPr>
              <a:spLocks noChangeShapeType="1"/>
            </p:cNvSpPr>
            <p:nvPr/>
          </p:nvSpPr>
          <p:spPr bwMode="auto">
            <a:xfrm>
              <a:off x="5040" y="1788"/>
              <a:ext cx="0" cy="288"/>
            </a:xfrm>
            <a:prstGeom prst="line">
              <a:avLst/>
            </a:prstGeom>
            <a:noFill/>
            <a:ln w="12700">
              <a:solidFill>
                <a:schemeClr val="tx1">
                  <a:lumMod val="50000"/>
                  <a:lumOff val="50000"/>
                </a:schemeClr>
              </a:solidFill>
              <a:round/>
              <a:headEnd/>
              <a:tailEnd/>
            </a:ln>
            <a:effectLst/>
          </p:spPr>
          <p:txBody>
            <a:bodyPr wrap="none"/>
            <a:lstStyle/>
            <a:p>
              <a:pPr fontAlgn="auto">
                <a:spcBef>
                  <a:spcPts val="0"/>
                </a:spcBef>
                <a:spcAft>
                  <a:spcPts val="0"/>
                </a:spcAft>
                <a:defRPr/>
              </a:pPr>
              <a:endParaRPr lang="en-US">
                <a:latin typeface="+mn-lt"/>
                <a:cs typeface="+mn-cs"/>
              </a:endParaRPr>
            </a:p>
          </p:txBody>
        </p:sp>
        <p:sp>
          <p:nvSpPr>
            <p:cNvPr id="46201" name="Line 121"/>
            <p:cNvSpPr>
              <a:spLocks noChangeShapeType="1"/>
            </p:cNvSpPr>
            <p:nvPr/>
          </p:nvSpPr>
          <p:spPr bwMode="auto">
            <a:xfrm>
              <a:off x="3168" y="1404"/>
              <a:ext cx="0" cy="240"/>
            </a:xfrm>
            <a:prstGeom prst="line">
              <a:avLst/>
            </a:prstGeom>
            <a:noFill/>
            <a:ln w="12700">
              <a:solidFill>
                <a:schemeClr val="tx1">
                  <a:lumMod val="50000"/>
                  <a:lumOff val="50000"/>
                </a:schemeClr>
              </a:solidFill>
              <a:round/>
              <a:headEnd/>
              <a:tailEnd/>
            </a:ln>
            <a:effectLst/>
          </p:spPr>
          <p:txBody>
            <a:bodyPr wrap="none"/>
            <a:lstStyle/>
            <a:p>
              <a:pPr fontAlgn="auto">
                <a:spcBef>
                  <a:spcPts val="0"/>
                </a:spcBef>
                <a:spcAft>
                  <a:spcPts val="0"/>
                </a:spcAft>
                <a:defRPr/>
              </a:pPr>
              <a:endParaRPr lang="en-US">
                <a:latin typeface="+mn-lt"/>
                <a:cs typeface="+mn-cs"/>
              </a:endParaRPr>
            </a:p>
          </p:txBody>
        </p:sp>
        <p:sp>
          <p:nvSpPr>
            <p:cNvPr id="46202" name="Line 122"/>
            <p:cNvSpPr>
              <a:spLocks noChangeShapeType="1"/>
            </p:cNvSpPr>
            <p:nvPr/>
          </p:nvSpPr>
          <p:spPr bwMode="auto">
            <a:xfrm>
              <a:off x="2928" y="1644"/>
              <a:ext cx="240" cy="0"/>
            </a:xfrm>
            <a:prstGeom prst="line">
              <a:avLst/>
            </a:prstGeom>
            <a:noFill/>
            <a:ln w="12700">
              <a:solidFill>
                <a:schemeClr val="tx1">
                  <a:lumMod val="50000"/>
                  <a:lumOff val="50000"/>
                </a:schemeClr>
              </a:solidFill>
              <a:round/>
              <a:headEnd/>
              <a:tailEnd/>
            </a:ln>
            <a:effectLst/>
          </p:spPr>
          <p:txBody>
            <a:bodyPr wrap="none"/>
            <a:lstStyle/>
            <a:p>
              <a:pPr fontAlgn="auto">
                <a:spcBef>
                  <a:spcPts val="0"/>
                </a:spcBef>
                <a:spcAft>
                  <a:spcPts val="0"/>
                </a:spcAft>
                <a:defRPr/>
              </a:pPr>
              <a:endParaRPr lang="en-US">
                <a:latin typeface="+mn-lt"/>
                <a:cs typeface="+mn-cs"/>
              </a:endParaRPr>
            </a:p>
          </p:txBody>
        </p:sp>
        <p:sp>
          <p:nvSpPr>
            <p:cNvPr id="8226" name="Text Box 123"/>
            <p:cNvSpPr txBox="1">
              <a:spLocks noChangeArrowheads="1"/>
            </p:cNvSpPr>
            <p:nvPr/>
          </p:nvSpPr>
          <p:spPr bwMode="auto">
            <a:xfrm>
              <a:off x="2592" y="1548"/>
              <a:ext cx="384" cy="231"/>
            </a:xfrm>
            <a:prstGeom prst="rect">
              <a:avLst/>
            </a:prstGeom>
            <a:noFill/>
            <a:ln w="9525">
              <a:noFill/>
              <a:miter lim="800000"/>
              <a:headEnd/>
              <a:tailEnd/>
            </a:ln>
          </p:spPr>
          <p:txBody>
            <a:bodyPr>
              <a:spAutoFit/>
            </a:bodyPr>
            <a:lstStyle/>
            <a:p>
              <a:pPr>
                <a:spcBef>
                  <a:spcPct val="50000"/>
                </a:spcBef>
              </a:pPr>
              <a:r>
                <a:rPr lang="en-US" b="1">
                  <a:latin typeface="Calibri" pitchFamily="34" charset="0"/>
                </a:rPr>
                <a:t>N</a:t>
              </a:r>
              <a:r>
                <a:rPr lang="en-US" b="1" baseline="-25000">
                  <a:latin typeface="Calibri" pitchFamily="34" charset="0"/>
                </a:rPr>
                <a:t>A</a:t>
              </a:r>
              <a:endParaRPr lang="en-US" b="1">
                <a:latin typeface="Calibri" pitchFamily="34" charset="0"/>
              </a:endParaRPr>
            </a:p>
          </p:txBody>
        </p:sp>
        <p:sp>
          <p:nvSpPr>
            <p:cNvPr id="8227" name="Text Box 124"/>
            <p:cNvSpPr txBox="1">
              <a:spLocks noChangeArrowheads="1"/>
            </p:cNvSpPr>
            <p:nvPr/>
          </p:nvSpPr>
          <p:spPr bwMode="auto">
            <a:xfrm>
              <a:off x="2880" y="1356"/>
              <a:ext cx="192" cy="192"/>
            </a:xfrm>
            <a:prstGeom prst="rect">
              <a:avLst/>
            </a:prstGeom>
            <a:noFill/>
            <a:ln w="9525">
              <a:noFill/>
              <a:miter lim="800000"/>
              <a:headEnd/>
              <a:tailEnd/>
            </a:ln>
          </p:spPr>
          <p:txBody>
            <a:bodyPr>
              <a:spAutoFit/>
            </a:bodyPr>
            <a:lstStyle/>
            <a:p>
              <a:pPr>
                <a:spcBef>
                  <a:spcPct val="50000"/>
                </a:spcBef>
              </a:pPr>
              <a:r>
                <a:rPr lang="en-US" sz="1400">
                  <a:latin typeface="Calibri" pitchFamily="34" charset="0"/>
                </a:rPr>
                <a:t>5</a:t>
              </a:r>
            </a:p>
          </p:txBody>
        </p:sp>
        <p:sp>
          <p:nvSpPr>
            <p:cNvPr id="8228" name="Text Box 125"/>
            <p:cNvSpPr txBox="1">
              <a:spLocks noChangeArrowheads="1"/>
            </p:cNvSpPr>
            <p:nvPr/>
          </p:nvSpPr>
          <p:spPr bwMode="auto">
            <a:xfrm>
              <a:off x="3120" y="1452"/>
              <a:ext cx="192" cy="192"/>
            </a:xfrm>
            <a:prstGeom prst="rect">
              <a:avLst/>
            </a:prstGeom>
            <a:noFill/>
            <a:ln w="9525">
              <a:noFill/>
              <a:miter lim="800000"/>
              <a:headEnd/>
              <a:tailEnd/>
            </a:ln>
          </p:spPr>
          <p:txBody>
            <a:bodyPr>
              <a:spAutoFit/>
            </a:bodyPr>
            <a:lstStyle/>
            <a:p>
              <a:pPr>
                <a:spcBef>
                  <a:spcPct val="50000"/>
                </a:spcBef>
              </a:pPr>
              <a:r>
                <a:rPr lang="en-US" sz="1400">
                  <a:latin typeface="Calibri" pitchFamily="34" charset="0"/>
                </a:rPr>
                <a:t>3</a:t>
              </a:r>
            </a:p>
          </p:txBody>
        </p:sp>
        <p:sp>
          <p:nvSpPr>
            <p:cNvPr id="8229" name="Text Box 126"/>
            <p:cNvSpPr txBox="1">
              <a:spLocks noChangeArrowheads="1"/>
            </p:cNvSpPr>
            <p:nvPr/>
          </p:nvSpPr>
          <p:spPr bwMode="auto">
            <a:xfrm>
              <a:off x="2976" y="1632"/>
              <a:ext cx="288" cy="192"/>
            </a:xfrm>
            <a:prstGeom prst="rect">
              <a:avLst/>
            </a:prstGeom>
            <a:noFill/>
            <a:ln w="9525">
              <a:noFill/>
              <a:miter lim="800000"/>
              <a:headEnd/>
              <a:tailEnd/>
            </a:ln>
          </p:spPr>
          <p:txBody>
            <a:bodyPr>
              <a:spAutoFit/>
            </a:bodyPr>
            <a:lstStyle/>
            <a:p>
              <a:pPr>
                <a:spcBef>
                  <a:spcPct val="50000"/>
                </a:spcBef>
              </a:pPr>
              <a:r>
                <a:rPr lang="en-US" sz="1400">
                  <a:latin typeface="Calibri" pitchFamily="34" charset="0"/>
                </a:rPr>
                <a:t>4</a:t>
              </a:r>
            </a:p>
          </p:txBody>
        </p:sp>
        <p:sp>
          <p:nvSpPr>
            <p:cNvPr id="8230" name="Text Box 127"/>
            <p:cNvSpPr txBox="1">
              <a:spLocks noChangeArrowheads="1"/>
            </p:cNvSpPr>
            <p:nvPr/>
          </p:nvSpPr>
          <p:spPr bwMode="auto">
            <a:xfrm>
              <a:off x="4704" y="1836"/>
              <a:ext cx="288" cy="192"/>
            </a:xfrm>
            <a:prstGeom prst="rect">
              <a:avLst/>
            </a:prstGeom>
            <a:noFill/>
            <a:ln w="9525">
              <a:noFill/>
              <a:miter lim="800000"/>
              <a:headEnd/>
              <a:tailEnd/>
            </a:ln>
          </p:spPr>
          <p:txBody>
            <a:bodyPr>
              <a:spAutoFit/>
            </a:bodyPr>
            <a:lstStyle/>
            <a:p>
              <a:pPr>
                <a:spcBef>
                  <a:spcPct val="50000"/>
                </a:spcBef>
              </a:pPr>
              <a:r>
                <a:rPr lang="en-US" sz="1400">
                  <a:latin typeface="Calibri" pitchFamily="34" charset="0"/>
                </a:rPr>
                <a:t>13</a:t>
              </a:r>
            </a:p>
          </p:txBody>
        </p:sp>
        <p:sp>
          <p:nvSpPr>
            <p:cNvPr id="8231" name="Text Box 128"/>
            <p:cNvSpPr txBox="1">
              <a:spLocks noChangeArrowheads="1"/>
            </p:cNvSpPr>
            <p:nvPr/>
          </p:nvSpPr>
          <p:spPr bwMode="auto">
            <a:xfrm>
              <a:off x="4944" y="1632"/>
              <a:ext cx="240" cy="192"/>
            </a:xfrm>
            <a:prstGeom prst="rect">
              <a:avLst/>
            </a:prstGeom>
            <a:noFill/>
            <a:ln w="9525">
              <a:noFill/>
              <a:miter lim="800000"/>
              <a:headEnd/>
              <a:tailEnd/>
            </a:ln>
          </p:spPr>
          <p:txBody>
            <a:bodyPr>
              <a:spAutoFit/>
            </a:bodyPr>
            <a:lstStyle/>
            <a:p>
              <a:pPr>
                <a:spcBef>
                  <a:spcPct val="50000"/>
                </a:spcBef>
              </a:pPr>
              <a:r>
                <a:rPr lang="en-US" sz="1400">
                  <a:latin typeface="Calibri" pitchFamily="34" charset="0"/>
                </a:rPr>
                <a:t>5</a:t>
              </a:r>
            </a:p>
          </p:txBody>
        </p:sp>
        <p:sp>
          <p:nvSpPr>
            <p:cNvPr id="8232" name="Text Box 129"/>
            <p:cNvSpPr txBox="1">
              <a:spLocks noChangeArrowheads="1"/>
            </p:cNvSpPr>
            <p:nvPr/>
          </p:nvSpPr>
          <p:spPr bwMode="auto">
            <a:xfrm>
              <a:off x="5040" y="1836"/>
              <a:ext cx="288" cy="192"/>
            </a:xfrm>
            <a:prstGeom prst="rect">
              <a:avLst/>
            </a:prstGeom>
            <a:noFill/>
            <a:ln w="9525">
              <a:noFill/>
              <a:miter lim="800000"/>
              <a:headEnd/>
              <a:tailEnd/>
            </a:ln>
          </p:spPr>
          <p:txBody>
            <a:bodyPr>
              <a:spAutoFit/>
            </a:bodyPr>
            <a:lstStyle/>
            <a:p>
              <a:pPr>
                <a:spcBef>
                  <a:spcPct val="50000"/>
                </a:spcBef>
              </a:pPr>
              <a:r>
                <a:rPr lang="en-US" sz="1400">
                  <a:latin typeface="Calibri" pitchFamily="34" charset="0"/>
                </a:rPr>
                <a:t>12</a:t>
              </a:r>
            </a:p>
          </p:txBody>
        </p:sp>
        <p:grpSp>
          <p:nvGrpSpPr>
            <p:cNvPr id="8233" name="Group 130"/>
            <p:cNvGrpSpPr>
              <a:grpSpLocks/>
            </p:cNvGrpSpPr>
            <p:nvPr/>
          </p:nvGrpSpPr>
          <p:grpSpPr bwMode="auto">
            <a:xfrm>
              <a:off x="4080" y="684"/>
              <a:ext cx="1296" cy="1623"/>
              <a:chOff x="4128" y="672"/>
              <a:chExt cx="1296" cy="1623"/>
            </a:xfrm>
          </p:grpSpPr>
          <p:sp>
            <p:nvSpPr>
              <p:cNvPr id="8235" name="Text Box 131"/>
              <p:cNvSpPr txBox="1">
                <a:spLocks noChangeArrowheads="1"/>
              </p:cNvSpPr>
              <p:nvPr/>
            </p:nvSpPr>
            <p:spPr bwMode="auto">
              <a:xfrm>
                <a:off x="4128" y="672"/>
                <a:ext cx="576" cy="212"/>
              </a:xfrm>
              <a:prstGeom prst="rect">
                <a:avLst/>
              </a:prstGeom>
              <a:noFill/>
              <a:ln w="9525">
                <a:noFill/>
                <a:miter lim="800000"/>
                <a:headEnd/>
                <a:tailEnd/>
              </a:ln>
            </p:spPr>
            <p:txBody>
              <a:bodyPr>
                <a:spAutoFit/>
              </a:bodyPr>
              <a:lstStyle/>
              <a:p>
                <a:pPr>
                  <a:spcBef>
                    <a:spcPct val="50000"/>
                  </a:spcBef>
                </a:pPr>
                <a:r>
                  <a:rPr lang="en-US" sz="1600">
                    <a:latin typeface="Calibri" pitchFamily="34" charset="0"/>
                  </a:rPr>
                  <a:t>100 lb</a:t>
                </a:r>
              </a:p>
            </p:txBody>
          </p:sp>
          <p:sp>
            <p:nvSpPr>
              <p:cNvPr id="8236" name="Text Box 132"/>
              <p:cNvSpPr txBox="1">
                <a:spLocks noChangeArrowheads="1"/>
              </p:cNvSpPr>
              <p:nvPr/>
            </p:nvSpPr>
            <p:spPr bwMode="auto">
              <a:xfrm>
                <a:off x="5136" y="2064"/>
                <a:ext cx="288" cy="231"/>
              </a:xfrm>
              <a:prstGeom prst="rect">
                <a:avLst/>
              </a:prstGeom>
              <a:noFill/>
              <a:ln w="9525">
                <a:noFill/>
                <a:miter lim="800000"/>
                <a:headEnd/>
                <a:tailEnd/>
              </a:ln>
            </p:spPr>
            <p:txBody>
              <a:bodyPr>
                <a:spAutoFit/>
              </a:bodyPr>
              <a:lstStyle/>
              <a:p>
                <a:pPr>
                  <a:spcBef>
                    <a:spcPct val="50000"/>
                  </a:spcBef>
                </a:pPr>
                <a:r>
                  <a:rPr lang="en-US" b="1">
                    <a:latin typeface="Calibri" pitchFamily="34" charset="0"/>
                  </a:rPr>
                  <a:t>N</a:t>
                </a:r>
                <a:r>
                  <a:rPr lang="en-US" b="1" baseline="-25000">
                    <a:latin typeface="Calibri" pitchFamily="34" charset="0"/>
                  </a:rPr>
                  <a:t>B</a:t>
                </a:r>
                <a:endParaRPr lang="en-US" b="1">
                  <a:latin typeface="Calibri" pitchFamily="34" charset="0"/>
                </a:endParaRPr>
              </a:p>
            </p:txBody>
          </p:sp>
        </p:grpSp>
        <p:sp>
          <p:nvSpPr>
            <p:cNvPr id="8234" name="Text Box 133"/>
            <p:cNvSpPr txBox="1">
              <a:spLocks noChangeArrowheads="1"/>
            </p:cNvSpPr>
            <p:nvPr/>
          </p:nvSpPr>
          <p:spPr bwMode="auto">
            <a:xfrm>
              <a:off x="3312" y="1740"/>
              <a:ext cx="1246" cy="269"/>
            </a:xfrm>
            <a:prstGeom prst="rect">
              <a:avLst/>
            </a:prstGeom>
            <a:noFill/>
            <a:ln w="9525">
              <a:noFill/>
              <a:miter lim="800000"/>
              <a:headEnd/>
              <a:tailEnd/>
            </a:ln>
          </p:spPr>
          <p:txBody>
            <a:bodyPr wrap="none">
              <a:spAutoFit/>
            </a:bodyPr>
            <a:lstStyle/>
            <a:p>
              <a:r>
                <a:rPr lang="en-US" b="1" u="sng">
                  <a:latin typeface="Calibri" pitchFamily="34" charset="0"/>
                </a:rPr>
                <a:t>FBD of the rod</a:t>
              </a:r>
              <a:endParaRPr lang="en-US">
                <a:latin typeface="Calibri" pitchFamily="34" charset="0"/>
              </a:endParaRP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066800" y="533400"/>
            <a:ext cx="6781800" cy="457200"/>
          </a:xfrm>
          <a:prstGeom prst="rect">
            <a:avLst/>
          </a:prstGeom>
          <a:noFill/>
          <a:ln w="9525">
            <a:noFill/>
            <a:miter lim="800000"/>
            <a:headEnd/>
            <a:tailEnd/>
          </a:ln>
        </p:spPr>
        <p:txBody>
          <a:bodyPr>
            <a:spAutoFit/>
          </a:bodyPr>
          <a:lstStyle/>
          <a:p>
            <a:pPr algn="ctr">
              <a:spcBef>
                <a:spcPct val="50000"/>
              </a:spcBef>
            </a:pPr>
            <a:r>
              <a:rPr lang="en-US" sz="2400" b="1">
                <a:latin typeface="Calibri" pitchFamily="34" charset="0"/>
              </a:rPr>
              <a:t>CONCEPT QUIZ</a:t>
            </a:r>
          </a:p>
        </p:txBody>
      </p:sp>
      <p:sp>
        <p:nvSpPr>
          <p:cNvPr id="9219" name="Text Box 3"/>
          <p:cNvSpPr txBox="1">
            <a:spLocks noChangeArrowheads="1"/>
          </p:cNvSpPr>
          <p:nvPr/>
        </p:nvSpPr>
        <p:spPr bwMode="auto">
          <a:xfrm>
            <a:off x="533400" y="1143000"/>
            <a:ext cx="4648200" cy="1477963"/>
          </a:xfrm>
          <a:prstGeom prst="rect">
            <a:avLst/>
          </a:prstGeom>
          <a:noFill/>
          <a:ln w="9525">
            <a:noFill/>
            <a:miter lim="800000"/>
            <a:headEnd/>
            <a:tailEnd/>
          </a:ln>
        </p:spPr>
        <p:txBody>
          <a:bodyPr>
            <a:spAutoFit/>
          </a:bodyPr>
          <a:lstStyle/>
          <a:p>
            <a:pPr marL="400050" indent="-400050">
              <a:buFontTx/>
              <a:buAutoNum type="arabicPeriod"/>
            </a:pPr>
            <a:r>
              <a:rPr lang="en-US">
                <a:latin typeface="Calibri" pitchFamily="34" charset="0"/>
              </a:rPr>
              <a:t>For this beam, how many support reactions are there and is the problem statically determinate?</a:t>
            </a:r>
          </a:p>
          <a:p>
            <a:pPr marL="971550" lvl="1" indent="-457200">
              <a:buFontTx/>
              <a:buAutoNum type="alphaUcParenR"/>
            </a:pPr>
            <a:r>
              <a:rPr lang="en-US">
                <a:latin typeface="Calibri" pitchFamily="34" charset="0"/>
              </a:rPr>
              <a:t>(2, Yes)		B)     (2, No)</a:t>
            </a:r>
          </a:p>
          <a:p>
            <a:pPr marL="971550" lvl="1" indent="-457200"/>
            <a:r>
              <a:rPr lang="en-US">
                <a:latin typeface="Calibri" pitchFamily="34" charset="0"/>
              </a:rPr>
              <a:t>C)     (3, Yes)		D)     (3, No)</a:t>
            </a:r>
          </a:p>
        </p:txBody>
      </p:sp>
      <p:sp>
        <p:nvSpPr>
          <p:cNvPr id="9220" name="Text Box 4"/>
          <p:cNvSpPr txBox="1">
            <a:spLocks noChangeArrowheads="1"/>
          </p:cNvSpPr>
          <p:nvPr/>
        </p:nvSpPr>
        <p:spPr bwMode="auto">
          <a:xfrm>
            <a:off x="533400" y="3505200"/>
            <a:ext cx="5257800" cy="2773363"/>
          </a:xfrm>
          <a:prstGeom prst="rect">
            <a:avLst/>
          </a:prstGeom>
          <a:noFill/>
          <a:ln w="9525">
            <a:noFill/>
            <a:miter lim="800000"/>
            <a:headEnd/>
            <a:tailEnd/>
          </a:ln>
        </p:spPr>
        <p:txBody>
          <a:bodyPr>
            <a:spAutoFit/>
          </a:bodyPr>
          <a:lstStyle/>
          <a:p>
            <a:pPr marL="342900" indent="-342900">
              <a:spcBef>
                <a:spcPct val="50000"/>
              </a:spcBef>
            </a:pPr>
            <a:r>
              <a:rPr lang="en-US">
                <a:latin typeface="Calibri" pitchFamily="34" charset="0"/>
              </a:rPr>
              <a:t>2.  The beam AB is loaded and supported as shown: a) how many support reactions are there on the beam, b) is this problem statically determinate, and c) is the structure stable?</a:t>
            </a:r>
          </a:p>
          <a:p>
            <a:pPr marL="342900" indent="-342900">
              <a:spcBef>
                <a:spcPct val="50000"/>
              </a:spcBef>
            </a:pPr>
            <a:r>
              <a:rPr lang="en-US">
                <a:latin typeface="Calibri" pitchFamily="34" charset="0"/>
              </a:rPr>
              <a:t>	A)  (4, Yes, No)	B)  (4, No, Yes)</a:t>
            </a:r>
          </a:p>
          <a:p>
            <a:pPr marL="342900" indent="-342900">
              <a:spcBef>
                <a:spcPct val="50000"/>
              </a:spcBef>
            </a:pPr>
            <a:r>
              <a:rPr lang="en-US">
                <a:latin typeface="Calibri" pitchFamily="34" charset="0"/>
              </a:rPr>
              <a:t>	C)  (5, Yes, No)	D)  (5, No, Yes)</a:t>
            </a:r>
          </a:p>
        </p:txBody>
      </p:sp>
      <p:sp>
        <p:nvSpPr>
          <p:cNvPr id="9221" name="Line 7"/>
          <p:cNvSpPr>
            <a:spLocks noChangeShapeType="1"/>
          </p:cNvSpPr>
          <p:nvPr/>
        </p:nvSpPr>
        <p:spPr bwMode="auto">
          <a:xfrm>
            <a:off x="5486400" y="2286000"/>
            <a:ext cx="3048000" cy="0"/>
          </a:xfrm>
          <a:prstGeom prst="line">
            <a:avLst/>
          </a:prstGeom>
          <a:noFill/>
          <a:ln w="38100">
            <a:solidFill>
              <a:schemeClr val="tx1"/>
            </a:solidFill>
            <a:round/>
            <a:headEnd/>
            <a:tailEnd/>
          </a:ln>
        </p:spPr>
        <p:txBody>
          <a:bodyPr wrap="none"/>
          <a:lstStyle/>
          <a:p>
            <a:endParaRPr lang="en-US"/>
          </a:p>
        </p:txBody>
      </p:sp>
      <p:sp>
        <p:nvSpPr>
          <p:cNvPr id="9222" name="Oval 8"/>
          <p:cNvSpPr>
            <a:spLocks noChangeArrowheads="1"/>
          </p:cNvSpPr>
          <p:nvPr/>
        </p:nvSpPr>
        <p:spPr bwMode="auto">
          <a:xfrm>
            <a:off x="5791200" y="2286000"/>
            <a:ext cx="228600" cy="228600"/>
          </a:xfrm>
          <a:prstGeom prst="ellipse">
            <a:avLst/>
          </a:prstGeom>
          <a:solidFill>
            <a:schemeClr val="accent1"/>
          </a:solidFill>
          <a:ln w="9525">
            <a:solidFill>
              <a:schemeClr val="tx1"/>
            </a:solidFill>
            <a:round/>
            <a:headEnd/>
            <a:tailEnd/>
          </a:ln>
        </p:spPr>
        <p:txBody>
          <a:bodyPr wrap="none" anchor="ctr"/>
          <a:lstStyle/>
          <a:p>
            <a:endParaRPr lang="en-US">
              <a:latin typeface="Calibri" pitchFamily="34" charset="0"/>
            </a:endParaRPr>
          </a:p>
        </p:txBody>
      </p:sp>
      <p:sp>
        <p:nvSpPr>
          <p:cNvPr id="9223" name="Oval 9"/>
          <p:cNvSpPr>
            <a:spLocks noChangeArrowheads="1"/>
          </p:cNvSpPr>
          <p:nvPr/>
        </p:nvSpPr>
        <p:spPr bwMode="auto">
          <a:xfrm>
            <a:off x="6858000" y="2286000"/>
            <a:ext cx="228600" cy="228600"/>
          </a:xfrm>
          <a:prstGeom prst="ellipse">
            <a:avLst/>
          </a:prstGeom>
          <a:solidFill>
            <a:schemeClr val="accent1"/>
          </a:solidFill>
          <a:ln w="9525">
            <a:solidFill>
              <a:schemeClr val="tx1"/>
            </a:solidFill>
            <a:round/>
            <a:headEnd/>
            <a:tailEnd/>
          </a:ln>
        </p:spPr>
        <p:txBody>
          <a:bodyPr wrap="none" anchor="ctr"/>
          <a:lstStyle/>
          <a:p>
            <a:endParaRPr lang="en-US">
              <a:latin typeface="Calibri" pitchFamily="34" charset="0"/>
            </a:endParaRPr>
          </a:p>
        </p:txBody>
      </p:sp>
      <p:sp>
        <p:nvSpPr>
          <p:cNvPr id="9224" name="Oval 10"/>
          <p:cNvSpPr>
            <a:spLocks noChangeArrowheads="1"/>
          </p:cNvSpPr>
          <p:nvPr/>
        </p:nvSpPr>
        <p:spPr bwMode="auto">
          <a:xfrm>
            <a:off x="8077200" y="2286000"/>
            <a:ext cx="228600" cy="228600"/>
          </a:xfrm>
          <a:prstGeom prst="ellipse">
            <a:avLst/>
          </a:prstGeom>
          <a:solidFill>
            <a:schemeClr val="accent1"/>
          </a:solidFill>
          <a:ln w="9525">
            <a:solidFill>
              <a:schemeClr val="tx1"/>
            </a:solidFill>
            <a:round/>
            <a:headEnd/>
            <a:tailEnd/>
          </a:ln>
        </p:spPr>
        <p:txBody>
          <a:bodyPr wrap="none" anchor="ctr"/>
          <a:lstStyle/>
          <a:p>
            <a:endParaRPr lang="en-US">
              <a:latin typeface="Calibri" pitchFamily="34" charset="0"/>
            </a:endParaRPr>
          </a:p>
        </p:txBody>
      </p:sp>
      <p:grpSp>
        <p:nvGrpSpPr>
          <p:cNvPr id="9225" name="Group 32"/>
          <p:cNvGrpSpPr>
            <a:grpSpLocks/>
          </p:cNvGrpSpPr>
          <p:nvPr/>
        </p:nvGrpSpPr>
        <p:grpSpPr bwMode="auto">
          <a:xfrm>
            <a:off x="5715000" y="2514600"/>
            <a:ext cx="381000" cy="76200"/>
            <a:chOff x="3600" y="1584"/>
            <a:chExt cx="240" cy="48"/>
          </a:xfrm>
        </p:grpSpPr>
        <p:grpSp>
          <p:nvGrpSpPr>
            <p:cNvPr id="9266" name="Group 16"/>
            <p:cNvGrpSpPr>
              <a:grpSpLocks/>
            </p:cNvGrpSpPr>
            <p:nvPr/>
          </p:nvGrpSpPr>
          <p:grpSpPr bwMode="auto">
            <a:xfrm>
              <a:off x="3600" y="1584"/>
              <a:ext cx="240" cy="48"/>
              <a:chOff x="3600" y="1584"/>
              <a:chExt cx="240" cy="48"/>
            </a:xfrm>
          </p:grpSpPr>
          <p:sp>
            <p:nvSpPr>
              <p:cNvPr id="9268" name="Line 11"/>
              <p:cNvSpPr>
                <a:spLocks noChangeShapeType="1"/>
              </p:cNvSpPr>
              <p:nvPr/>
            </p:nvSpPr>
            <p:spPr bwMode="auto">
              <a:xfrm>
                <a:off x="3600" y="1584"/>
                <a:ext cx="240" cy="0"/>
              </a:xfrm>
              <a:prstGeom prst="line">
                <a:avLst/>
              </a:prstGeom>
              <a:noFill/>
              <a:ln w="28575">
                <a:solidFill>
                  <a:srgbClr val="00FF00"/>
                </a:solidFill>
                <a:round/>
                <a:headEnd/>
                <a:tailEnd/>
              </a:ln>
            </p:spPr>
            <p:txBody>
              <a:bodyPr wrap="none"/>
              <a:lstStyle/>
              <a:p>
                <a:endParaRPr lang="en-US"/>
              </a:p>
            </p:txBody>
          </p:sp>
          <p:sp>
            <p:nvSpPr>
              <p:cNvPr id="9269" name="Line 12"/>
              <p:cNvSpPr>
                <a:spLocks noChangeShapeType="1"/>
              </p:cNvSpPr>
              <p:nvPr/>
            </p:nvSpPr>
            <p:spPr bwMode="auto">
              <a:xfrm flipH="1">
                <a:off x="3600" y="1584"/>
                <a:ext cx="48" cy="48"/>
              </a:xfrm>
              <a:prstGeom prst="line">
                <a:avLst/>
              </a:prstGeom>
              <a:noFill/>
              <a:ln w="9525">
                <a:solidFill>
                  <a:schemeClr val="tx1"/>
                </a:solidFill>
                <a:round/>
                <a:headEnd/>
                <a:tailEnd/>
              </a:ln>
            </p:spPr>
            <p:txBody>
              <a:bodyPr wrap="none"/>
              <a:lstStyle/>
              <a:p>
                <a:endParaRPr lang="en-US"/>
              </a:p>
            </p:txBody>
          </p:sp>
          <p:sp>
            <p:nvSpPr>
              <p:cNvPr id="9270" name="Line 13"/>
              <p:cNvSpPr>
                <a:spLocks noChangeShapeType="1"/>
              </p:cNvSpPr>
              <p:nvPr/>
            </p:nvSpPr>
            <p:spPr bwMode="auto">
              <a:xfrm flipH="1">
                <a:off x="3648" y="1584"/>
                <a:ext cx="48" cy="48"/>
              </a:xfrm>
              <a:prstGeom prst="line">
                <a:avLst/>
              </a:prstGeom>
              <a:noFill/>
              <a:ln w="9525">
                <a:solidFill>
                  <a:schemeClr val="tx1"/>
                </a:solidFill>
                <a:round/>
                <a:headEnd/>
                <a:tailEnd/>
              </a:ln>
            </p:spPr>
            <p:txBody>
              <a:bodyPr wrap="none"/>
              <a:lstStyle/>
              <a:p>
                <a:endParaRPr lang="en-US"/>
              </a:p>
            </p:txBody>
          </p:sp>
          <p:sp>
            <p:nvSpPr>
              <p:cNvPr id="9271" name="Line 14"/>
              <p:cNvSpPr>
                <a:spLocks noChangeShapeType="1"/>
              </p:cNvSpPr>
              <p:nvPr/>
            </p:nvSpPr>
            <p:spPr bwMode="auto">
              <a:xfrm flipH="1">
                <a:off x="3696" y="1584"/>
                <a:ext cx="48" cy="48"/>
              </a:xfrm>
              <a:prstGeom prst="line">
                <a:avLst/>
              </a:prstGeom>
              <a:noFill/>
              <a:ln w="9525">
                <a:solidFill>
                  <a:schemeClr val="tx1"/>
                </a:solidFill>
                <a:round/>
                <a:headEnd/>
                <a:tailEnd/>
              </a:ln>
            </p:spPr>
            <p:txBody>
              <a:bodyPr wrap="none"/>
              <a:lstStyle/>
              <a:p>
                <a:endParaRPr lang="en-US"/>
              </a:p>
            </p:txBody>
          </p:sp>
          <p:sp>
            <p:nvSpPr>
              <p:cNvPr id="9272" name="Line 15"/>
              <p:cNvSpPr>
                <a:spLocks noChangeShapeType="1"/>
              </p:cNvSpPr>
              <p:nvPr/>
            </p:nvSpPr>
            <p:spPr bwMode="auto">
              <a:xfrm flipH="1">
                <a:off x="3744" y="1584"/>
                <a:ext cx="48" cy="48"/>
              </a:xfrm>
              <a:prstGeom prst="line">
                <a:avLst/>
              </a:prstGeom>
              <a:noFill/>
              <a:ln w="9525">
                <a:solidFill>
                  <a:schemeClr val="tx1"/>
                </a:solidFill>
                <a:round/>
                <a:headEnd/>
                <a:tailEnd/>
              </a:ln>
            </p:spPr>
            <p:txBody>
              <a:bodyPr wrap="none"/>
              <a:lstStyle/>
              <a:p>
                <a:endParaRPr lang="en-US"/>
              </a:p>
            </p:txBody>
          </p:sp>
        </p:grpSp>
        <p:sp>
          <p:nvSpPr>
            <p:cNvPr id="9267" name="Line 29"/>
            <p:cNvSpPr>
              <a:spLocks noChangeShapeType="1"/>
            </p:cNvSpPr>
            <p:nvPr/>
          </p:nvSpPr>
          <p:spPr bwMode="auto">
            <a:xfrm flipH="1">
              <a:off x="3792" y="1584"/>
              <a:ext cx="48" cy="48"/>
            </a:xfrm>
            <a:prstGeom prst="line">
              <a:avLst/>
            </a:prstGeom>
            <a:noFill/>
            <a:ln w="9525">
              <a:solidFill>
                <a:schemeClr val="tx1"/>
              </a:solidFill>
              <a:round/>
              <a:headEnd/>
              <a:tailEnd/>
            </a:ln>
          </p:spPr>
          <p:txBody>
            <a:bodyPr wrap="none"/>
            <a:lstStyle/>
            <a:p>
              <a:endParaRPr lang="en-US"/>
            </a:p>
          </p:txBody>
        </p:sp>
      </p:grpSp>
      <p:grpSp>
        <p:nvGrpSpPr>
          <p:cNvPr id="9226" name="Group 33"/>
          <p:cNvGrpSpPr>
            <a:grpSpLocks/>
          </p:cNvGrpSpPr>
          <p:nvPr/>
        </p:nvGrpSpPr>
        <p:grpSpPr bwMode="auto">
          <a:xfrm>
            <a:off x="6781800" y="2514600"/>
            <a:ext cx="381000" cy="76200"/>
            <a:chOff x="4272" y="1584"/>
            <a:chExt cx="240" cy="48"/>
          </a:xfrm>
        </p:grpSpPr>
        <p:grpSp>
          <p:nvGrpSpPr>
            <p:cNvPr id="9259" name="Group 17"/>
            <p:cNvGrpSpPr>
              <a:grpSpLocks/>
            </p:cNvGrpSpPr>
            <p:nvPr/>
          </p:nvGrpSpPr>
          <p:grpSpPr bwMode="auto">
            <a:xfrm>
              <a:off x="4272" y="1584"/>
              <a:ext cx="240" cy="48"/>
              <a:chOff x="3600" y="1584"/>
              <a:chExt cx="240" cy="48"/>
            </a:xfrm>
          </p:grpSpPr>
          <p:sp>
            <p:nvSpPr>
              <p:cNvPr id="9261" name="Line 18"/>
              <p:cNvSpPr>
                <a:spLocks noChangeShapeType="1"/>
              </p:cNvSpPr>
              <p:nvPr/>
            </p:nvSpPr>
            <p:spPr bwMode="auto">
              <a:xfrm>
                <a:off x="3600" y="1584"/>
                <a:ext cx="240" cy="0"/>
              </a:xfrm>
              <a:prstGeom prst="line">
                <a:avLst/>
              </a:prstGeom>
              <a:noFill/>
              <a:ln w="28575">
                <a:solidFill>
                  <a:srgbClr val="00FF00"/>
                </a:solidFill>
                <a:round/>
                <a:headEnd/>
                <a:tailEnd/>
              </a:ln>
            </p:spPr>
            <p:txBody>
              <a:bodyPr wrap="none"/>
              <a:lstStyle/>
              <a:p>
                <a:endParaRPr lang="en-US"/>
              </a:p>
            </p:txBody>
          </p:sp>
          <p:sp>
            <p:nvSpPr>
              <p:cNvPr id="9262" name="Line 19"/>
              <p:cNvSpPr>
                <a:spLocks noChangeShapeType="1"/>
              </p:cNvSpPr>
              <p:nvPr/>
            </p:nvSpPr>
            <p:spPr bwMode="auto">
              <a:xfrm flipH="1">
                <a:off x="3600" y="1584"/>
                <a:ext cx="48" cy="48"/>
              </a:xfrm>
              <a:prstGeom prst="line">
                <a:avLst/>
              </a:prstGeom>
              <a:noFill/>
              <a:ln w="9525">
                <a:solidFill>
                  <a:schemeClr val="tx1"/>
                </a:solidFill>
                <a:round/>
                <a:headEnd/>
                <a:tailEnd/>
              </a:ln>
            </p:spPr>
            <p:txBody>
              <a:bodyPr wrap="none"/>
              <a:lstStyle/>
              <a:p>
                <a:endParaRPr lang="en-US"/>
              </a:p>
            </p:txBody>
          </p:sp>
          <p:sp>
            <p:nvSpPr>
              <p:cNvPr id="9263" name="Line 20"/>
              <p:cNvSpPr>
                <a:spLocks noChangeShapeType="1"/>
              </p:cNvSpPr>
              <p:nvPr/>
            </p:nvSpPr>
            <p:spPr bwMode="auto">
              <a:xfrm flipH="1">
                <a:off x="3648" y="1584"/>
                <a:ext cx="48" cy="48"/>
              </a:xfrm>
              <a:prstGeom prst="line">
                <a:avLst/>
              </a:prstGeom>
              <a:noFill/>
              <a:ln w="9525">
                <a:solidFill>
                  <a:schemeClr val="tx1"/>
                </a:solidFill>
                <a:round/>
                <a:headEnd/>
                <a:tailEnd/>
              </a:ln>
            </p:spPr>
            <p:txBody>
              <a:bodyPr wrap="none"/>
              <a:lstStyle/>
              <a:p>
                <a:endParaRPr lang="en-US"/>
              </a:p>
            </p:txBody>
          </p:sp>
          <p:sp>
            <p:nvSpPr>
              <p:cNvPr id="9264" name="Line 21"/>
              <p:cNvSpPr>
                <a:spLocks noChangeShapeType="1"/>
              </p:cNvSpPr>
              <p:nvPr/>
            </p:nvSpPr>
            <p:spPr bwMode="auto">
              <a:xfrm flipH="1">
                <a:off x="3696" y="1584"/>
                <a:ext cx="48" cy="48"/>
              </a:xfrm>
              <a:prstGeom prst="line">
                <a:avLst/>
              </a:prstGeom>
              <a:noFill/>
              <a:ln w="9525">
                <a:solidFill>
                  <a:schemeClr val="tx1"/>
                </a:solidFill>
                <a:round/>
                <a:headEnd/>
                <a:tailEnd/>
              </a:ln>
            </p:spPr>
            <p:txBody>
              <a:bodyPr wrap="none"/>
              <a:lstStyle/>
              <a:p>
                <a:endParaRPr lang="en-US"/>
              </a:p>
            </p:txBody>
          </p:sp>
          <p:sp>
            <p:nvSpPr>
              <p:cNvPr id="9265" name="Line 22"/>
              <p:cNvSpPr>
                <a:spLocks noChangeShapeType="1"/>
              </p:cNvSpPr>
              <p:nvPr/>
            </p:nvSpPr>
            <p:spPr bwMode="auto">
              <a:xfrm flipH="1">
                <a:off x="3744" y="1584"/>
                <a:ext cx="48" cy="48"/>
              </a:xfrm>
              <a:prstGeom prst="line">
                <a:avLst/>
              </a:prstGeom>
              <a:noFill/>
              <a:ln w="9525">
                <a:solidFill>
                  <a:schemeClr val="tx1"/>
                </a:solidFill>
                <a:round/>
                <a:headEnd/>
                <a:tailEnd/>
              </a:ln>
            </p:spPr>
            <p:txBody>
              <a:bodyPr wrap="none"/>
              <a:lstStyle/>
              <a:p>
                <a:endParaRPr lang="en-US"/>
              </a:p>
            </p:txBody>
          </p:sp>
        </p:grpSp>
        <p:sp>
          <p:nvSpPr>
            <p:cNvPr id="9260" name="Line 30"/>
            <p:cNvSpPr>
              <a:spLocks noChangeShapeType="1"/>
            </p:cNvSpPr>
            <p:nvPr/>
          </p:nvSpPr>
          <p:spPr bwMode="auto">
            <a:xfrm flipH="1">
              <a:off x="4464" y="1584"/>
              <a:ext cx="48" cy="48"/>
            </a:xfrm>
            <a:prstGeom prst="line">
              <a:avLst/>
            </a:prstGeom>
            <a:noFill/>
            <a:ln w="9525">
              <a:solidFill>
                <a:schemeClr val="tx1"/>
              </a:solidFill>
              <a:round/>
              <a:headEnd/>
              <a:tailEnd/>
            </a:ln>
          </p:spPr>
          <p:txBody>
            <a:bodyPr wrap="none"/>
            <a:lstStyle/>
            <a:p>
              <a:endParaRPr lang="en-US"/>
            </a:p>
          </p:txBody>
        </p:sp>
      </p:grpSp>
      <p:grpSp>
        <p:nvGrpSpPr>
          <p:cNvPr id="9227" name="Group 34"/>
          <p:cNvGrpSpPr>
            <a:grpSpLocks/>
          </p:cNvGrpSpPr>
          <p:nvPr/>
        </p:nvGrpSpPr>
        <p:grpSpPr bwMode="auto">
          <a:xfrm>
            <a:off x="8001000" y="2514600"/>
            <a:ext cx="381000" cy="76200"/>
            <a:chOff x="5040" y="1584"/>
            <a:chExt cx="240" cy="48"/>
          </a:xfrm>
        </p:grpSpPr>
        <p:grpSp>
          <p:nvGrpSpPr>
            <p:cNvPr id="9252" name="Group 23"/>
            <p:cNvGrpSpPr>
              <a:grpSpLocks/>
            </p:cNvGrpSpPr>
            <p:nvPr/>
          </p:nvGrpSpPr>
          <p:grpSpPr bwMode="auto">
            <a:xfrm>
              <a:off x="5040" y="1584"/>
              <a:ext cx="240" cy="48"/>
              <a:chOff x="3600" y="1584"/>
              <a:chExt cx="240" cy="48"/>
            </a:xfrm>
          </p:grpSpPr>
          <p:sp>
            <p:nvSpPr>
              <p:cNvPr id="9254" name="Line 24"/>
              <p:cNvSpPr>
                <a:spLocks noChangeShapeType="1"/>
              </p:cNvSpPr>
              <p:nvPr/>
            </p:nvSpPr>
            <p:spPr bwMode="auto">
              <a:xfrm>
                <a:off x="3600" y="1584"/>
                <a:ext cx="240" cy="0"/>
              </a:xfrm>
              <a:prstGeom prst="line">
                <a:avLst/>
              </a:prstGeom>
              <a:noFill/>
              <a:ln w="28575">
                <a:solidFill>
                  <a:srgbClr val="00FF00"/>
                </a:solidFill>
                <a:round/>
                <a:headEnd/>
                <a:tailEnd/>
              </a:ln>
            </p:spPr>
            <p:txBody>
              <a:bodyPr wrap="none"/>
              <a:lstStyle/>
              <a:p>
                <a:endParaRPr lang="en-US"/>
              </a:p>
            </p:txBody>
          </p:sp>
          <p:sp>
            <p:nvSpPr>
              <p:cNvPr id="9255" name="Line 25"/>
              <p:cNvSpPr>
                <a:spLocks noChangeShapeType="1"/>
              </p:cNvSpPr>
              <p:nvPr/>
            </p:nvSpPr>
            <p:spPr bwMode="auto">
              <a:xfrm flipH="1">
                <a:off x="3600" y="1584"/>
                <a:ext cx="48" cy="48"/>
              </a:xfrm>
              <a:prstGeom prst="line">
                <a:avLst/>
              </a:prstGeom>
              <a:noFill/>
              <a:ln w="9525">
                <a:solidFill>
                  <a:schemeClr val="tx1"/>
                </a:solidFill>
                <a:round/>
                <a:headEnd/>
                <a:tailEnd/>
              </a:ln>
            </p:spPr>
            <p:txBody>
              <a:bodyPr wrap="none"/>
              <a:lstStyle/>
              <a:p>
                <a:endParaRPr lang="en-US"/>
              </a:p>
            </p:txBody>
          </p:sp>
          <p:sp>
            <p:nvSpPr>
              <p:cNvPr id="9256" name="Line 26"/>
              <p:cNvSpPr>
                <a:spLocks noChangeShapeType="1"/>
              </p:cNvSpPr>
              <p:nvPr/>
            </p:nvSpPr>
            <p:spPr bwMode="auto">
              <a:xfrm flipH="1">
                <a:off x="3648" y="1584"/>
                <a:ext cx="48" cy="48"/>
              </a:xfrm>
              <a:prstGeom prst="line">
                <a:avLst/>
              </a:prstGeom>
              <a:noFill/>
              <a:ln w="9525">
                <a:solidFill>
                  <a:schemeClr val="tx1"/>
                </a:solidFill>
                <a:round/>
                <a:headEnd/>
                <a:tailEnd/>
              </a:ln>
            </p:spPr>
            <p:txBody>
              <a:bodyPr wrap="none"/>
              <a:lstStyle/>
              <a:p>
                <a:endParaRPr lang="en-US"/>
              </a:p>
            </p:txBody>
          </p:sp>
          <p:sp>
            <p:nvSpPr>
              <p:cNvPr id="9257" name="Line 27"/>
              <p:cNvSpPr>
                <a:spLocks noChangeShapeType="1"/>
              </p:cNvSpPr>
              <p:nvPr/>
            </p:nvSpPr>
            <p:spPr bwMode="auto">
              <a:xfrm flipH="1">
                <a:off x="3696" y="1584"/>
                <a:ext cx="48" cy="48"/>
              </a:xfrm>
              <a:prstGeom prst="line">
                <a:avLst/>
              </a:prstGeom>
              <a:noFill/>
              <a:ln w="9525">
                <a:solidFill>
                  <a:schemeClr val="tx1"/>
                </a:solidFill>
                <a:round/>
                <a:headEnd/>
                <a:tailEnd/>
              </a:ln>
            </p:spPr>
            <p:txBody>
              <a:bodyPr wrap="none"/>
              <a:lstStyle/>
              <a:p>
                <a:endParaRPr lang="en-US"/>
              </a:p>
            </p:txBody>
          </p:sp>
          <p:sp>
            <p:nvSpPr>
              <p:cNvPr id="9258" name="Line 28"/>
              <p:cNvSpPr>
                <a:spLocks noChangeShapeType="1"/>
              </p:cNvSpPr>
              <p:nvPr/>
            </p:nvSpPr>
            <p:spPr bwMode="auto">
              <a:xfrm flipH="1">
                <a:off x="3744" y="1584"/>
                <a:ext cx="48" cy="48"/>
              </a:xfrm>
              <a:prstGeom prst="line">
                <a:avLst/>
              </a:prstGeom>
              <a:noFill/>
              <a:ln w="9525">
                <a:solidFill>
                  <a:schemeClr val="tx1"/>
                </a:solidFill>
                <a:round/>
                <a:headEnd/>
                <a:tailEnd/>
              </a:ln>
            </p:spPr>
            <p:txBody>
              <a:bodyPr wrap="none"/>
              <a:lstStyle/>
              <a:p>
                <a:endParaRPr lang="en-US"/>
              </a:p>
            </p:txBody>
          </p:sp>
        </p:grpSp>
        <p:sp>
          <p:nvSpPr>
            <p:cNvPr id="9253" name="Line 31"/>
            <p:cNvSpPr>
              <a:spLocks noChangeShapeType="1"/>
            </p:cNvSpPr>
            <p:nvPr/>
          </p:nvSpPr>
          <p:spPr bwMode="auto">
            <a:xfrm flipH="1">
              <a:off x="5232" y="1584"/>
              <a:ext cx="48" cy="48"/>
            </a:xfrm>
            <a:prstGeom prst="line">
              <a:avLst/>
            </a:prstGeom>
            <a:noFill/>
            <a:ln w="9525">
              <a:solidFill>
                <a:schemeClr val="tx1"/>
              </a:solidFill>
              <a:round/>
              <a:headEnd/>
              <a:tailEnd/>
            </a:ln>
          </p:spPr>
          <p:txBody>
            <a:bodyPr wrap="none"/>
            <a:lstStyle/>
            <a:p>
              <a:endParaRPr lang="en-US"/>
            </a:p>
          </p:txBody>
        </p:sp>
      </p:grpSp>
      <p:sp>
        <p:nvSpPr>
          <p:cNvPr id="9228" name="Line 35"/>
          <p:cNvSpPr>
            <a:spLocks noChangeShapeType="1"/>
          </p:cNvSpPr>
          <p:nvPr/>
        </p:nvSpPr>
        <p:spPr bwMode="auto">
          <a:xfrm>
            <a:off x="5562600" y="1828800"/>
            <a:ext cx="0" cy="457200"/>
          </a:xfrm>
          <a:prstGeom prst="line">
            <a:avLst/>
          </a:prstGeom>
          <a:noFill/>
          <a:ln w="28575">
            <a:solidFill>
              <a:srgbClr val="FF00FF"/>
            </a:solidFill>
            <a:round/>
            <a:headEnd/>
            <a:tailEnd type="triangle" w="med" len="med"/>
          </a:ln>
        </p:spPr>
        <p:txBody>
          <a:bodyPr wrap="none"/>
          <a:lstStyle/>
          <a:p>
            <a:endParaRPr lang="en-US"/>
          </a:p>
        </p:txBody>
      </p:sp>
      <p:sp>
        <p:nvSpPr>
          <p:cNvPr id="9229" name="Line 36"/>
          <p:cNvSpPr>
            <a:spLocks noChangeShapeType="1"/>
          </p:cNvSpPr>
          <p:nvPr/>
        </p:nvSpPr>
        <p:spPr bwMode="auto">
          <a:xfrm>
            <a:off x="6324600" y="1828800"/>
            <a:ext cx="0" cy="457200"/>
          </a:xfrm>
          <a:prstGeom prst="line">
            <a:avLst/>
          </a:prstGeom>
          <a:noFill/>
          <a:ln w="28575">
            <a:solidFill>
              <a:srgbClr val="FF00FF"/>
            </a:solidFill>
            <a:round/>
            <a:headEnd/>
            <a:tailEnd type="triangle" w="med" len="med"/>
          </a:ln>
        </p:spPr>
        <p:txBody>
          <a:bodyPr wrap="none"/>
          <a:lstStyle/>
          <a:p>
            <a:endParaRPr lang="en-US"/>
          </a:p>
        </p:txBody>
      </p:sp>
      <p:sp>
        <p:nvSpPr>
          <p:cNvPr id="9230" name="Line 37"/>
          <p:cNvSpPr>
            <a:spLocks noChangeShapeType="1"/>
          </p:cNvSpPr>
          <p:nvPr/>
        </p:nvSpPr>
        <p:spPr bwMode="auto">
          <a:xfrm>
            <a:off x="7467600" y="1828800"/>
            <a:ext cx="0" cy="457200"/>
          </a:xfrm>
          <a:prstGeom prst="line">
            <a:avLst/>
          </a:prstGeom>
          <a:noFill/>
          <a:ln w="28575">
            <a:solidFill>
              <a:srgbClr val="FF00FF"/>
            </a:solidFill>
            <a:round/>
            <a:headEnd/>
            <a:tailEnd type="triangle" w="med" len="med"/>
          </a:ln>
        </p:spPr>
        <p:txBody>
          <a:bodyPr wrap="none"/>
          <a:lstStyle/>
          <a:p>
            <a:endParaRPr lang="en-US"/>
          </a:p>
        </p:txBody>
      </p:sp>
      <p:sp>
        <p:nvSpPr>
          <p:cNvPr id="9231" name="Line 39"/>
          <p:cNvSpPr>
            <a:spLocks noChangeShapeType="1"/>
          </p:cNvSpPr>
          <p:nvPr/>
        </p:nvSpPr>
        <p:spPr bwMode="auto">
          <a:xfrm flipH="1">
            <a:off x="7924800" y="1828800"/>
            <a:ext cx="228600" cy="457200"/>
          </a:xfrm>
          <a:prstGeom prst="line">
            <a:avLst/>
          </a:prstGeom>
          <a:noFill/>
          <a:ln w="28575">
            <a:solidFill>
              <a:srgbClr val="FF00FF"/>
            </a:solidFill>
            <a:round/>
            <a:headEnd/>
            <a:tailEnd type="triangle" w="med" len="med"/>
          </a:ln>
        </p:spPr>
        <p:txBody>
          <a:bodyPr wrap="none"/>
          <a:lstStyle/>
          <a:p>
            <a:endParaRPr lang="en-US"/>
          </a:p>
        </p:txBody>
      </p:sp>
      <p:sp>
        <p:nvSpPr>
          <p:cNvPr id="9232" name="Text Box 40"/>
          <p:cNvSpPr txBox="1">
            <a:spLocks noChangeArrowheads="1"/>
          </p:cNvSpPr>
          <p:nvPr/>
        </p:nvSpPr>
        <p:spPr bwMode="auto">
          <a:xfrm>
            <a:off x="5562600" y="1524000"/>
            <a:ext cx="457200" cy="369888"/>
          </a:xfrm>
          <a:prstGeom prst="rect">
            <a:avLst/>
          </a:prstGeom>
          <a:noFill/>
          <a:ln w="9525">
            <a:noFill/>
            <a:miter lim="800000"/>
            <a:headEnd/>
            <a:tailEnd/>
          </a:ln>
        </p:spPr>
        <p:txBody>
          <a:bodyPr>
            <a:spAutoFit/>
          </a:bodyPr>
          <a:lstStyle/>
          <a:p>
            <a:pPr>
              <a:spcBef>
                <a:spcPct val="50000"/>
              </a:spcBef>
            </a:pPr>
            <a:r>
              <a:rPr lang="en-US" b="1">
                <a:latin typeface="Calibri" pitchFamily="34" charset="0"/>
              </a:rPr>
              <a:t>F</a:t>
            </a:r>
            <a:r>
              <a:rPr lang="en-US" b="1" baseline="-25000">
                <a:latin typeface="Calibri" pitchFamily="34" charset="0"/>
              </a:rPr>
              <a:t>1</a:t>
            </a:r>
          </a:p>
        </p:txBody>
      </p:sp>
      <p:sp>
        <p:nvSpPr>
          <p:cNvPr id="9233" name="Text Box 41"/>
          <p:cNvSpPr txBox="1">
            <a:spLocks noChangeArrowheads="1"/>
          </p:cNvSpPr>
          <p:nvPr/>
        </p:nvSpPr>
        <p:spPr bwMode="auto">
          <a:xfrm>
            <a:off x="6324600" y="1524000"/>
            <a:ext cx="457200" cy="366713"/>
          </a:xfrm>
          <a:prstGeom prst="rect">
            <a:avLst/>
          </a:prstGeom>
          <a:noFill/>
          <a:ln w="9525">
            <a:noFill/>
            <a:miter lim="800000"/>
            <a:headEnd/>
            <a:tailEnd/>
          </a:ln>
        </p:spPr>
        <p:txBody>
          <a:bodyPr>
            <a:spAutoFit/>
          </a:bodyPr>
          <a:lstStyle/>
          <a:p>
            <a:pPr>
              <a:spcBef>
                <a:spcPct val="50000"/>
              </a:spcBef>
            </a:pPr>
            <a:r>
              <a:rPr lang="en-US" b="1">
                <a:latin typeface="Calibri" pitchFamily="34" charset="0"/>
              </a:rPr>
              <a:t>F</a:t>
            </a:r>
            <a:r>
              <a:rPr lang="en-US" b="1" baseline="-25000">
                <a:latin typeface="Calibri" pitchFamily="34" charset="0"/>
              </a:rPr>
              <a:t>2</a:t>
            </a:r>
          </a:p>
        </p:txBody>
      </p:sp>
      <p:sp>
        <p:nvSpPr>
          <p:cNvPr id="9234" name="Text Box 42"/>
          <p:cNvSpPr txBox="1">
            <a:spLocks noChangeArrowheads="1"/>
          </p:cNvSpPr>
          <p:nvPr/>
        </p:nvSpPr>
        <p:spPr bwMode="auto">
          <a:xfrm>
            <a:off x="7467600" y="1524000"/>
            <a:ext cx="457200" cy="366713"/>
          </a:xfrm>
          <a:prstGeom prst="rect">
            <a:avLst/>
          </a:prstGeom>
          <a:noFill/>
          <a:ln w="9525">
            <a:noFill/>
            <a:miter lim="800000"/>
            <a:headEnd/>
            <a:tailEnd/>
          </a:ln>
        </p:spPr>
        <p:txBody>
          <a:bodyPr>
            <a:spAutoFit/>
          </a:bodyPr>
          <a:lstStyle/>
          <a:p>
            <a:pPr>
              <a:spcBef>
                <a:spcPct val="50000"/>
              </a:spcBef>
            </a:pPr>
            <a:r>
              <a:rPr lang="en-US" b="1">
                <a:latin typeface="Calibri" pitchFamily="34" charset="0"/>
              </a:rPr>
              <a:t>F</a:t>
            </a:r>
            <a:r>
              <a:rPr lang="en-US" b="1" baseline="-25000">
                <a:latin typeface="Calibri" pitchFamily="34" charset="0"/>
              </a:rPr>
              <a:t>3</a:t>
            </a:r>
          </a:p>
        </p:txBody>
      </p:sp>
      <p:sp>
        <p:nvSpPr>
          <p:cNvPr id="9235" name="Text Box 43"/>
          <p:cNvSpPr txBox="1">
            <a:spLocks noChangeArrowheads="1"/>
          </p:cNvSpPr>
          <p:nvPr/>
        </p:nvSpPr>
        <p:spPr bwMode="auto">
          <a:xfrm>
            <a:off x="8153400" y="1600200"/>
            <a:ext cx="457200" cy="366713"/>
          </a:xfrm>
          <a:prstGeom prst="rect">
            <a:avLst/>
          </a:prstGeom>
          <a:noFill/>
          <a:ln w="9525">
            <a:noFill/>
            <a:miter lim="800000"/>
            <a:headEnd/>
            <a:tailEnd/>
          </a:ln>
        </p:spPr>
        <p:txBody>
          <a:bodyPr>
            <a:spAutoFit/>
          </a:bodyPr>
          <a:lstStyle/>
          <a:p>
            <a:pPr>
              <a:spcBef>
                <a:spcPct val="50000"/>
              </a:spcBef>
            </a:pPr>
            <a:r>
              <a:rPr lang="en-US" b="1">
                <a:latin typeface="Calibri" pitchFamily="34" charset="0"/>
              </a:rPr>
              <a:t>F</a:t>
            </a:r>
            <a:r>
              <a:rPr lang="en-US" b="1" baseline="-25000">
                <a:latin typeface="Calibri" pitchFamily="34" charset="0"/>
              </a:rPr>
              <a:t>4</a:t>
            </a:r>
          </a:p>
        </p:txBody>
      </p:sp>
      <p:grpSp>
        <p:nvGrpSpPr>
          <p:cNvPr id="9236" name="Group 77"/>
          <p:cNvGrpSpPr>
            <a:grpSpLocks/>
          </p:cNvGrpSpPr>
          <p:nvPr/>
        </p:nvGrpSpPr>
        <p:grpSpPr bwMode="auto">
          <a:xfrm>
            <a:off x="5710238" y="3886200"/>
            <a:ext cx="2965450" cy="1828800"/>
            <a:chOff x="3597" y="2448"/>
            <a:chExt cx="1868" cy="1152"/>
          </a:xfrm>
        </p:grpSpPr>
        <p:sp>
          <p:nvSpPr>
            <p:cNvPr id="9237" name="Line 46"/>
            <p:cNvSpPr>
              <a:spLocks noChangeShapeType="1"/>
            </p:cNvSpPr>
            <p:nvPr/>
          </p:nvSpPr>
          <p:spPr bwMode="auto">
            <a:xfrm>
              <a:off x="3888" y="2688"/>
              <a:ext cx="0" cy="912"/>
            </a:xfrm>
            <a:prstGeom prst="line">
              <a:avLst/>
            </a:prstGeom>
            <a:noFill/>
            <a:ln w="9525">
              <a:solidFill>
                <a:schemeClr val="tx1"/>
              </a:solidFill>
              <a:round/>
              <a:headEnd/>
              <a:tailEnd/>
            </a:ln>
          </p:spPr>
          <p:txBody>
            <a:bodyPr wrap="none"/>
            <a:lstStyle/>
            <a:p>
              <a:endParaRPr lang="en-US"/>
            </a:p>
          </p:txBody>
        </p:sp>
        <p:sp>
          <p:nvSpPr>
            <p:cNvPr id="9238" name="Line 53"/>
            <p:cNvSpPr>
              <a:spLocks noChangeShapeType="1"/>
            </p:cNvSpPr>
            <p:nvPr/>
          </p:nvSpPr>
          <p:spPr bwMode="auto">
            <a:xfrm flipH="1">
              <a:off x="3792" y="3456"/>
              <a:ext cx="96" cy="144"/>
            </a:xfrm>
            <a:prstGeom prst="line">
              <a:avLst/>
            </a:prstGeom>
            <a:noFill/>
            <a:ln w="9525">
              <a:solidFill>
                <a:schemeClr val="tx1"/>
              </a:solidFill>
              <a:round/>
              <a:headEnd/>
              <a:tailEnd/>
            </a:ln>
          </p:spPr>
          <p:txBody>
            <a:bodyPr wrap="none"/>
            <a:lstStyle/>
            <a:p>
              <a:endParaRPr lang="en-US"/>
            </a:p>
          </p:txBody>
        </p:sp>
        <p:sp>
          <p:nvSpPr>
            <p:cNvPr id="9239" name="Line 45"/>
            <p:cNvSpPr>
              <a:spLocks noChangeShapeType="1"/>
            </p:cNvSpPr>
            <p:nvPr/>
          </p:nvSpPr>
          <p:spPr bwMode="auto">
            <a:xfrm>
              <a:off x="3888" y="2976"/>
              <a:ext cx="1344" cy="0"/>
            </a:xfrm>
            <a:prstGeom prst="line">
              <a:avLst/>
            </a:prstGeom>
            <a:noFill/>
            <a:ln w="38100">
              <a:solidFill>
                <a:schemeClr val="tx1"/>
              </a:solidFill>
              <a:round/>
              <a:headEnd/>
              <a:tailEnd/>
            </a:ln>
          </p:spPr>
          <p:txBody>
            <a:bodyPr wrap="none"/>
            <a:lstStyle/>
            <a:p>
              <a:endParaRPr lang="en-US"/>
            </a:p>
          </p:txBody>
        </p:sp>
        <p:sp>
          <p:nvSpPr>
            <p:cNvPr id="9240" name="Line 47"/>
            <p:cNvSpPr>
              <a:spLocks noChangeShapeType="1"/>
            </p:cNvSpPr>
            <p:nvPr/>
          </p:nvSpPr>
          <p:spPr bwMode="auto">
            <a:xfrm flipH="1">
              <a:off x="3888" y="2976"/>
              <a:ext cx="432" cy="432"/>
            </a:xfrm>
            <a:prstGeom prst="line">
              <a:avLst/>
            </a:prstGeom>
            <a:noFill/>
            <a:ln w="38100">
              <a:solidFill>
                <a:schemeClr val="tx1"/>
              </a:solidFill>
              <a:round/>
              <a:headEnd/>
              <a:tailEnd/>
            </a:ln>
          </p:spPr>
          <p:txBody>
            <a:bodyPr wrap="none"/>
            <a:lstStyle/>
            <a:p>
              <a:endParaRPr lang="en-US"/>
            </a:p>
          </p:txBody>
        </p:sp>
        <p:sp>
          <p:nvSpPr>
            <p:cNvPr id="9241" name="Line 48"/>
            <p:cNvSpPr>
              <a:spLocks noChangeShapeType="1"/>
            </p:cNvSpPr>
            <p:nvPr/>
          </p:nvSpPr>
          <p:spPr bwMode="auto">
            <a:xfrm flipH="1">
              <a:off x="3792" y="2736"/>
              <a:ext cx="96" cy="144"/>
            </a:xfrm>
            <a:prstGeom prst="line">
              <a:avLst/>
            </a:prstGeom>
            <a:noFill/>
            <a:ln w="9525">
              <a:solidFill>
                <a:schemeClr val="tx1"/>
              </a:solidFill>
              <a:round/>
              <a:headEnd/>
              <a:tailEnd/>
            </a:ln>
          </p:spPr>
          <p:txBody>
            <a:bodyPr wrap="none"/>
            <a:lstStyle/>
            <a:p>
              <a:endParaRPr lang="en-US"/>
            </a:p>
          </p:txBody>
        </p:sp>
        <p:sp>
          <p:nvSpPr>
            <p:cNvPr id="9242" name="Line 49"/>
            <p:cNvSpPr>
              <a:spLocks noChangeShapeType="1"/>
            </p:cNvSpPr>
            <p:nvPr/>
          </p:nvSpPr>
          <p:spPr bwMode="auto">
            <a:xfrm flipH="1">
              <a:off x="3792" y="2880"/>
              <a:ext cx="96" cy="144"/>
            </a:xfrm>
            <a:prstGeom prst="line">
              <a:avLst/>
            </a:prstGeom>
            <a:noFill/>
            <a:ln w="9525">
              <a:solidFill>
                <a:schemeClr val="tx1"/>
              </a:solidFill>
              <a:round/>
              <a:headEnd/>
              <a:tailEnd/>
            </a:ln>
          </p:spPr>
          <p:txBody>
            <a:bodyPr wrap="none"/>
            <a:lstStyle/>
            <a:p>
              <a:endParaRPr lang="en-US"/>
            </a:p>
          </p:txBody>
        </p:sp>
        <p:sp>
          <p:nvSpPr>
            <p:cNvPr id="9243" name="Line 50"/>
            <p:cNvSpPr>
              <a:spLocks noChangeShapeType="1"/>
            </p:cNvSpPr>
            <p:nvPr/>
          </p:nvSpPr>
          <p:spPr bwMode="auto">
            <a:xfrm flipH="1">
              <a:off x="3792" y="3024"/>
              <a:ext cx="96" cy="144"/>
            </a:xfrm>
            <a:prstGeom prst="line">
              <a:avLst/>
            </a:prstGeom>
            <a:noFill/>
            <a:ln w="9525">
              <a:solidFill>
                <a:schemeClr val="tx1"/>
              </a:solidFill>
              <a:round/>
              <a:headEnd/>
              <a:tailEnd/>
            </a:ln>
          </p:spPr>
          <p:txBody>
            <a:bodyPr wrap="none"/>
            <a:lstStyle/>
            <a:p>
              <a:endParaRPr lang="en-US"/>
            </a:p>
          </p:txBody>
        </p:sp>
        <p:sp>
          <p:nvSpPr>
            <p:cNvPr id="9244" name="Line 51"/>
            <p:cNvSpPr>
              <a:spLocks noChangeShapeType="1"/>
            </p:cNvSpPr>
            <p:nvPr/>
          </p:nvSpPr>
          <p:spPr bwMode="auto">
            <a:xfrm flipH="1">
              <a:off x="3792" y="3168"/>
              <a:ext cx="96" cy="144"/>
            </a:xfrm>
            <a:prstGeom prst="line">
              <a:avLst/>
            </a:prstGeom>
            <a:noFill/>
            <a:ln w="9525">
              <a:solidFill>
                <a:schemeClr val="tx1"/>
              </a:solidFill>
              <a:round/>
              <a:headEnd/>
              <a:tailEnd/>
            </a:ln>
          </p:spPr>
          <p:txBody>
            <a:bodyPr wrap="none"/>
            <a:lstStyle/>
            <a:p>
              <a:endParaRPr lang="en-US"/>
            </a:p>
          </p:txBody>
        </p:sp>
        <p:sp>
          <p:nvSpPr>
            <p:cNvPr id="9245" name="Line 52"/>
            <p:cNvSpPr>
              <a:spLocks noChangeShapeType="1"/>
            </p:cNvSpPr>
            <p:nvPr/>
          </p:nvSpPr>
          <p:spPr bwMode="auto">
            <a:xfrm flipH="1">
              <a:off x="3792" y="3312"/>
              <a:ext cx="96" cy="144"/>
            </a:xfrm>
            <a:prstGeom prst="line">
              <a:avLst/>
            </a:prstGeom>
            <a:noFill/>
            <a:ln w="9525">
              <a:solidFill>
                <a:schemeClr val="tx1"/>
              </a:solidFill>
              <a:round/>
              <a:headEnd/>
              <a:tailEnd/>
            </a:ln>
          </p:spPr>
          <p:txBody>
            <a:bodyPr wrap="none"/>
            <a:lstStyle/>
            <a:p>
              <a:endParaRPr lang="en-US"/>
            </a:p>
          </p:txBody>
        </p:sp>
        <p:sp>
          <p:nvSpPr>
            <p:cNvPr id="9246" name="Line 57"/>
            <p:cNvSpPr>
              <a:spLocks noChangeShapeType="1"/>
            </p:cNvSpPr>
            <p:nvPr/>
          </p:nvSpPr>
          <p:spPr bwMode="auto">
            <a:xfrm flipH="1">
              <a:off x="4752" y="2640"/>
              <a:ext cx="336" cy="336"/>
            </a:xfrm>
            <a:prstGeom prst="line">
              <a:avLst/>
            </a:prstGeom>
            <a:noFill/>
            <a:ln w="28575">
              <a:solidFill>
                <a:srgbClr val="FF00FF"/>
              </a:solidFill>
              <a:round/>
              <a:headEnd/>
              <a:tailEnd type="triangle" w="med" len="med"/>
            </a:ln>
          </p:spPr>
          <p:txBody>
            <a:bodyPr wrap="none"/>
            <a:lstStyle/>
            <a:p>
              <a:endParaRPr lang="en-US"/>
            </a:p>
          </p:txBody>
        </p:sp>
        <p:sp>
          <p:nvSpPr>
            <p:cNvPr id="9247" name="Text Box 58"/>
            <p:cNvSpPr txBox="1">
              <a:spLocks noChangeArrowheads="1"/>
            </p:cNvSpPr>
            <p:nvPr/>
          </p:nvSpPr>
          <p:spPr bwMode="auto">
            <a:xfrm>
              <a:off x="5040" y="2496"/>
              <a:ext cx="240" cy="231"/>
            </a:xfrm>
            <a:prstGeom prst="rect">
              <a:avLst/>
            </a:prstGeom>
            <a:noFill/>
            <a:ln w="9525">
              <a:noFill/>
              <a:miter lim="800000"/>
              <a:headEnd/>
              <a:tailEnd/>
            </a:ln>
          </p:spPr>
          <p:txBody>
            <a:bodyPr>
              <a:spAutoFit/>
            </a:bodyPr>
            <a:lstStyle/>
            <a:p>
              <a:pPr>
                <a:spcBef>
                  <a:spcPct val="50000"/>
                </a:spcBef>
              </a:pPr>
              <a:r>
                <a:rPr lang="en-US" b="1">
                  <a:latin typeface="Calibri" pitchFamily="34" charset="0"/>
                </a:rPr>
                <a:t>F</a:t>
              </a:r>
            </a:p>
          </p:txBody>
        </p:sp>
        <p:sp>
          <p:nvSpPr>
            <p:cNvPr id="9248" name="Line 59"/>
            <p:cNvSpPr>
              <a:spLocks noChangeShapeType="1"/>
            </p:cNvSpPr>
            <p:nvPr/>
          </p:nvSpPr>
          <p:spPr bwMode="auto">
            <a:xfrm flipH="1">
              <a:off x="3936" y="2640"/>
              <a:ext cx="192" cy="240"/>
            </a:xfrm>
            <a:prstGeom prst="line">
              <a:avLst/>
            </a:prstGeom>
            <a:noFill/>
            <a:ln w="19050">
              <a:solidFill>
                <a:schemeClr val="tx1"/>
              </a:solidFill>
              <a:round/>
              <a:headEnd/>
              <a:tailEnd type="triangle" w="med" len="med"/>
            </a:ln>
          </p:spPr>
          <p:txBody>
            <a:bodyPr wrap="none"/>
            <a:lstStyle/>
            <a:p>
              <a:endParaRPr lang="en-US"/>
            </a:p>
          </p:txBody>
        </p:sp>
        <p:sp>
          <p:nvSpPr>
            <p:cNvPr id="9249" name="Text Box 60"/>
            <p:cNvSpPr txBox="1">
              <a:spLocks noChangeArrowheads="1"/>
            </p:cNvSpPr>
            <p:nvPr/>
          </p:nvSpPr>
          <p:spPr bwMode="auto">
            <a:xfrm>
              <a:off x="4080" y="2448"/>
              <a:ext cx="576" cy="366"/>
            </a:xfrm>
            <a:prstGeom prst="rect">
              <a:avLst/>
            </a:prstGeom>
            <a:noFill/>
            <a:ln w="9525">
              <a:noFill/>
              <a:miter lim="800000"/>
              <a:headEnd/>
              <a:tailEnd/>
            </a:ln>
          </p:spPr>
          <p:txBody>
            <a:bodyPr>
              <a:spAutoFit/>
            </a:bodyPr>
            <a:lstStyle/>
            <a:p>
              <a:pPr>
                <a:spcBef>
                  <a:spcPct val="50000"/>
                </a:spcBef>
              </a:pPr>
              <a:r>
                <a:rPr lang="en-US" sz="1600">
                  <a:latin typeface="Calibri" pitchFamily="34" charset="0"/>
                </a:rPr>
                <a:t>Fixed support</a:t>
              </a:r>
            </a:p>
          </p:txBody>
        </p:sp>
        <p:sp>
          <p:nvSpPr>
            <p:cNvPr id="9250" name="Text Box 73"/>
            <p:cNvSpPr txBox="1">
              <a:spLocks noChangeArrowheads="1"/>
            </p:cNvSpPr>
            <p:nvPr/>
          </p:nvSpPr>
          <p:spPr bwMode="auto">
            <a:xfrm>
              <a:off x="3597" y="2777"/>
              <a:ext cx="243" cy="269"/>
            </a:xfrm>
            <a:prstGeom prst="rect">
              <a:avLst/>
            </a:prstGeom>
            <a:noFill/>
            <a:ln w="9525">
              <a:noFill/>
              <a:miter lim="800000"/>
              <a:headEnd/>
              <a:tailEnd/>
            </a:ln>
          </p:spPr>
          <p:txBody>
            <a:bodyPr wrap="none">
              <a:spAutoFit/>
            </a:bodyPr>
            <a:lstStyle/>
            <a:p>
              <a:r>
                <a:rPr lang="en-US">
                  <a:latin typeface="Calibri" pitchFamily="34" charset="0"/>
                </a:rPr>
                <a:t>A</a:t>
              </a:r>
            </a:p>
          </p:txBody>
        </p:sp>
        <p:sp>
          <p:nvSpPr>
            <p:cNvPr id="9251" name="Text Box 74"/>
            <p:cNvSpPr txBox="1">
              <a:spLocks noChangeArrowheads="1"/>
            </p:cNvSpPr>
            <p:nvPr/>
          </p:nvSpPr>
          <p:spPr bwMode="auto">
            <a:xfrm>
              <a:off x="5232" y="2784"/>
              <a:ext cx="233" cy="269"/>
            </a:xfrm>
            <a:prstGeom prst="rect">
              <a:avLst/>
            </a:prstGeom>
            <a:noFill/>
            <a:ln w="9525">
              <a:noFill/>
              <a:miter lim="800000"/>
              <a:headEnd/>
              <a:tailEnd/>
            </a:ln>
          </p:spPr>
          <p:txBody>
            <a:bodyPr wrap="none">
              <a:spAutoFit/>
            </a:bodyPr>
            <a:lstStyle/>
            <a:p>
              <a:r>
                <a:rPr lang="en-US">
                  <a:latin typeface="Calibri" pitchFamily="34" charset="0"/>
                </a:rPr>
                <a:t>B</a:t>
              </a: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1219200" y="457200"/>
            <a:ext cx="7162800" cy="457200"/>
          </a:xfrm>
          <a:prstGeom prst="rect">
            <a:avLst/>
          </a:prstGeom>
          <a:noFill/>
          <a:ln w="9525">
            <a:noFill/>
            <a:miter lim="800000"/>
            <a:headEnd/>
            <a:tailEnd/>
          </a:ln>
        </p:spPr>
        <p:txBody>
          <a:bodyPr>
            <a:spAutoFit/>
          </a:bodyPr>
          <a:lstStyle/>
          <a:p>
            <a:pPr algn="ctr">
              <a:spcBef>
                <a:spcPct val="50000"/>
              </a:spcBef>
            </a:pPr>
            <a:r>
              <a:rPr lang="en-US" sz="2400" b="1">
                <a:latin typeface="Calibri" pitchFamily="34" charset="0"/>
              </a:rPr>
              <a:t>ATTENTION QUIZ</a:t>
            </a:r>
          </a:p>
        </p:txBody>
      </p:sp>
      <p:sp>
        <p:nvSpPr>
          <p:cNvPr id="10243" name="Text Box 3"/>
          <p:cNvSpPr txBox="1">
            <a:spLocks noChangeArrowheads="1"/>
          </p:cNvSpPr>
          <p:nvPr/>
        </p:nvSpPr>
        <p:spPr bwMode="auto">
          <a:xfrm>
            <a:off x="533400" y="1219200"/>
            <a:ext cx="5257800" cy="1477963"/>
          </a:xfrm>
          <a:prstGeom prst="rect">
            <a:avLst/>
          </a:prstGeom>
          <a:noFill/>
          <a:ln w="9525">
            <a:noFill/>
            <a:miter lim="800000"/>
            <a:headEnd/>
            <a:tailEnd/>
          </a:ln>
        </p:spPr>
        <p:txBody>
          <a:bodyPr>
            <a:spAutoFit/>
          </a:bodyPr>
          <a:lstStyle/>
          <a:p>
            <a:pPr marL="400050" indent="-400050">
              <a:spcBef>
                <a:spcPct val="50000"/>
              </a:spcBef>
            </a:pPr>
            <a:r>
              <a:rPr lang="en-US">
                <a:latin typeface="Calibri" pitchFamily="34" charset="0"/>
              </a:rPr>
              <a:t>1.  Which equation of equilibrium allows you to determine F</a:t>
            </a:r>
            <a:r>
              <a:rPr lang="en-US" baseline="-25000">
                <a:latin typeface="Calibri" pitchFamily="34" charset="0"/>
              </a:rPr>
              <a:t>B</a:t>
            </a:r>
            <a:r>
              <a:rPr lang="en-US">
                <a:latin typeface="Calibri" pitchFamily="34" charset="0"/>
              </a:rPr>
              <a:t> right away?</a:t>
            </a:r>
          </a:p>
          <a:p>
            <a:pPr marL="400050" indent="-400050">
              <a:spcBef>
                <a:spcPct val="50000"/>
              </a:spcBef>
            </a:pPr>
            <a:r>
              <a:rPr lang="en-US">
                <a:latin typeface="Calibri" pitchFamily="34" charset="0"/>
              </a:rPr>
              <a:t>	A) </a:t>
            </a:r>
            <a:r>
              <a:rPr lang="en-US">
                <a:latin typeface="Calibri" pitchFamily="34" charset="0"/>
                <a:sym typeface="Symbol" pitchFamily="18" charset="2"/>
              </a:rPr>
              <a:t> F</a:t>
            </a:r>
            <a:r>
              <a:rPr lang="en-US" baseline="-25000">
                <a:latin typeface="Calibri" pitchFamily="34" charset="0"/>
                <a:sym typeface="Symbol" pitchFamily="18" charset="2"/>
              </a:rPr>
              <a:t>X</a:t>
            </a:r>
            <a:r>
              <a:rPr lang="en-US">
                <a:latin typeface="Calibri" pitchFamily="34" charset="0"/>
                <a:sym typeface="Symbol" pitchFamily="18" charset="2"/>
              </a:rPr>
              <a:t> = 0	    B)   F</a:t>
            </a:r>
            <a:r>
              <a:rPr lang="en-US" baseline="-25000">
                <a:latin typeface="Calibri" pitchFamily="34" charset="0"/>
                <a:sym typeface="Symbol" pitchFamily="18" charset="2"/>
              </a:rPr>
              <a:t>Y</a:t>
            </a:r>
            <a:r>
              <a:rPr lang="en-US">
                <a:latin typeface="Calibri" pitchFamily="34" charset="0"/>
                <a:sym typeface="Symbol" pitchFamily="18" charset="2"/>
              </a:rPr>
              <a:t>   =   0</a:t>
            </a:r>
          </a:p>
          <a:p>
            <a:pPr marL="400050" indent="-400050">
              <a:spcBef>
                <a:spcPct val="50000"/>
              </a:spcBef>
            </a:pPr>
            <a:r>
              <a:rPr lang="en-US">
                <a:latin typeface="Calibri" pitchFamily="34" charset="0"/>
                <a:sym typeface="Symbol" pitchFamily="18" charset="2"/>
              </a:rPr>
              <a:t>	C)  M</a:t>
            </a:r>
            <a:r>
              <a:rPr lang="en-US" baseline="-25000">
                <a:latin typeface="Calibri" pitchFamily="34" charset="0"/>
                <a:sym typeface="Symbol" pitchFamily="18" charset="2"/>
              </a:rPr>
              <a:t>A</a:t>
            </a:r>
            <a:r>
              <a:rPr lang="en-US">
                <a:latin typeface="Calibri" pitchFamily="34" charset="0"/>
                <a:sym typeface="Symbol" pitchFamily="18" charset="2"/>
              </a:rPr>
              <a:t> = 0    	    D)  Any one of the above.</a:t>
            </a:r>
          </a:p>
        </p:txBody>
      </p:sp>
      <p:sp>
        <p:nvSpPr>
          <p:cNvPr id="10244" name="Text Box 4"/>
          <p:cNvSpPr txBox="1">
            <a:spLocks noChangeArrowheads="1"/>
          </p:cNvSpPr>
          <p:nvPr/>
        </p:nvSpPr>
        <p:spPr bwMode="auto">
          <a:xfrm>
            <a:off x="533400" y="3352800"/>
            <a:ext cx="4724400" cy="2773363"/>
          </a:xfrm>
          <a:prstGeom prst="rect">
            <a:avLst/>
          </a:prstGeom>
          <a:noFill/>
          <a:ln w="9525">
            <a:noFill/>
            <a:miter lim="800000"/>
            <a:headEnd/>
            <a:tailEnd/>
          </a:ln>
        </p:spPr>
        <p:txBody>
          <a:bodyPr>
            <a:spAutoFit/>
          </a:bodyPr>
          <a:lstStyle/>
          <a:p>
            <a:pPr marL="457200" indent="-457200">
              <a:spcBef>
                <a:spcPct val="50000"/>
              </a:spcBef>
            </a:pPr>
            <a:r>
              <a:rPr lang="en-US">
                <a:latin typeface="Calibri" pitchFamily="34" charset="0"/>
              </a:rPr>
              <a:t>2.	A beam is supported by a pin joint and a roller.  How many support reactions are there and is the structure stable for all types of loadings?</a:t>
            </a:r>
          </a:p>
          <a:p>
            <a:pPr marL="457200" indent="-457200">
              <a:spcBef>
                <a:spcPct val="50000"/>
              </a:spcBef>
            </a:pPr>
            <a:r>
              <a:rPr lang="en-US">
                <a:latin typeface="Calibri" pitchFamily="34" charset="0"/>
              </a:rPr>
              <a:t>	A)	(3, Yes) 	B)   (3, No)</a:t>
            </a:r>
          </a:p>
          <a:p>
            <a:pPr marL="457200" indent="-457200">
              <a:spcBef>
                <a:spcPct val="50000"/>
              </a:spcBef>
            </a:pPr>
            <a:r>
              <a:rPr lang="en-US">
                <a:latin typeface="Calibri" pitchFamily="34" charset="0"/>
              </a:rPr>
              <a:t>	C)	(4, Yes) 	D)   (4, No)</a:t>
            </a:r>
          </a:p>
        </p:txBody>
      </p:sp>
      <p:grpSp>
        <p:nvGrpSpPr>
          <p:cNvPr id="10245" name="Group 79"/>
          <p:cNvGrpSpPr>
            <a:grpSpLocks/>
          </p:cNvGrpSpPr>
          <p:nvPr/>
        </p:nvGrpSpPr>
        <p:grpSpPr bwMode="auto">
          <a:xfrm>
            <a:off x="5410200" y="1447800"/>
            <a:ext cx="3276600" cy="1585913"/>
            <a:chOff x="3408" y="912"/>
            <a:chExt cx="2064" cy="999"/>
          </a:xfrm>
        </p:grpSpPr>
        <p:sp>
          <p:nvSpPr>
            <p:cNvPr id="10263" name="Text Box 51"/>
            <p:cNvSpPr txBox="1">
              <a:spLocks noChangeArrowheads="1"/>
            </p:cNvSpPr>
            <p:nvPr/>
          </p:nvSpPr>
          <p:spPr bwMode="auto">
            <a:xfrm>
              <a:off x="3408" y="1104"/>
              <a:ext cx="336" cy="231"/>
            </a:xfrm>
            <a:prstGeom prst="rect">
              <a:avLst/>
            </a:prstGeom>
            <a:noFill/>
            <a:ln w="9525">
              <a:noFill/>
              <a:miter lim="800000"/>
              <a:headEnd/>
              <a:tailEnd/>
            </a:ln>
          </p:spPr>
          <p:txBody>
            <a:bodyPr>
              <a:spAutoFit/>
            </a:bodyPr>
            <a:lstStyle/>
            <a:p>
              <a:pPr>
                <a:spcBef>
                  <a:spcPct val="50000"/>
                </a:spcBef>
              </a:pPr>
              <a:r>
                <a:rPr lang="en-US" b="1">
                  <a:latin typeface="Calibri" pitchFamily="34" charset="0"/>
                </a:rPr>
                <a:t>A</a:t>
              </a:r>
              <a:r>
                <a:rPr lang="en-US" b="1" baseline="-25000">
                  <a:latin typeface="Calibri" pitchFamily="34" charset="0"/>
                </a:rPr>
                <a:t>X</a:t>
              </a:r>
              <a:endParaRPr lang="en-US" b="1">
                <a:latin typeface="Calibri" pitchFamily="34" charset="0"/>
              </a:endParaRPr>
            </a:p>
          </p:txBody>
        </p:sp>
        <p:sp>
          <p:nvSpPr>
            <p:cNvPr id="10264" name="Line 52"/>
            <p:cNvSpPr>
              <a:spLocks noChangeShapeType="1"/>
            </p:cNvSpPr>
            <p:nvPr/>
          </p:nvSpPr>
          <p:spPr bwMode="auto">
            <a:xfrm>
              <a:off x="3888" y="1344"/>
              <a:ext cx="1488" cy="0"/>
            </a:xfrm>
            <a:prstGeom prst="line">
              <a:avLst/>
            </a:prstGeom>
            <a:noFill/>
            <a:ln w="57150">
              <a:solidFill>
                <a:schemeClr val="tx1"/>
              </a:solidFill>
              <a:round/>
              <a:headEnd/>
              <a:tailEnd/>
            </a:ln>
          </p:spPr>
          <p:txBody>
            <a:bodyPr wrap="none"/>
            <a:lstStyle/>
            <a:p>
              <a:endParaRPr lang="en-US"/>
            </a:p>
          </p:txBody>
        </p:sp>
        <p:sp>
          <p:nvSpPr>
            <p:cNvPr id="10265" name="Line 53"/>
            <p:cNvSpPr>
              <a:spLocks noChangeShapeType="1"/>
            </p:cNvSpPr>
            <p:nvPr/>
          </p:nvSpPr>
          <p:spPr bwMode="auto">
            <a:xfrm>
              <a:off x="3504" y="1344"/>
              <a:ext cx="384" cy="0"/>
            </a:xfrm>
            <a:prstGeom prst="line">
              <a:avLst/>
            </a:prstGeom>
            <a:noFill/>
            <a:ln w="28575">
              <a:solidFill>
                <a:srgbClr val="FF00FF"/>
              </a:solidFill>
              <a:round/>
              <a:headEnd/>
              <a:tailEnd type="triangle" w="med" len="med"/>
            </a:ln>
          </p:spPr>
          <p:txBody>
            <a:bodyPr wrap="none"/>
            <a:lstStyle/>
            <a:p>
              <a:endParaRPr lang="en-US"/>
            </a:p>
          </p:txBody>
        </p:sp>
        <p:sp>
          <p:nvSpPr>
            <p:cNvPr id="10266" name="Line 54"/>
            <p:cNvSpPr>
              <a:spLocks noChangeShapeType="1"/>
            </p:cNvSpPr>
            <p:nvPr/>
          </p:nvSpPr>
          <p:spPr bwMode="auto">
            <a:xfrm>
              <a:off x="3888" y="1344"/>
              <a:ext cx="0" cy="336"/>
            </a:xfrm>
            <a:prstGeom prst="line">
              <a:avLst/>
            </a:prstGeom>
            <a:noFill/>
            <a:ln w="28575">
              <a:solidFill>
                <a:srgbClr val="FF00FF"/>
              </a:solidFill>
              <a:round/>
              <a:headEnd type="triangle" w="med" len="med"/>
              <a:tailEnd/>
            </a:ln>
          </p:spPr>
          <p:txBody>
            <a:bodyPr wrap="none"/>
            <a:lstStyle/>
            <a:p>
              <a:endParaRPr lang="en-US"/>
            </a:p>
          </p:txBody>
        </p:sp>
        <p:sp>
          <p:nvSpPr>
            <p:cNvPr id="10267" name="Line 55"/>
            <p:cNvSpPr>
              <a:spLocks noChangeShapeType="1"/>
            </p:cNvSpPr>
            <p:nvPr/>
          </p:nvSpPr>
          <p:spPr bwMode="auto">
            <a:xfrm flipH="1">
              <a:off x="4416" y="1344"/>
              <a:ext cx="144" cy="288"/>
            </a:xfrm>
            <a:prstGeom prst="line">
              <a:avLst/>
            </a:prstGeom>
            <a:noFill/>
            <a:ln w="38100">
              <a:solidFill>
                <a:srgbClr val="FF00FF"/>
              </a:solidFill>
              <a:round/>
              <a:headEnd type="triangle" w="med" len="med"/>
              <a:tailEnd/>
            </a:ln>
          </p:spPr>
          <p:txBody>
            <a:bodyPr wrap="none"/>
            <a:lstStyle/>
            <a:p>
              <a:endParaRPr lang="en-US"/>
            </a:p>
          </p:txBody>
        </p:sp>
        <p:sp>
          <p:nvSpPr>
            <p:cNvPr id="10268" name="Line 56"/>
            <p:cNvSpPr>
              <a:spLocks noChangeShapeType="1"/>
            </p:cNvSpPr>
            <p:nvPr/>
          </p:nvSpPr>
          <p:spPr bwMode="auto">
            <a:xfrm>
              <a:off x="5376" y="1008"/>
              <a:ext cx="0" cy="336"/>
            </a:xfrm>
            <a:prstGeom prst="line">
              <a:avLst/>
            </a:prstGeom>
            <a:noFill/>
            <a:ln w="38100">
              <a:solidFill>
                <a:schemeClr val="accent1"/>
              </a:solidFill>
              <a:round/>
              <a:headEnd/>
              <a:tailEnd type="triangle" w="med" len="med"/>
            </a:ln>
          </p:spPr>
          <p:txBody>
            <a:bodyPr wrap="none"/>
            <a:lstStyle/>
            <a:p>
              <a:endParaRPr lang="en-US"/>
            </a:p>
          </p:txBody>
        </p:sp>
        <p:sp>
          <p:nvSpPr>
            <p:cNvPr id="10269" name="Text Box 57"/>
            <p:cNvSpPr txBox="1">
              <a:spLocks noChangeArrowheads="1"/>
            </p:cNvSpPr>
            <p:nvPr/>
          </p:nvSpPr>
          <p:spPr bwMode="auto">
            <a:xfrm>
              <a:off x="3792" y="1104"/>
              <a:ext cx="288" cy="231"/>
            </a:xfrm>
            <a:prstGeom prst="rect">
              <a:avLst/>
            </a:prstGeom>
            <a:noFill/>
            <a:ln w="9525">
              <a:noFill/>
              <a:miter lim="800000"/>
              <a:headEnd/>
              <a:tailEnd/>
            </a:ln>
          </p:spPr>
          <p:txBody>
            <a:bodyPr>
              <a:spAutoFit/>
            </a:bodyPr>
            <a:lstStyle/>
            <a:p>
              <a:pPr>
                <a:spcBef>
                  <a:spcPct val="50000"/>
                </a:spcBef>
              </a:pPr>
              <a:r>
                <a:rPr lang="en-US" b="1">
                  <a:latin typeface="Calibri" pitchFamily="34" charset="0"/>
                </a:rPr>
                <a:t>A</a:t>
              </a:r>
            </a:p>
          </p:txBody>
        </p:sp>
        <p:sp>
          <p:nvSpPr>
            <p:cNvPr id="10270" name="Text Box 58"/>
            <p:cNvSpPr txBox="1">
              <a:spLocks noChangeArrowheads="1"/>
            </p:cNvSpPr>
            <p:nvPr/>
          </p:nvSpPr>
          <p:spPr bwMode="auto">
            <a:xfrm>
              <a:off x="4464" y="1104"/>
              <a:ext cx="240" cy="231"/>
            </a:xfrm>
            <a:prstGeom prst="rect">
              <a:avLst/>
            </a:prstGeom>
            <a:noFill/>
            <a:ln w="9525">
              <a:noFill/>
              <a:miter lim="800000"/>
              <a:headEnd/>
              <a:tailEnd/>
            </a:ln>
          </p:spPr>
          <p:txBody>
            <a:bodyPr>
              <a:spAutoFit/>
            </a:bodyPr>
            <a:lstStyle/>
            <a:p>
              <a:pPr>
                <a:spcBef>
                  <a:spcPct val="50000"/>
                </a:spcBef>
              </a:pPr>
              <a:r>
                <a:rPr lang="en-US" b="1">
                  <a:latin typeface="Calibri" pitchFamily="34" charset="0"/>
                </a:rPr>
                <a:t>B</a:t>
              </a:r>
            </a:p>
          </p:txBody>
        </p:sp>
        <p:sp>
          <p:nvSpPr>
            <p:cNvPr id="10271" name="Text Box 59"/>
            <p:cNvSpPr txBox="1">
              <a:spLocks noChangeArrowheads="1"/>
            </p:cNvSpPr>
            <p:nvPr/>
          </p:nvSpPr>
          <p:spPr bwMode="auto">
            <a:xfrm>
              <a:off x="4416" y="1632"/>
              <a:ext cx="288" cy="231"/>
            </a:xfrm>
            <a:prstGeom prst="rect">
              <a:avLst/>
            </a:prstGeom>
            <a:noFill/>
            <a:ln w="9525">
              <a:noFill/>
              <a:miter lim="800000"/>
              <a:headEnd/>
              <a:tailEnd/>
            </a:ln>
          </p:spPr>
          <p:txBody>
            <a:bodyPr>
              <a:spAutoFit/>
            </a:bodyPr>
            <a:lstStyle/>
            <a:p>
              <a:pPr>
                <a:spcBef>
                  <a:spcPct val="50000"/>
                </a:spcBef>
              </a:pPr>
              <a:r>
                <a:rPr lang="en-US" b="1">
                  <a:latin typeface="Calibri" pitchFamily="34" charset="0"/>
                </a:rPr>
                <a:t>F</a:t>
              </a:r>
              <a:r>
                <a:rPr lang="en-US" b="1" baseline="-25000">
                  <a:latin typeface="Calibri" pitchFamily="34" charset="0"/>
                </a:rPr>
                <a:t>B</a:t>
              </a:r>
              <a:endParaRPr lang="en-US" b="1">
                <a:latin typeface="Calibri" pitchFamily="34" charset="0"/>
              </a:endParaRPr>
            </a:p>
          </p:txBody>
        </p:sp>
        <p:sp>
          <p:nvSpPr>
            <p:cNvPr id="10272" name="Text Box 60"/>
            <p:cNvSpPr txBox="1">
              <a:spLocks noChangeArrowheads="1"/>
            </p:cNvSpPr>
            <p:nvPr/>
          </p:nvSpPr>
          <p:spPr bwMode="auto">
            <a:xfrm>
              <a:off x="3744" y="1680"/>
              <a:ext cx="336" cy="231"/>
            </a:xfrm>
            <a:prstGeom prst="rect">
              <a:avLst/>
            </a:prstGeom>
            <a:noFill/>
            <a:ln w="9525">
              <a:noFill/>
              <a:miter lim="800000"/>
              <a:headEnd/>
              <a:tailEnd/>
            </a:ln>
          </p:spPr>
          <p:txBody>
            <a:bodyPr>
              <a:spAutoFit/>
            </a:bodyPr>
            <a:lstStyle/>
            <a:p>
              <a:pPr>
                <a:spcBef>
                  <a:spcPct val="50000"/>
                </a:spcBef>
              </a:pPr>
              <a:r>
                <a:rPr lang="en-US" b="1">
                  <a:latin typeface="Calibri" pitchFamily="34" charset="0"/>
                </a:rPr>
                <a:t>A</a:t>
              </a:r>
              <a:r>
                <a:rPr lang="en-US" b="1" baseline="-25000">
                  <a:latin typeface="Calibri" pitchFamily="34" charset="0"/>
                </a:rPr>
                <a:t>Y</a:t>
              </a:r>
              <a:endParaRPr lang="en-US" b="1">
                <a:latin typeface="Calibri" pitchFamily="34" charset="0"/>
              </a:endParaRPr>
            </a:p>
          </p:txBody>
        </p:sp>
        <p:sp>
          <p:nvSpPr>
            <p:cNvPr id="10273" name="Text Box 61"/>
            <p:cNvSpPr txBox="1">
              <a:spLocks noChangeArrowheads="1"/>
            </p:cNvSpPr>
            <p:nvPr/>
          </p:nvSpPr>
          <p:spPr bwMode="auto">
            <a:xfrm>
              <a:off x="4896" y="912"/>
              <a:ext cx="576" cy="231"/>
            </a:xfrm>
            <a:prstGeom prst="rect">
              <a:avLst/>
            </a:prstGeom>
            <a:noFill/>
            <a:ln w="9525">
              <a:noFill/>
              <a:miter lim="800000"/>
              <a:headEnd/>
              <a:tailEnd/>
            </a:ln>
          </p:spPr>
          <p:txBody>
            <a:bodyPr>
              <a:spAutoFit/>
            </a:bodyPr>
            <a:lstStyle/>
            <a:p>
              <a:pPr>
                <a:spcBef>
                  <a:spcPct val="50000"/>
                </a:spcBef>
              </a:pPr>
              <a:r>
                <a:rPr lang="en-US">
                  <a:latin typeface="Calibri" pitchFamily="34" charset="0"/>
                </a:rPr>
                <a:t>100 lb</a:t>
              </a:r>
              <a:endParaRPr lang="en-US" sz="1600">
                <a:latin typeface="Calibri" pitchFamily="34" charset="0"/>
              </a:endParaRPr>
            </a:p>
          </p:txBody>
        </p:sp>
      </p:grpSp>
      <p:grpSp>
        <p:nvGrpSpPr>
          <p:cNvPr id="10246" name="Group 62"/>
          <p:cNvGrpSpPr>
            <a:grpSpLocks/>
          </p:cNvGrpSpPr>
          <p:nvPr/>
        </p:nvGrpSpPr>
        <p:grpSpPr bwMode="auto">
          <a:xfrm>
            <a:off x="5638800" y="3886200"/>
            <a:ext cx="2895600" cy="609600"/>
            <a:chOff x="3552" y="2448"/>
            <a:chExt cx="1824" cy="384"/>
          </a:xfrm>
        </p:grpSpPr>
        <p:sp>
          <p:nvSpPr>
            <p:cNvPr id="10247" name="Oval 63"/>
            <p:cNvSpPr>
              <a:spLocks noChangeArrowheads="1"/>
            </p:cNvSpPr>
            <p:nvPr/>
          </p:nvSpPr>
          <p:spPr bwMode="auto">
            <a:xfrm>
              <a:off x="3744" y="2544"/>
              <a:ext cx="96" cy="96"/>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0248" name="Line 64"/>
            <p:cNvSpPr>
              <a:spLocks noChangeShapeType="1"/>
            </p:cNvSpPr>
            <p:nvPr/>
          </p:nvSpPr>
          <p:spPr bwMode="auto">
            <a:xfrm>
              <a:off x="3744" y="2592"/>
              <a:ext cx="1536" cy="0"/>
            </a:xfrm>
            <a:prstGeom prst="line">
              <a:avLst/>
            </a:prstGeom>
            <a:noFill/>
            <a:ln w="38100">
              <a:solidFill>
                <a:schemeClr val="tx1"/>
              </a:solidFill>
              <a:round/>
              <a:headEnd/>
              <a:tailEnd/>
            </a:ln>
          </p:spPr>
          <p:txBody>
            <a:bodyPr wrap="none"/>
            <a:lstStyle/>
            <a:p>
              <a:endParaRPr lang="en-US"/>
            </a:p>
          </p:txBody>
        </p:sp>
        <p:sp>
          <p:nvSpPr>
            <p:cNvPr id="10249" name="Freeform 65"/>
            <p:cNvSpPr>
              <a:spLocks/>
            </p:cNvSpPr>
            <p:nvPr/>
          </p:nvSpPr>
          <p:spPr bwMode="auto">
            <a:xfrm>
              <a:off x="3696" y="2448"/>
              <a:ext cx="192" cy="240"/>
            </a:xfrm>
            <a:custGeom>
              <a:avLst/>
              <a:gdLst>
                <a:gd name="T0" fmla="*/ 16 w 224"/>
                <a:gd name="T1" fmla="*/ 288 h 288"/>
                <a:gd name="T2" fmla="*/ 16 w 224"/>
                <a:gd name="T3" fmla="*/ 48 h 288"/>
                <a:gd name="T4" fmla="*/ 112 w 224"/>
                <a:gd name="T5" fmla="*/ 0 h 288"/>
                <a:gd name="T6" fmla="*/ 208 w 224"/>
                <a:gd name="T7" fmla="*/ 48 h 288"/>
                <a:gd name="T8" fmla="*/ 208 w 224"/>
                <a:gd name="T9" fmla="*/ 288 h 288"/>
                <a:gd name="T10" fmla="*/ 0 60000 65536"/>
                <a:gd name="T11" fmla="*/ 0 60000 65536"/>
                <a:gd name="T12" fmla="*/ 0 60000 65536"/>
                <a:gd name="T13" fmla="*/ 0 60000 65536"/>
                <a:gd name="T14" fmla="*/ 0 60000 65536"/>
                <a:gd name="T15" fmla="*/ 0 w 224"/>
                <a:gd name="T16" fmla="*/ 0 h 288"/>
                <a:gd name="T17" fmla="*/ 224 w 224"/>
                <a:gd name="T18" fmla="*/ 288 h 288"/>
              </a:gdLst>
              <a:ahLst/>
              <a:cxnLst>
                <a:cxn ang="T10">
                  <a:pos x="T0" y="T1"/>
                </a:cxn>
                <a:cxn ang="T11">
                  <a:pos x="T2" y="T3"/>
                </a:cxn>
                <a:cxn ang="T12">
                  <a:pos x="T4" y="T5"/>
                </a:cxn>
                <a:cxn ang="T13">
                  <a:pos x="T6" y="T7"/>
                </a:cxn>
                <a:cxn ang="T14">
                  <a:pos x="T8" y="T9"/>
                </a:cxn>
              </a:cxnLst>
              <a:rect l="T15" t="T16" r="T17" b="T18"/>
              <a:pathLst>
                <a:path w="224" h="288">
                  <a:moveTo>
                    <a:pt x="16" y="288"/>
                  </a:moveTo>
                  <a:cubicBezTo>
                    <a:pt x="8" y="192"/>
                    <a:pt x="0" y="96"/>
                    <a:pt x="16" y="48"/>
                  </a:cubicBezTo>
                  <a:cubicBezTo>
                    <a:pt x="32" y="0"/>
                    <a:pt x="80" y="0"/>
                    <a:pt x="112" y="0"/>
                  </a:cubicBezTo>
                  <a:cubicBezTo>
                    <a:pt x="144" y="0"/>
                    <a:pt x="192" y="0"/>
                    <a:pt x="208" y="48"/>
                  </a:cubicBezTo>
                  <a:cubicBezTo>
                    <a:pt x="224" y="96"/>
                    <a:pt x="208" y="248"/>
                    <a:pt x="208" y="288"/>
                  </a:cubicBezTo>
                </a:path>
              </a:pathLst>
            </a:custGeom>
            <a:noFill/>
            <a:ln w="9525">
              <a:solidFill>
                <a:schemeClr val="tx1"/>
              </a:solidFill>
              <a:round/>
              <a:headEnd/>
              <a:tailEnd/>
            </a:ln>
          </p:spPr>
          <p:txBody>
            <a:bodyPr wrap="none"/>
            <a:lstStyle/>
            <a:p>
              <a:endParaRPr lang="en-US">
                <a:latin typeface="Calibri" pitchFamily="34" charset="0"/>
              </a:endParaRPr>
            </a:p>
          </p:txBody>
        </p:sp>
        <p:grpSp>
          <p:nvGrpSpPr>
            <p:cNvPr id="10250" name="Group 66"/>
            <p:cNvGrpSpPr>
              <a:grpSpLocks/>
            </p:cNvGrpSpPr>
            <p:nvPr/>
          </p:nvGrpSpPr>
          <p:grpSpPr bwMode="auto">
            <a:xfrm>
              <a:off x="3552" y="2688"/>
              <a:ext cx="480" cy="96"/>
              <a:chOff x="3600" y="3120"/>
              <a:chExt cx="480" cy="96"/>
            </a:xfrm>
          </p:grpSpPr>
          <p:sp>
            <p:nvSpPr>
              <p:cNvPr id="10258" name="Line 67"/>
              <p:cNvSpPr>
                <a:spLocks noChangeShapeType="1"/>
              </p:cNvSpPr>
              <p:nvPr/>
            </p:nvSpPr>
            <p:spPr bwMode="auto">
              <a:xfrm>
                <a:off x="3600" y="3120"/>
                <a:ext cx="480" cy="0"/>
              </a:xfrm>
              <a:prstGeom prst="line">
                <a:avLst/>
              </a:prstGeom>
              <a:noFill/>
              <a:ln w="9525">
                <a:solidFill>
                  <a:schemeClr val="tx1"/>
                </a:solidFill>
                <a:round/>
                <a:headEnd/>
                <a:tailEnd/>
              </a:ln>
            </p:spPr>
            <p:txBody>
              <a:bodyPr wrap="none"/>
              <a:lstStyle/>
              <a:p>
                <a:endParaRPr lang="en-US"/>
              </a:p>
            </p:txBody>
          </p:sp>
          <p:sp>
            <p:nvSpPr>
              <p:cNvPr id="10259" name="Line 68"/>
              <p:cNvSpPr>
                <a:spLocks noChangeShapeType="1"/>
              </p:cNvSpPr>
              <p:nvPr/>
            </p:nvSpPr>
            <p:spPr bwMode="auto">
              <a:xfrm flipH="1">
                <a:off x="3648" y="3120"/>
                <a:ext cx="48" cy="96"/>
              </a:xfrm>
              <a:prstGeom prst="line">
                <a:avLst/>
              </a:prstGeom>
              <a:noFill/>
              <a:ln w="9525">
                <a:solidFill>
                  <a:schemeClr val="bg2">
                    <a:lumMod val="25000"/>
                  </a:schemeClr>
                </a:solidFill>
                <a:round/>
                <a:headEnd/>
                <a:tailEnd/>
              </a:ln>
            </p:spPr>
            <p:txBody>
              <a:bodyPr wrap="none"/>
              <a:lstStyle/>
              <a:p>
                <a:endParaRPr lang="en-US"/>
              </a:p>
            </p:txBody>
          </p:sp>
          <p:sp>
            <p:nvSpPr>
              <p:cNvPr id="10260" name="Line 69"/>
              <p:cNvSpPr>
                <a:spLocks noChangeShapeType="1"/>
              </p:cNvSpPr>
              <p:nvPr/>
            </p:nvSpPr>
            <p:spPr bwMode="auto">
              <a:xfrm flipH="1">
                <a:off x="3744" y="3120"/>
                <a:ext cx="48" cy="96"/>
              </a:xfrm>
              <a:prstGeom prst="line">
                <a:avLst/>
              </a:prstGeom>
              <a:noFill/>
              <a:ln w="9525">
                <a:solidFill>
                  <a:schemeClr val="bg2">
                    <a:lumMod val="25000"/>
                  </a:schemeClr>
                </a:solidFill>
                <a:round/>
                <a:headEnd/>
                <a:tailEnd/>
              </a:ln>
            </p:spPr>
            <p:txBody>
              <a:bodyPr wrap="none"/>
              <a:lstStyle/>
              <a:p>
                <a:endParaRPr lang="en-US"/>
              </a:p>
            </p:txBody>
          </p:sp>
          <p:sp>
            <p:nvSpPr>
              <p:cNvPr id="10261" name="Line 70"/>
              <p:cNvSpPr>
                <a:spLocks noChangeShapeType="1"/>
              </p:cNvSpPr>
              <p:nvPr/>
            </p:nvSpPr>
            <p:spPr bwMode="auto">
              <a:xfrm flipH="1">
                <a:off x="3840" y="3120"/>
                <a:ext cx="48" cy="96"/>
              </a:xfrm>
              <a:prstGeom prst="line">
                <a:avLst/>
              </a:prstGeom>
              <a:noFill/>
              <a:ln w="9525">
                <a:solidFill>
                  <a:schemeClr val="bg2">
                    <a:lumMod val="25000"/>
                  </a:schemeClr>
                </a:solidFill>
                <a:round/>
                <a:headEnd/>
                <a:tailEnd/>
              </a:ln>
            </p:spPr>
            <p:txBody>
              <a:bodyPr wrap="none"/>
              <a:lstStyle/>
              <a:p>
                <a:endParaRPr lang="en-US"/>
              </a:p>
            </p:txBody>
          </p:sp>
          <p:sp>
            <p:nvSpPr>
              <p:cNvPr id="10262" name="Line 71"/>
              <p:cNvSpPr>
                <a:spLocks noChangeShapeType="1"/>
              </p:cNvSpPr>
              <p:nvPr/>
            </p:nvSpPr>
            <p:spPr bwMode="auto">
              <a:xfrm flipH="1">
                <a:off x="3984" y="3120"/>
                <a:ext cx="48" cy="96"/>
              </a:xfrm>
              <a:prstGeom prst="line">
                <a:avLst/>
              </a:prstGeom>
              <a:noFill/>
              <a:ln w="9525">
                <a:solidFill>
                  <a:schemeClr val="bg2">
                    <a:lumMod val="25000"/>
                  </a:schemeClr>
                </a:solidFill>
                <a:round/>
                <a:headEnd/>
                <a:tailEnd/>
              </a:ln>
            </p:spPr>
            <p:txBody>
              <a:bodyPr wrap="none"/>
              <a:lstStyle/>
              <a:p>
                <a:endParaRPr lang="en-US"/>
              </a:p>
            </p:txBody>
          </p:sp>
        </p:grpSp>
        <p:grpSp>
          <p:nvGrpSpPr>
            <p:cNvPr id="10251" name="Group 72"/>
            <p:cNvGrpSpPr>
              <a:grpSpLocks/>
            </p:cNvGrpSpPr>
            <p:nvPr/>
          </p:nvGrpSpPr>
          <p:grpSpPr bwMode="auto">
            <a:xfrm>
              <a:off x="4896" y="2736"/>
              <a:ext cx="480" cy="96"/>
              <a:chOff x="3600" y="3120"/>
              <a:chExt cx="480" cy="96"/>
            </a:xfrm>
          </p:grpSpPr>
          <p:sp>
            <p:nvSpPr>
              <p:cNvPr id="10253" name="Line 73"/>
              <p:cNvSpPr>
                <a:spLocks noChangeShapeType="1"/>
              </p:cNvSpPr>
              <p:nvPr/>
            </p:nvSpPr>
            <p:spPr bwMode="auto">
              <a:xfrm>
                <a:off x="3600" y="3120"/>
                <a:ext cx="480" cy="0"/>
              </a:xfrm>
              <a:prstGeom prst="line">
                <a:avLst/>
              </a:prstGeom>
              <a:noFill/>
              <a:ln w="9525">
                <a:solidFill>
                  <a:schemeClr val="tx1"/>
                </a:solidFill>
                <a:round/>
                <a:headEnd/>
                <a:tailEnd/>
              </a:ln>
            </p:spPr>
            <p:txBody>
              <a:bodyPr wrap="none"/>
              <a:lstStyle/>
              <a:p>
                <a:endParaRPr lang="en-US"/>
              </a:p>
            </p:txBody>
          </p:sp>
          <p:sp>
            <p:nvSpPr>
              <p:cNvPr id="10254" name="Line 74"/>
              <p:cNvSpPr>
                <a:spLocks noChangeShapeType="1"/>
              </p:cNvSpPr>
              <p:nvPr/>
            </p:nvSpPr>
            <p:spPr bwMode="auto">
              <a:xfrm flipH="1">
                <a:off x="3648" y="3120"/>
                <a:ext cx="48" cy="96"/>
              </a:xfrm>
              <a:prstGeom prst="line">
                <a:avLst/>
              </a:prstGeom>
              <a:noFill/>
              <a:ln w="9525">
                <a:solidFill>
                  <a:schemeClr val="bg2">
                    <a:lumMod val="25000"/>
                  </a:schemeClr>
                </a:solidFill>
                <a:round/>
                <a:headEnd/>
                <a:tailEnd/>
              </a:ln>
            </p:spPr>
            <p:txBody>
              <a:bodyPr wrap="none"/>
              <a:lstStyle/>
              <a:p>
                <a:endParaRPr lang="en-US"/>
              </a:p>
            </p:txBody>
          </p:sp>
          <p:sp>
            <p:nvSpPr>
              <p:cNvPr id="10255" name="Line 75"/>
              <p:cNvSpPr>
                <a:spLocks noChangeShapeType="1"/>
              </p:cNvSpPr>
              <p:nvPr/>
            </p:nvSpPr>
            <p:spPr bwMode="auto">
              <a:xfrm flipH="1">
                <a:off x="3744" y="3120"/>
                <a:ext cx="48" cy="96"/>
              </a:xfrm>
              <a:prstGeom prst="line">
                <a:avLst/>
              </a:prstGeom>
              <a:noFill/>
              <a:ln w="9525">
                <a:solidFill>
                  <a:schemeClr val="bg2">
                    <a:lumMod val="25000"/>
                  </a:schemeClr>
                </a:solidFill>
                <a:round/>
                <a:headEnd/>
                <a:tailEnd/>
              </a:ln>
            </p:spPr>
            <p:txBody>
              <a:bodyPr wrap="none"/>
              <a:lstStyle/>
              <a:p>
                <a:endParaRPr lang="en-US"/>
              </a:p>
            </p:txBody>
          </p:sp>
          <p:sp>
            <p:nvSpPr>
              <p:cNvPr id="10256" name="Line 76"/>
              <p:cNvSpPr>
                <a:spLocks noChangeShapeType="1"/>
              </p:cNvSpPr>
              <p:nvPr/>
            </p:nvSpPr>
            <p:spPr bwMode="auto">
              <a:xfrm flipH="1">
                <a:off x="3840" y="3120"/>
                <a:ext cx="48" cy="96"/>
              </a:xfrm>
              <a:prstGeom prst="line">
                <a:avLst/>
              </a:prstGeom>
              <a:noFill/>
              <a:ln w="9525">
                <a:solidFill>
                  <a:schemeClr val="bg2">
                    <a:lumMod val="25000"/>
                  </a:schemeClr>
                </a:solidFill>
                <a:round/>
                <a:headEnd/>
                <a:tailEnd/>
              </a:ln>
            </p:spPr>
            <p:txBody>
              <a:bodyPr wrap="none"/>
              <a:lstStyle/>
              <a:p>
                <a:endParaRPr lang="en-US"/>
              </a:p>
            </p:txBody>
          </p:sp>
          <p:sp>
            <p:nvSpPr>
              <p:cNvPr id="10257" name="Line 77"/>
              <p:cNvSpPr>
                <a:spLocks noChangeShapeType="1"/>
              </p:cNvSpPr>
              <p:nvPr/>
            </p:nvSpPr>
            <p:spPr bwMode="auto">
              <a:xfrm flipH="1">
                <a:off x="3984" y="3120"/>
                <a:ext cx="48" cy="96"/>
              </a:xfrm>
              <a:prstGeom prst="line">
                <a:avLst/>
              </a:prstGeom>
              <a:noFill/>
              <a:ln w="9525">
                <a:solidFill>
                  <a:schemeClr val="bg2">
                    <a:lumMod val="25000"/>
                  </a:schemeClr>
                </a:solidFill>
                <a:round/>
                <a:headEnd/>
                <a:tailEnd/>
              </a:ln>
            </p:spPr>
            <p:txBody>
              <a:bodyPr wrap="none"/>
              <a:lstStyle/>
              <a:p>
                <a:endParaRPr lang="en-US"/>
              </a:p>
            </p:txBody>
          </p:sp>
        </p:grpSp>
        <p:sp>
          <p:nvSpPr>
            <p:cNvPr id="10252" name="Oval 78"/>
            <p:cNvSpPr>
              <a:spLocks noChangeArrowheads="1"/>
            </p:cNvSpPr>
            <p:nvPr/>
          </p:nvSpPr>
          <p:spPr bwMode="auto">
            <a:xfrm>
              <a:off x="5040" y="2592"/>
              <a:ext cx="144" cy="144"/>
            </a:xfrm>
            <a:prstGeom prst="ellipse">
              <a:avLst/>
            </a:prstGeom>
            <a:solidFill>
              <a:schemeClr val="accent1"/>
            </a:solidFill>
            <a:ln w="9525">
              <a:solidFill>
                <a:schemeClr val="tx1"/>
              </a:solidFill>
              <a:round/>
              <a:headEnd/>
              <a:tailEnd/>
            </a:ln>
          </p:spPr>
          <p:txBody>
            <a:bodyPr wrap="none" anchor="ctr"/>
            <a:lstStyle/>
            <a:p>
              <a:endParaRPr lang="en-US">
                <a:latin typeface="Calibri" pitchFamily="34" charset="0"/>
              </a:endParaRP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8" descr="C:\WINDOWS\Desktop\5-30.jpg"/>
          <p:cNvPicPr>
            <a:picLocks noChangeAspect="1" noChangeArrowheads="1"/>
          </p:cNvPicPr>
          <p:nvPr/>
        </p:nvPicPr>
        <p:blipFill>
          <a:blip r:embed="rId3" cstate="print">
            <a:lum bright="6000" contrast="6000"/>
          </a:blip>
          <a:srcRect/>
          <a:stretch>
            <a:fillRect/>
          </a:stretch>
        </p:blipFill>
        <p:spPr bwMode="auto">
          <a:xfrm>
            <a:off x="609600" y="914400"/>
            <a:ext cx="1970088" cy="1143000"/>
          </a:xfrm>
          <a:prstGeom prst="rect">
            <a:avLst/>
          </a:prstGeom>
          <a:noFill/>
          <a:ln w="9525">
            <a:noFill/>
            <a:miter lim="800000"/>
            <a:headEnd/>
            <a:tailEnd/>
          </a:ln>
        </p:spPr>
      </p:pic>
      <p:sp>
        <p:nvSpPr>
          <p:cNvPr id="11267" name="Text Box 3"/>
          <p:cNvSpPr txBox="1">
            <a:spLocks noChangeArrowheads="1"/>
          </p:cNvSpPr>
          <p:nvPr/>
        </p:nvSpPr>
        <p:spPr bwMode="auto">
          <a:xfrm>
            <a:off x="533400" y="304800"/>
            <a:ext cx="6705600" cy="554038"/>
          </a:xfrm>
          <a:prstGeom prst="rect">
            <a:avLst/>
          </a:prstGeom>
          <a:noFill/>
          <a:ln w="9525">
            <a:noFill/>
            <a:miter lim="800000"/>
            <a:headEnd/>
            <a:tailEnd/>
          </a:ln>
        </p:spPr>
        <p:txBody>
          <a:bodyPr>
            <a:spAutoFit/>
          </a:bodyPr>
          <a:lstStyle/>
          <a:p>
            <a:pPr marL="966788" indent="-966788">
              <a:spcBef>
                <a:spcPct val="50000"/>
              </a:spcBef>
            </a:pPr>
            <a:r>
              <a:rPr lang="en-US" sz="1200">
                <a:latin typeface="Calibri" pitchFamily="34" charset="0"/>
              </a:rPr>
              <a:t>The weight of the boom = 125 lb, the center of mass is at G, and the load  =  600 lb.  </a:t>
            </a:r>
          </a:p>
          <a:p>
            <a:pPr marL="966788" indent="-966788">
              <a:spcBef>
                <a:spcPct val="50000"/>
              </a:spcBef>
            </a:pPr>
            <a:r>
              <a:rPr lang="en-US" sz="1200">
                <a:latin typeface="Calibri" pitchFamily="34" charset="0"/>
              </a:rPr>
              <a:t>Find the support reactions at A and B.</a:t>
            </a:r>
          </a:p>
        </p:txBody>
      </p:sp>
      <p:sp>
        <p:nvSpPr>
          <p:cNvPr id="11268" name="Text Box 3"/>
          <p:cNvSpPr txBox="1">
            <a:spLocks noChangeArrowheads="1"/>
          </p:cNvSpPr>
          <p:nvPr/>
        </p:nvSpPr>
        <p:spPr bwMode="auto">
          <a:xfrm>
            <a:off x="304800" y="3468688"/>
            <a:ext cx="4267200" cy="646112"/>
          </a:xfrm>
          <a:prstGeom prst="rect">
            <a:avLst/>
          </a:prstGeom>
          <a:noFill/>
          <a:ln w="9525">
            <a:noFill/>
            <a:miter lim="800000"/>
            <a:headEnd/>
            <a:tailEnd/>
          </a:ln>
        </p:spPr>
        <p:txBody>
          <a:bodyPr>
            <a:spAutoFit/>
          </a:bodyPr>
          <a:lstStyle/>
          <a:p>
            <a:pPr>
              <a:spcBef>
                <a:spcPct val="50000"/>
              </a:spcBef>
            </a:pPr>
            <a:r>
              <a:rPr lang="en-US" sz="1200">
                <a:latin typeface="Calibri" pitchFamily="34" charset="0"/>
              </a:rPr>
              <a:t>The load on the bent rod is supported by a smooth inclined surface at B and  a collar at A.  The collar  is free to slide over the fixed inclined rod.  Find the support reactions at A and B.</a:t>
            </a:r>
          </a:p>
        </p:txBody>
      </p:sp>
      <p:pic>
        <p:nvPicPr>
          <p:cNvPr id="11269" name="Picture 7" descr="C:\WINDOWS\Desktop\5-28.jpg"/>
          <p:cNvPicPr>
            <a:picLocks noChangeAspect="1" noChangeArrowheads="1"/>
          </p:cNvPicPr>
          <p:nvPr/>
        </p:nvPicPr>
        <p:blipFill>
          <a:blip r:embed="rId4" cstate="print"/>
          <a:srcRect/>
          <a:stretch>
            <a:fillRect/>
          </a:stretch>
        </p:blipFill>
        <p:spPr bwMode="auto">
          <a:xfrm>
            <a:off x="457200" y="4170363"/>
            <a:ext cx="1981200" cy="1087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8842" t="928" r="530" b="-928"/>
          <a:stretch/>
        </p:blipFill>
        <p:spPr>
          <a:xfrm>
            <a:off x="533400" y="304801"/>
            <a:ext cx="2514600" cy="1377408"/>
          </a:xfrm>
          <a:prstGeom prst="rect">
            <a:avLst/>
          </a:prstGeom>
        </p:spPr>
      </p:pic>
      <p:pic>
        <p:nvPicPr>
          <p:cNvPr id="3" name="Picture 2"/>
          <p:cNvPicPr>
            <a:picLocks noChangeAspect="1"/>
          </p:cNvPicPr>
          <p:nvPr/>
        </p:nvPicPr>
        <p:blipFill>
          <a:blip r:embed="rId3"/>
          <a:stretch>
            <a:fillRect/>
          </a:stretch>
        </p:blipFill>
        <p:spPr>
          <a:xfrm>
            <a:off x="338821" y="3733800"/>
            <a:ext cx="2903758" cy="1480347"/>
          </a:xfrm>
          <a:prstGeom prst="rect">
            <a:avLst/>
          </a:prstGeom>
        </p:spPr>
      </p:pic>
    </p:spTree>
    <p:extLst>
      <p:ext uri="{BB962C8B-B14F-4D97-AF65-F5344CB8AC3E}">
        <p14:creationId xmlns:p14="http://schemas.microsoft.com/office/powerpoint/2010/main" val="4009303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E:\JPEG images\chapter05\fg05_24-17P035.jpg"/>
          <p:cNvPicPr>
            <a:picLocks noChangeAspect="1" noChangeArrowheads="1"/>
          </p:cNvPicPr>
          <p:nvPr/>
        </p:nvPicPr>
        <p:blipFill>
          <a:blip r:embed="rId3" cstate="print"/>
          <a:srcRect b="5978"/>
          <a:stretch>
            <a:fillRect/>
          </a:stretch>
        </p:blipFill>
        <p:spPr bwMode="auto">
          <a:xfrm>
            <a:off x="381000" y="1092200"/>
            <a:ext cx="2895600" cy="1651000"/>
          </a:xfrm>
          <a:prstGeom prst="rect">
            <a:avLst/>
          </a:prstGeom>
          <a:noFill/>
          <a:ln w="9525">
            <a:noFill/>
            <a:miter lim="800000"/>
            <a:headEnd/>
            <a:tailEnd/>
          </a:ln>
        </p:spPr>
      </p:pic>
      <p:pic>
        <p:nvPicPr>
          <p:cNvPr id="12291" name="Picture 3" descr="E:\JPEG images\chapter05\fg05_24-19P037.jpg"/>
          <p:cNvPicPr>
            <a:picLocks noChangeAspect="1" noChangeArrowheads="1"/>
          </p:cNvPicPr>
          <p:nvPr/>
        </p:nvPicPr>
        <p:blipFill>
          <a:blip r:embed="rId4" cstate="print"/>
          <a:srcRect b="5173"/>
          <a:stretch>
            <a:fillRect/>
          </a:stretch>
        </p:blipFill>
        <p:spPr bwMode="auto">
          <a:xfrm>
            <a:off x="0" y="4851400"/>
            <a:ext cx="2667000" cy="1930400"/>
          </a:xfrm>
          <a:prstGeom prst="rect">
            <a:avLst/>
          </a:prstGeom>
          <a:noFill/>
          <a:ln w="9525">
            <a:noFill/>
            <a:miter lim="800000"/>
            <a:headEnd/>
            <a:tailEnd/>
          </a:ln>
        </p:spPr>
      </p:pic>
      <p:sp>
        <p:nvSpPr>
          <p:cNvPr id="12292" name="TextBox 9"/>
          <p:cNvSpPr txBox="1">
            <a:spLocks noChangeArrowheads="1"/>
          </p:cNvSpPr>
          <p:nvPr/>
        </p:nvSpPr>
        <p:spPr bwMode="auto">
          <a:xfrm>
            <a:off x="381000" y="228600"/>
            <a:ext cx="3962400" cy="830263"/>
          </a:xfrm>
          <a:prstGeom prst="rect">
            <a:avLst/>
          </a:prstGeom>
          <a:noFill/>
          <a:ln w="9525">
            <a:noFill/>
            <a:miter lim="800000"/>
            <a:headEnd/>
            <a:tailEnd/>
          </a:ln>
        </p:spPr>
        <p:txBody>
          <a:bodyPr>
            <a:spAutoFit/>
          </a:bodyPr>
          <a:lstStyle/>
          <a:p>
            <a:r>
              <a:rPr lang="en-US" sz="1200">
                <a:latin typeface="Calibri" pitchFamily="34" charset="0"/>
              </a:rPr>
              <a:t>If the wheelbarrow and its contents have a mass of 60 kg and center of mass at G, determine the magnitude of the resultant force which the man must exert on each of the two handles in order to hold the wheelbarrow in equilibrium.</a:t>
            </a:r>
          </a:p>
        </p:txBody>
      </p:sp>
      <p:sp>
        <p:nvSpPr>
          <p:cNvPr id="12293" name="TextBox 10"/>
          <p:cNvSpPr txBox="1">
            <a:spLocks noChangeArrowheads="1"/>
          </p:cNvSpPr>
          <p:nvPr/>
        </p:nvSpPr>
        <p:spPr bwMode="auto">
          <a:xfrm>
            <a:off x="228600" y="3657600"/>
            <a:ext cx="3581400" cy="1200150"/>
          </a:xfrm>
          <a:prstGeom prst="rect">
            <a:avLst/>
          </a:prstGeom>
          <a:noFill/>
          <a:ln w="9525">
            <a:noFill/>
            <a:miter lim="800000"/>
            <a:headEnd/>
            <a:tailEnd/>
          </a:ln>
        </p:spPr>
        <p:txBody>
          <a:bodyPr>
            <a:spAutoFit/>
          </a:bodyPr>
          <a:lstStyle/>
          <a:p>
            <a:r>
              <a:rPr lang="en-US" sz="1200">
                <a:latin typeface="Calibri" pitchFamily="34" charset="0"/>
              </a:rPr>
              <a:t>When no force is applied to the brake pedal of the lightweight truck, the retainer spring AB keeps the pedal in contact with the smooth brake light switch at C.  If the force on the switch is 3 N, determine the unstretched length of the spring if the stiffness of the spring is k = 80 Nm.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457200" y="533400"/>
            <a:ext cx="8001000" cy="457200"/>
          </a:xfrm>
          <a:prstGeom prst="rect">
            <a:avLst/>
          </a:prstGeom>
          <a:noFill/>
          <a:ln w="9525">
            <a:noFill/>
            <a:miter lim="800000"/>
            <a:headEnd/>
            <a:tailEnd/>
          </a:ln>
        </p:spPr>
        <p:txBody>
          <a:bodyPr>
            <a:spAutoFit/>
          </a:bodyPr>
          <a:lstStyle/>
          <a:p>
            <a:pPr algn="ctr">
              <a:spcBef>
                <a:spcPct val="50000"/>
              </a:spcBef>
            </a:pPr>
            <a:r>
              <a:rPr lang="en-US" sz="2400" b="1">
                <a:latin typeface="Calibri" pitchFamily="34" charset="0"/>
              </a:rPr>
              <a:t>STEPS FOR SOLVING 2-D EQUILIBRIUM PROBLEMS</a:t>
            </a:r>
          </a:p>
        </p:txBody>
      </p:sp>
      <p:sp>
        <p:nvSpPr>
          <p:cNvPr id="3075" name="Text Box 3"/>
          <p:cNvSpPr txBox="1">
            <a:spLocks noChangeArrowheads="1"/>
          </p:cNvSpPr>
          <p:nvPr/>
        </p:nvSpPr>
        <p:spPr bwMode="auto">
          <a:xfrm>
            <a:off x="457200" y="1371600"/>
            <a:ext cx="8077200" cy="954088"/>
          </a:xfrm>
          <a:prstGeom prst="rect">
            <a:avLst/>
          </a:prstGeom>
          <a:noFill/>
          <a:ln w="9525">
            <a:noFill/>
            <a:miter lim="800000"/>
            <a:headEnd/>
            <a:tailEnd/>
          </a:ln>
        </p:spPr>
        <p:txBody>
          <a:bodyPr>
            <a:spAutoFit/>
          </a:bodyPr>
          <a:lstStyle/>
          <a:p>
            <a:pPr marL="457200" indent="-457200">
              <a:spcBef>
                <a:spcPct val="50000"/>
              </a:spcBef>
            </a:pPr>
            <a:r>
              <a:rPr lang="en-US" sz="2800">
                <a:latin typeface="Calibri" pitchFamily="34" charset="0"/>
              </a:rPr>
              <a:t>1.  If not given, establish a suitable x - y coordinate system.</a:t>
            </a:r>
          </a:p>
        </p:txBody>
      </p:sp>
      <p:sp>
        <p:nvSpPr>
          <p:cNvPr id="3076" name="Text Box 4"/>
          <p:cNvSpPr txBox="1">
            <a:spLocks noChangeArrowheads="1"/>
          </p:cNvSpPr>
          <p:nvPr/>
        </p:nvSpPr>
        <p:spPr bwMode="auto">
          <a:xfrm>
            <a:off x="457200" y="2819400"/>
            <a:ext cx="8001000" cy="954088"/>
          </a:xfrm>
          <a:prstGeom prst="rect">
            <a:avLst/>
          </a:prstGeom>
          <a:noFill/>
          <a:ln w="9525">
            <a:noFill/>
            <a:miter lim="800000"/>
            <a:headEnd/>
            <a:tailEnd/>
          </a:ln>
        </p:spPr>
        <p:txBody>
          <a:bodyPr>
            <a:spAutoFit/>
          </a:bodyPr>
          <a:lstStyle/>
          <a:p>
            <a:pPr marL="457200" indent="-457200">
              <a:spcBef>
                <a:spcPct val="50000"/>
              </a:spcBef>
            </a:pPr>
            <a:r>
              <a:rPr lang="en-US" sz="2800">
                <a:latin typeface="Calibri" pitchFamily="34" charset="0"/>
              </a:rPr>
              <a:t>2.  Draw a free body diagram (FBD) of the object under analysis.</a:t>
            </a:r>
          </a:p>
        </p:txBody>
      </p:sp>
      <p:sp>
        <p:nvSpPr>
          <p:cNvPr id="3077" name="Text Box 5"/>
          <p:cNvSpPr txBox="1">
            <a:spLocks noChangeArrowheads="1"/>
          </p:cNvSpPr>
          <p:nvPr/>
        </p:nvSpPr>
        <p:spPr bwMode="auto">
          <a:xfrm>
            <a:off x="457200" y="4343400"/>
            <a:ext cx="7010400" cy="1600200"/>
          </a:xfrm>
          <a:prstGeom prst="rect">
            <a:avLst/>
          </a:prstGeom>
          <a:noFill/>
          <a:ln w="9525">
            <a:noFill/>
            <a:miter lim="800000"/>
            <a:headEnd/>
            <a:tailEnd/>
          </a:ln>
        </p:spPr>
        <p:txBody>
          <a:bodyPr>
            <a:spAutoFit/>
          </a:bodyPr>
          <a:lstStyle/>
          <a:p>
            <a:pPr marL="457200" indent="-457200">
              <a:spcBef>
                <a:spcPct val="50000"/>
              </a:spcBef>
              <a:buFontTx/>
              <a:buAutoNum type="arabicPeriod" startAt="3"/>
            </a:pPr>
            <a:r>
              <a:rPr lang="en-US" sz="2800">
                <a:latin typeface="Calibri" pitchFamily="34" charset="0"/>
              </a:rPr>
              <a:t>Apply the three equations of equilibrium to solve for the unknowns.</a:t>
            </a:r>
          </a:p>
          <a:p>
            <a:pPr marL="1828800" lvl="3" indent="-457200">
              <a:spcBef>
                <a:spcPct val="50000"/>
              </a:spcBef>
            </a:pPr>
            <a:r>
              <a:rPr lang="en-US" sz="2800">
                <a:latin typeface="Calibri" pitchFamily="34" charset="0"/>
              </a:rPr>
              <a:t>	</a:t>
            </a:r>
            <a:r>
              <a:rPr lang="en-US" sz="2800">
                <a:solidFill>
                  <a:srgbClr val="C00000"/>
                </a:solidFill>
                <a:latin typeface="Calibri" pitchFamily="34" charset="0"/>
              </a:rPr>
              <a:t>ΣF</a:t>
            </a:r>
            <a:r>
              <a:rPr lang="en-US" sz="2800" baseline="-25000">
                <a:solidFill>
                  <a:srgbClr val="C00000"/>
                </a:solidFill>
                <a:latin typeface="Calibri" pitchFamily="34" charset="0"/>
              </a:rPr>
              <a:t>x</a:t>
            </a:r>
            <a:r>
              <a:rPr lang="en-US" sz="2800">
                <a:solidFill>
                  <a:srgbClr val="C00000"/>
                </a:solidFill>
                <a:latin typeface="Calibri" pitchFamily="34" charset="0"/>
              </a:rPr>
              <a:t>=0; ΣF</a:t>
            </a:r>
            <a:r>
              <a:rPr lang="en-US" sz="2800" baseline="-25000">
                <a:solidFill>
                  <a:srgbClr val="C00000"/>
                </a:solidFill>
                <a:latin typeface="Calibri" pitchFamily="34" charset="0"/>
              </a:rPr>
              <a:t>y</a:t>
            </a:r>
            <a:r>
              <a:rPr lang="en-US" sz="2800">
                <a:solidFill>
                  <a:srgbClr val="C00000"/>
                </a:solidFill>
                <a:latin typeface="Calibri" pitchFamily="34" charset="0"/>
              </a:rPr>
              <a:t>=0; ΣM=0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685800" y="533400"/>
            <a:ext cx="7772400" cy="457200"/>
          </a:xfrm>
          <a:prstGeom prst="rect">
            <a:avLst/>
          </a:prstGeom>
          <a:noFill/>
          <a:ln w="9525">
            <a:noFill/>
            <a:miter lim="800000"/>
            <a:headEnd/>
            <a:tailEnd/>
          </a:ln>
        </p:spPr>
        <p:txBody>
          <a:bodyPr>
            <a:spAutoFit/>
          </a:bodyPr>
          <a:lstStyle/>
          <a:p>
            <a:pPr algn="ctr">
              <a:spcBef>
                <a:spcPct val="50000"/>
              </a:spcBef>
            </a:pPr>
            <a:r>
              <a:rPr lang="en-US" sz="2400" b="1">
                <a:latin typeface="Calibri" pitchFamily="34" charset="0"/>
              </a:rPr>
              <a:t>IMPORTANT NOTES</a:t>
            </a:r>
          </a:p>
        </p:txBody>
      </p:sp>
      <p:sp>
        <p:nvSpPr>
          <p:cNvPr id="4099" name="Text Box 3"/>
          <p:cNvSpPr txBox="1">
            <a:spLocks noChangeArrowheads="1"/>
          </p:cNvSpPr>
          <p:nvPr/>
        </p:nvSpPr>
        <p:spPr bwMode="auto">
          <a:xfrm>
            <a:off x="533400" y="1371600"/>
            <a:ext cx="8077200" cy="1187450"/>
          </a:xfrm>
          <a:prstGeom prst="rect">
            <a:avLst/>
          </a:prstGeom>
          <a:noFill/>
          <a:ln w="9525">
            <a:noFill/>
            <a:miter lim="800000"/>
            <a:headEnd/>
            <a:tailEnd/>
          </a:ln>
        </p:spPr>
        <p:txBody>
          <a:bodyPr>
            <a:spAutoFit/>
          </a:bodyPr>
          <a:lstStyle/>
          <a:p>
            <a:pPr marL="400050" indent="-400050">
              <a:spcBef>
                <a:spcPct val="50000"/>
              </a:spcBef>
            </a:pPr>
            <a:r>
              <a:rPr lang="en-US" sz="2400">
                <a:latin typeface="Calibri" pitchFamily="34" charset="0"/>
              </a:rPr>
              <a:t>1.  If we have more unknowns than the number of independent equations, then we have a statically </a:t>
            </a:r>
            <a:r>
              <a:rPr lang="en-US" sz="2400" u="sng">
                <a:solidFill>
                  <a:schemeClr val="hlink"/>
                </a:solidFill>
                <a:latin typeface="Calibri" pitchFamily="34" charset="0"/>
              </a:rPr>
              <a:t>indeterminate situation.</a:t>
            </a:r>
            <a:r>
              <a:rPr lang="en-US" sz="2400" u="sng">
                <a:latin typeface="Calibri" pitchFamily="34" charset="0"/>
              </a:rPr>
              <a:t>  </a:t>
            </a:r>
            <a:r>
              <a:rPr lang="en-US" sz="2400">
                <a:latin typeface="Calibri" pitchFamily="34" charset="0"/>
              </a:rPr>
              <a:t>We cannot solve these problems using just statics.</a:t>
            </a:r>
            <a:endParaRPr lang="en-US" sz="2400" u="sng">
              <a:latin typeface="Calibri" pitchFamily="34" charset="0"/>
            </a:endParaRPr>
          </a:p>
        </p:txBody>
      </p:sp>
      <p:sp>
        <p:nvSpPr>
          <p:cNvPr id="4100" name="Text Box 4"/>
          <p:cNvSpPr txBox="1">
            <a:spLocks noChangeArrowheads="1"/>
          </p:cNvSpPr>
          <p:nvPr/>
        </p:nvSpPr>
        <p:spPr bwMode="auto">
          <a:xfrm>
            <a:off x="533400" y="2819400"/>
            <a:ext cx="8153400" cy="1917700"/>
          </a:xfrm>
          <a:prstGeom prst="rect">
            <a:avLst/>
          </a:prstGeom>
          <a:noFill/>
          <a:ln w="9525">
            <a:noFill/>
            <a:miter lim="800000"/>
            <a:headEnd/>
            <a:tailEnd/>
          </a:ln>
        </p:spPr>
        <p:txBody>
          <a:bodyPr>
            <a:spAutoFit/>
          </a:bodyPr>
          <a:lstStyle/>
          <a:p>
            <a:pPr marL="400050" indent="-400050">
              <a:spcBef>
                <a:spcPct val="50000"/>
              </a:spcBef>
            </a:pPr>
            <a:r>
              <a:rPr lang="en-US" sz="2400" dirty="0">
                <a:latin typeface="Calibri" pitchFamily="34" charset="0"/>
              </a:rPr>
              <a:t>2.  The </a:t>
            </a:r>
            <a:r>
              <a:rPr lang="en-US" sz="2400" u="sng" dirty="0">
                <a:solidFill>
                  <a:schemeClr val="hlink"/>
                </a:solidFill>
                <a:latin typeface="Calibri" pitchFamily="34" charset="0"/>
              </a:rPr>
              <a:t>order in which we apply equations</a:t>
            </a:r>
            <a:r>
              <a:rPr lang="en-US" sz="2400" dirty="0">
                <a:latin typeface="Calibri" pitchFamily="34" charset="0"/>
              </a:rPr>
              <a:t> may affect the simplicity of the solution.  For example, if we have two unknown vertical forces and one unknown horizontal force, then solving </a:t>
            </a:r>
            <a:r>
              <a:rPr lang="en-US" sz="2400" dirty="0">
                <a:latin typeface="Calibri" pitchFamily="34" charset="0"/>
                <a:sym typeface="Symbol" pitchFamily="18" charset="2"/>
              </a:rPr>
              <a:t> F</a:t>
            </a:r>
            <a:r>
              <a:rPr lang="en-US" sz="2400" baseline="-25000" dirty="0">
                <a:latin typeface="Calibri" pitchFamily="34" charset="0"/>
                <a:sym typeface="Symbol" pitchFamily="18" charset="2"/>
              </a:rPr>
              <a:t>X</a:t>
            </a:r>
            <a:r>
              <a:rPr lang="en-US" sz="2400" dirty="0">
                <a:latin typeface="Calibri" pitchFamily="34" charset="0"/>
                <a:sym typeface="Symbol" pitchFamily="18" charset="2"/>
              </a:rPr>
              <a:t>  =  O first allows us to find the horizontal unknown quickly.</a:t>
            </a:r>
          </a:p>
        </p:txBody>
      </p:sp>
      <p:sp>
        <p:nvSpPr>
          <p:cNvPr id="4101" name="Text Box 5"/>
          <p:cNvSpPr txBox="1">
            <a:spLocks noChangeArrowheads="1"/>
          </p:cNvSpPr>
          <p:nvPr/>
        </p:nvSpPr>
        <p:spPr bwMode="auto">
          <a:xfrm>
            <a:off x="609600" y="4876800"/>
            <a:ext cx="8305800" cy="1187450"/>
          </a:xfrm>
          <a:prstGeom prst="rect">
            <a:avLst/>
          </a:prstGeom>
          <a:noFill/>
          <a:ln w="9525">
            <a:noFill/>
            <a:miter lim="800000"/>
            <a:headEnd/>
            <a:tailEnd/>
          </a:ln>
        </p:spPr>
        <p:txBody>
          <a:bodyPr>
            <a:spAutoFit/>
          </a:bodyPr>
          <a:lstStyle/>
          <a:p>
            <a:pPr marL="342900" indent="-342900">
              <a:spcBef>
                <a:spcPct val="50000"/>
              </a:spcBef>
            </a:pPr>
            <a:r>
              <a:rPr lang="en-US" sz="2400">
                <a:latin typeface="Calibri" pitchFamily="34" charset="0"/>
              </a:rPr>
              <a:t>3.  If the </a:t>
            </a:r>
            <a:r>
              <a:rPr lang="en-US" sz="2400" u="sng">
                <a:solidFill>
                  <a:schemeClr val="hlink"/>
                </a:solidFill>
                <a:latin typeface="Calibri" pitchFamily="34" charset="0"/>
              </a:rPr>
              <a:t>answer</a:t>
            </a:r>
            <a:r>
              <a:rPr lang="en-US" sz="2400">
                <a:latin typeface="Calibri" pitchFamily="34" charset="0"/>
              </a:rPr>
              <a:t> for an unknown comes out</a:t>
            </a:r>
            <a:r>
              <a:rPr lang="en-US" sz="2400" u="sng">
                <a:latin typeface="Calibri" pitchFamily="34" charset="0"/>
              </a:rPr>
              <a:t> </a:t>
            </a:r>
            <a:r>
              <a:rPr lang="en-US" sz="2400" u="sng">
                <a:solidFill>
                  <a:schemeClr val="hlink"/>
                </a:solidFill>
                <a:latin typeface="Calibri" pitchFamily="34" charset="0"/>
              </a:rPr>
              <a:t>as negative number</a:t>
            </a:r>
            <a:r>
              <a:rPr lang="en-US" sz="2400">
                <a:latin typeface="Calibri" pitchFamily="34" charset="0"/>
              </a:rPr>
              <a:t>, then the sense (direction) of the unknown force is opposite to that assumed when starting the problem.</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762000" y="381000"/>
            <a:ext cx="7315200" cy="457200"/>
          </a:xfrm>
          <a:prstGeom prst="rect">
            <a:avLst/>
          </a:prstGeom>
          <a:noFill/>
          <a:ln w="9525">
            <a:noFill/>
            <a:miter lim="800000"/>
            <a:headEnd/>
            <a:tailEnd/>
          </a:ln>
        </p:spPr>
        <p:txBody>
          <a:bodyPr>
            <a:spAutoFit/>
          </a:bodyPr>
          <a:lstStyle/>
          <a:p>
            <a:pPr algn="ctr">
              <a:spcBef>
                <a:spcPct val="50000"/>
              </a:spcBef>
            </a:pPr>
            <a:r>
              <a:rPr lang="en-US" sz="2400" b="1">
                <a:latin typeface="Calibri" pitchFamily="34" charset="0"/>
              </a:rPr>
              <a:t>EXAMPLE</a:t>
            </a:r>
          </a:p>
        </p:txBody>
      </p:sp>
      <p:sp>
        <p:nvSpPr>
          <p:cNvPr id="5123" name="Text Box 3"/>
          <p:cNvSpPr txBox="1">
            <a:spLocks noChangeArrowheads="1"/>
          </p:cNvSpPr>
          <p:nvPr/>
        </p:nvSpPr>
        <p:spPr bwMode="auto">
          <a:xfrm>
            <a:off x="4953000" y="838200"/>
            <a:ext cx="3581400" cy="2830513"/>
          </a:xfrm>
          <a:prstGeom prst="rect">
            <a:avLst/>
          </a:prstGeom>
          <a:noFill/>
          <a:ln w="9525">
            <a:noFill/>
            <a:miter lim="800000"/>
            <a:headEnd/>
            <a:tailEnd/>
          </a:ln>
        </p:spPr>
        <p:txBody>
          <a:bodyPr>
            <a:spAutoFit/>
          </a:bodyPr>
          <a:lstStyle/>
          <a:p>
            <a:pPr marL="966788" indent="-966788">
              <a:spcBef>
                <a:spcPct val="50000"/>
              </a:spcBef>
            </a:pPr>
            <a:r>
              <a:rPr lang="en-US" sz="2400" b="1">
                <a:latin typeface="Calibri" pitchFamily="34" charset="0"/>
              </a:rPr>
              <a:t>Given</a:t>
            </a:r>
            <a:r>
              <a:rPr lang="en-US" sz="2400">
                <a:latin typeface="Calibri" pitchFamily="34" charset="0"/>
              </a:rPr>
              <a:t>:	Weight of the boom = 125 lb, the center of mass is at G, and the load  =  600 lb.</a:t>
            </a:r>
          </a:p>
          <a:p>
            <a:pPr marL="966788" indent="-966788">
              <a:spcBef>
                <a:spcPct val="50000"/>
              </a:spcBef>
            </a:pPr>
            <a:r>
              <a:rPr lang="en-US" sz="2400" b="1">
                <a:latin typeface="Calibri" pitchFamily="34" charset="0"/>
              </a:rPr>
              <a:t>Find:</a:t>
            </a:r>
            <a:r>
              <a:rPr lang="en-US" sz="2400">
                <a:latin typeface="Calibri" pitchFamily="34" charset="0"/>
              </a:rPr>
              <a:t>	Support reactions at A and B.</a:t>
            </a:r>
          </a:p>
        </p:txBody>
      </p:sp>
      <p:sp>
        <p:nvSpPr>
          <p:cNvPr id="5124" name="Text Box 4"/>
          <p:cNvSpPr txBox="1">
            <a:spLocks noChangeArrowheads="1"/>
          </p:cNvSpPr>
          <p:nvPr/>
        </p:nvSpPr>
        <p:spPr bwMode="auto">
          <a:xfrm>
            <a:off x="533400" y="3505200"/>
            <a:ext cx="8153400" cy="3013075"/>
          </a:xfrm>
          <a:prstGeom prst="rect">
            <a:avLst/>
          </a:prstGeom>
          <a:noFill/>
          <a:ln w="9525">
            <a:noFill/>
            <a:miter lim="800000"/>
            <a:headEnd/>
            <a:tailEnd/>
          </a:ln>
        </p:spPr>
        <p:txBody>
          <a:bodyPr>
            <a:spAutoFit/>
          </a:bodyPr>
          <a:lstStyle/>
          <a:p>
            <a:pPr marL="457200" indent="-457200">
              <a:spcBef>
                <a:spcPct val="50000"/>
              </a:spcBef>
            </a:pPr>
            <a:r>
              <a:rPr lang="en-US" sz="2400" b="1" u="sng">
                <a:latin typeface="Calibri" pitchFamily="34" charset="0"/>
              </a:rPr>
              <a:t>Plan:</a:t>
            </a:r>
          </a:p>
          <a:p>
            <a:pPr marL="457200" indent="-457200">
              <a:spcBef>
                <a:spcPct val="50000"/>
              </a:spcBef>
            </a:pPr>
            <a:r>
              <a:rPr lang="en-US" sz="2400">
                <a:latin typeface="Calibri" pitchFamily="34" charset="0"/>
              </a:rPr>
              <a:t>1.   Put the x and y axes in the horizontal and vertical directions, respectively.</a:t>
            </a:r>
          </a:p>
          <a:p>
            <a:pPr marL="457200" indent="-457200">
              <a:spcBef>
                <a:spcPct val="50000"/>
              </a:spcBef>
            </a:pPr>
            <a:r>
              <a:rPr lang="en-US" sz="2400">
                <a:latin typeface="Calibri" pitchFamily="34" charset="0"/>
              </a:rPr>
              <a:t>2.   Determine if there are any two-force members.</a:t>
            </a:r>
          </a:p>
          <a:p>
            <a:pPr marL="457200" indent="-457200">
              <a:spcBef>
                <a:spcPct val="50000"/>
              </a:spcBef>
            </a:pPr>
            <a:r>
              <a:rPr lang="en-US" sz="2400">
                <a:latin typeface="Calibri" pitchFamily="34" charset="0"/>
              </a:rPr>
              <a:t>3.   Draw a complete FBD of the boom.</a:t>
            </a:r>
          </a:p>
          <a:p>
            <a:pPr marL="457200" indent="-457200">
              <a:spcBef>
                <a:spcPct val="50000"/>
              </a:spcBef>
            </a:pPr>
            <a:r>
              <a:rPr lang="en-US" sz="2400">
                <a:latin typeface="Calibri" pitchFamily="34" charset="0"/>
              </a:rPr>
              <a:t>4.   Apply the E-of-E to solve for the unknowns.</a:t>
            </a:r>
          </a:p>
        </p:txBody>
      </p:sp>
      <p:pic>
        <p:nvPicPr>
          <p:cNvPr id="5125" name="Picture 8" descr="C:\WINDOWS\Desktop\5-30.jpg"/>
          <p:cNvPicPr>
            <a:picLocks noChangeAspect="1" noChangeArrowheads="1"/>
          </p:cNvPicPr>
          <p:nvPr/>
        </p:nvPicPr>
        <p:blipFill>
          <a:blip r:embed="rId3" cstate="print">
            <a:lum bright="6000" contrast="6000"/>
          </a:blip>
          <a:srcRect/>
          <a:stretch>
            <a:fillRect/>
          </a:stretch>
        </p:blipFill>
        <p:spPr bwMode="auto">
          <a:xfrm>
            <a:off x="609600" y="990600"/>
            <a:ext cx="4343400" cy="2520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895600" y="304800"/>
            <a:ext cx="3352800" cy="461963"/>
          </a:xfrm>
          <a:prstGeom prst="rect">
            <a:avLst/>
          </a:prstGeom>
          <a:noFill/>
          <a:ln w="9525">
            <a:noFill/>
            <a:miter lim="800000"/>
            <a:headEnd/>
            <a:tailEnd/>
          </a:ln>
        </p:spPr>
        <p:txBody>
          <a:bodyPr>
            <a:spAutoFit/>
          </a:bodyPr>
          <a:lstStyle/>
          <a:p>
            <a:pPr algn="ctr">
              <a:spcBef>
                <a:spcPct val="50000"/>
              </a:spcBef>
            </a:pPr>
            <a:r>
              <a:rPr lang="en-US" sz="2400" b="1">
                <a:latin typeface="Calibri" pitchFamily="34" charset="0"/>
              </a:rPr>
              <a:t>EXAMPLE (Continued)</a:t>
            </a:r>
          </a:p>
        </p:txBody>
      </p:sp>
      <p:sp>
        <p:nvSpPr>
          <p:cNvPr id="6147" name="Text Box 4"/>
          <p:cNvSpPr txBox="1">
            <a:spLocks noChangeArrowheads="1"/>
          </p:cNvSpPr>
          <p:nvPr/>
        </p:nvSpPr>
        <p:spPr bwMode="auto">
          <a:xfrm>
            <a:off x="457200" y="3352800"/>
            <a:ext cx="8382000" cy="646331"/>
          </a:xfrm>
          <a:prstGeom prst="rect">
            <a:avLst/>
          </a:prstGeom>
          <a:noFill/>
          <a:ln w="9525">
            <a:noFill/>
            <a:miter lim="800000"/>
            <a:headEnd/>
            <a:tailEnd/>
          </a:ln>
        </p:spPr>
        <p:txBody>
          <a:bodyPr>
            <a:spAutoFit/>
          </a:bodyPr>
          <a:lstStyle/>
          <a:p>
            <a:pPr>
              <a:spcBef>
                <a:spcPct val="50000"/>
              </a:spcBef>
            </a:pPr>
            <a:r>
              <a:rPr lang="en-US" b="1" u="sng" dirty="0">
                <a:latin typeface="Calibri" pitchFamily="34" charset="0"/>
              </a:rPr>
              <a:t>Note:</a:t>
            </a:r>
            <a:r>
              <a:rPr lang="en-US" dirty="0">
                <a:latin typeface="Calibri" pitchFamily="34" charset="0"/>
              </a:rPr>
              <a:t> Upon recognizing CB as a </a:t>
            </a:r>
            <a:r>
              <a:rPr lang="en-US" dirty="0">
                <a:solidFill>
                  <a:srgbClr val="FF0000"/>
                </a:solidFill>
                <a:latin typeface="Calibri" pitchFamily="34" charset="0"/>
              </a:rPr>
              <a:t>two-force member, </a:t>
            </a:r>
            <a:r>
              <a:rPr lang="en-US" dirty="0">
                <a:latin typeface="Calibri" pitchFamily="34" charset="0"/>
              </a:rPr>
              <a:t>the number of </a:t>
            </a:r>
            <a:r>
              <a:rPr lang="en-US" dirty="0">
                <a:solidFill>
                  <a:srgbClr val="FF0000"/>
                </a:solidFill>
                <a:latin typeface="Calibri" pitchFamily="34" charset="0"/>
              </a:rPr>
              <a:t>unknowns at B are reduced</a:t>
            </a:r>
            <a:r>
              <a:rPr lang="en-US" dirty="0">
                <a:latin typeface="Calibri" pitchFamily="34" charset="0"/>
              </a:rPr>
              <a:t> from two to one.  </a:t>
            </a:r>
            <a:endParaRPr lang="en-US" dirty="0">
              <a:latin typeface="Calibri" pitchFamily="34" charset="0"/>
              <a:cs typeface="Times New Roman" pitchFamily="18" charset="0"/>
            </a:endParaRPr>
          </a:p>
        </p:txBody>
      </p:sp>
      <p:sp>
        <p:nvSpPr>
          <p:cNvPr id="6148" name="Text Box 14"/>
          <p:cNvSpPr txBox="1">
            <a:spLocks noChangeArrowheads="1"/>
          </p:cNvSpPr>
          <p:nvPr/>
        </p:nvSpPr>
        <p:spPr bwMode="auto">
          <a:xfrm>
            <a:off x="457200" y="4191000"/>
            <a:ext cx="8305800" cy="930275"/>
          </a:xfrm>
          <a:prstGeom prst="rect">
            <a:avLst/>
          </a:prstGeom>
          <a:noFill/>
          <a:ln w="9525">
            <a:noFill/>
            <a:miter lim="800000"/>
            <a:headEnd/>
            <a:tailEnd/>
          </a:ln>
        </p:spPr>
        <p:txBody>
          <a:bodyPr>
            <a:spAutoFit/>
          </a:bodyPr>
          <a:lstStyle/>
          <a:p>
            <a:pPr>
              <a:spcBef>
                <a:spcPct val="50000"/>
              </a:spcBef>
            </a:pPr>
            <a:r>
              <a:rPr lang="en-US">
                <a:latin typeface="Calibri" pitchFamily="34" charset="0"/>
              </a:rPr>
              <a:t>   +  </a:t>
            </a:r>
            <a:r>
              <a:rPr lang="en-US">
                <a:latin typeface="Calibri" pitchFamily="34" charset="0"/>
                <a:sym typeface="Symbol" pitchFamily="18" charset="2"/>
              </a:rPr>
              <a:t></a:t>
            </a:r>
            <a:r>
              <a:rPr lang="en-US">
                <a:latin typeface="Calibri" pitchFamily="34" charset="0"/>
              </a:rPr>
              <a:t>M</a:t>
            </a:r>
            <a:r>
              <a:rPr lang="en-US" baseline="-25000">
                <a:latin typeface="Calibri" pitchFamily="34" charset="0"/>
              </a:rPr>
              <a:t>A</a:t>
            </a:r>
            <a:r>
              <a:rPr lang="en-US">
                <a:latin typeface="Calibri" pitchFamily="34" charset="0"/>
              </a:rPr>
              <a:t>  =  125 </a:t>
            </a:r>
            <a:r>
              <a:rPr lang="en-US">
                <a:latin typeface="Calibri" pitchFamily="34" charset="0"/>
                <a:sym typeface="Symbol" pitchFamily="18" charset="2"/>
              </a:rPr>
              <a:t></a:t>
            </a:r>
            <a:r>
              <a:rPr lang="en-US">
                <a:latin typeface="Calibri" pitchFamily="34" charset="0"/>
              </a:rPr>
              <a:t> 4  +  600 </a:t>
            </a:r>
            <a:r>
              <a:rPr lang="en-US">
                <a:latin typeface="Calibri" pitchFamily="34" charset="0"/>
                <a:sym typeface="Symbol" pitchFamily="18" charset="2"/>
              </a:rPr>
              <a:t></a:t>
            </a:r>
            <a:r>
              <a:rPr lang="en-US">
                <a:latin typeface="Calibri" pitchFamily="34" charset="0"/>
              </a:rPr>
              <a:t> 9  </a:t>
            </a:r>
            <a:r>
              <a:rPr lang="en-US">
                <a:latin typeface="Calibri" pitchFamily="34" charset="0"/>
                <a:cs typeface="Times New Roman" pitchFamily="18" charset="0"/>
              </a:rPr>
              <a:t>–</a:t>
            </a:r>
            <a:r>
              <a:rPr lang="en-US">
                <a:latin typeface="Calibri" pitchFamily="34" charset="0"/>
              </a:rPr>
              <a:t>  F</a:t>
            </a:r>
            <a:r>
              <a:rPr lang="en-US" baseline="-25000">
                <a:latin typeface="Calibri" pitchFamily="34" charset="0"/>
              </a:rPr>
              <a:t>B</a:t>
            </a:r>
            <a:r>
              <a:rPr lang="en-US">
                <a:latin typeface="Calibri" pitchFamily="34" charset="0"/>
              </a:rPr>
              <a:t> sin 40</a:t>
            </a:r>
            <a:r>
              <a:rPr lang="en-US">
                <a:latin typeface="Calibri" pitchFamily="34" charset="0"/>
                <a:sym typeface="Symbol" pitchFamily="18" charset="2"/>
              </a:rPr>
              <a:t></a:t>
            </a:r>
            <a:r>
              <a:rPr lang="en-US">
                <a:latin typeface="Calibri" pitchFamily="34" charset="0"/>
              </a:rPr>
              <a:t> </a:t>
            </a:r>
            <a:r>
              <a:rPr lang="en-US">
                <a:latin typeface="Calibri" pitchFamily="34" charset="0"/>
                <a:sym typeface="Symbol" pitchFamily="18" charset="2"/>
              </a:rPr>
              <a:t></a:t>
            </a:r>
            <a:r>
              <a:rPr lang="en-US">
                <a:latin typeface="Calibri" pitchFamily="34" charset="0"/>
              </a:rPr>
              <a:t> 1 </a:t>
            </a:r>
            <a:r>
              <a:rPr lang="en-US">
                <a:latin typeface="Calibri" pitchFamily="34" charset="0"/>
                <a:cs typeface="Times New Roman" pitchFamily="18" charset="0"/>
              </a:rPr>
              <a:t>– F</a:t>
            </a:r>
            <a:r>
              <a:rPr lang="en-US" baseline="-25000">
                <a:latin typeface="Calibri" pitchFamily="34" charset="0"/>
                <a:cs typeface="Times New Roman" pitchFamily="18" charset="0"/>
              </a:rPr>
              <a:t>B</a:t>
            </a:r>
            <a:r>
              <a:rPr lang="en-US">
                <a:latin typeface="Calibri" pitchFamily="34" charset="0"/>
                <a:cs typeface="Times New Roman" pitchFamily="18" charset="0"/>
              </a:rPr>
              <a:t> cos 40</a:t>
            </a:r>
            <a:r>
              <a:rPr lang="en-US">
                <a:latin typeface="Calibri" pitchFamily="34" charset="0"/>
                <a:sym typeface="Symbol" pitchFamily="18" charset="2"/>
              </a:rPr>
              <a:t></a:t>
            </a:r>
            <a:r>
              <a:rPr lang="en-US">
                <a:latin typeface="Calibri" pitchFamily="34" charset="0"/>
                <a:cs typeface="Times New Roman" pitchFamily="18" charset="0"/>
              </a:rPr>
              <a:t> </a:t>
            </a:r>
            <a:r>
              <a:rPr lang="en-US">
                <a:latin typeface="Calibri" pitchFamily="34" charset="0"/>
                <a:sym typeface="Symbol" pitchFamily="18" charset="2"/>
              </a:rPr>
              <a:t></a:t>
            </a:r>
            <a:r>
              <a:rPr lang="en-US">
                <a:latin typeface="Calibri" pitchFamily="34" charset="0"/>
              </a:rPr>
              <a:t> 1 </a:t>
            </a:r>
            <a:r>
              <a:rPr lang="en-US">
                <a:latin typeface="Calibri" pitchFamily="34" charset="0"/>
                <a:cs typeface="Times New Roman" pitchFamily="18" charset="0"/>
              </a:rPr>
              <a:t>=  0</a:t>
            </a:r>
            <a:endParaRPr lang="en-US">
              <a:latin typeface="Calibri" pitchFamily="34" charset="0"/>
            </a:endParaRPr>
          </a:p>
          <a:p>
            <a:pPr>
              <a:spcBef>
                <a:spcPct val="50000"/>
              </a:spcBef>
            </a:pPr>
            <a:r>
              <a:rPr lang="en-US">
                <a:latin typeface="Calibri" pitchFamily="34" charset="0"/>
              </a:rPr>
              <a:t>F</a:t>
            </a:r>
            <a:r>
              <a:rPr lang="en-US" baseline="-25000">
                <a:latin typeface="Calibri" pitchFamily="34" charset="0"/>
              </a:rPr>
              <a:t>B</a:t>
            </a:r>
            <a:r>
              <a:rPr lang="en-US">
                <a:latin typeface="Calibri" pitchFamily="34" charset="0"/>
              </a:rPr>
              <a:t>  =  4188 lb  or   </a:t>
            </a:r>
            <a:r>
              <a:rPr lang="en-US" u="sng">
                <a:solidFill>
                  <a:schemeClr val="hlink"/>
                </a:solidFill>
                <a:latin typeface="Calibri" pitchFamily="34" charset="0"/>
              </a:rPr>
              <a:t>4190 lb</a:t>
            </a:r>
          </a:p>
        </p:txBody>
      </p:sp>
      <p:sp>
        <p:nvSpPr>
          <p:cNvPr id="6149" name="Text Box 18"/>
          <p:cNvSpPr txBox="1">
            <a:spLocks noChangeArrowheads="1"/>
          </p:cNvSpPr>
          <p:nvPr/>
        </p:nvSpPr>
        <p:spPr bwMode="auto">
          <a:xfrm>
            <a:off x="457200" y="5334000"/>
            <a:ext cx="8229600" cy="427038"/>
          </a:xfrm>
          <a:prstGeom prst="rect">
            <a:avLst/>
          </a:prstGeom>
          <a:noFill/>
          <a:ln w="9525">
            <a:noFill/>
            <a:miter lim="800000"/>
            <a:headEnd/>
            <a:tailEnd/>
          </a:ln>
        </p:spPr>
        <p:txBody>
          <a:bodyPr>
            <a:spAutoFit/>
          </a:bodyPr>
          <a:lstStyle/>
          <a:p>
            <a:pPr>
              <a:spcBef>
                <a:spcPct val="50000"/>
              </a:spcBef>
            </a:pPr>
            <a:endParaRPr lang="en-US">
              <a:latin typeface="Calibri" pitchFamily="34" charset="0"/>
            </a:endParaRPr>
          </a:p>
        </p:txBody>
      </p:sp>
      <p:sp>
        <p:nvSpPr>
          <p:cNvPr id="6150" name="Text Box 20"/>
          <p:cNvSpPr txBox="1">
            <a:spLocks noChangeArrowheads="1"/>
          </p:cNvSpPr>
          <p:nvPr/>
        </p:nvSpPr>
        <p:spPr bwMode="auto">
          <a:xfrm>
            <a:off x="457200" y="5410200"/>
            <a:ext cx="8382000" cy="427038"/>
          </a:xfrm>
          <a:prstGeom prst="rect">
            <a:avLst/>
          </a:prstGeom>
          <a:noFill/>
          <a:ln w="9525">
            <a:noFill/>
            <a:miter lim="800000"/>
            <a:headEnd/>
            <a:tailEnd/>
          </a:ln>
        </p:spPr>
        <p:txBody>
          <a:bodyPr>
            <a:spAutoFit/>
          </a:bodyPr>
          <a:lstStyle/>
          <a:p>
            <a:pPr>
              <a:spcBef>
                <a:spcPct val="50000"/>
              </a:spcBef>
            </a:pPr>
            <a:endParaRPr lang="en-US">
              <a:latin typeface="Calibri" pitchFamily="34" charset="0"/>
            </a:endParaRPr>
          </a:p>
        </p:txBody>
      </p:sp>
      <p:sp>
        <p:nvSpPr>
          <p:cNvPr id="6151" name="Text Box 21"/>
          <p:cNvSpPr txBox="1">
            <a:spLocks noChangeArrowheads="1"/>
          </p:cNvSpPr>
          <p:nvPr/>
        </p:nvSpPr>
        <p:spPr bwMode="auto">
          <a:xfrm>
            <a:off x="457200" y="5257800"/>
            <a:ext cx="8229600" cy="930275"/>
          </a:xfrm>
          <a:prstGeom prst="rect">
            <a:avLst/>
          </a:prstGeom>
          <a:noFill/>
          <a:ln w="9525">
            <a:noFill/>
            <a:miter lim="800000"/>
            <a:headEnd/>
            <a:tailEnd/>
          </a:ln>
        </p:spPr>
        <p:txBody>
          <a:bodyPr>
            <a:spAutoFit/>
          </a:bodyPr>
          <a:lstStyle/>
          <a:p>
            <a:pPr>
              <a:spcBef>
                <a:spcPct val="50000"/>
              </a:spcBef>
            </a:pPr>
            <a:r>
              <a:rPr lang="en-US">
                <a:latin typeface="Calibri" pitchFamily="34" charset="0"/>
                <a:sym typeface="Symbol" pitchFamily="18" charset="2"/>
              </a:rPr>
              <a:t></a:t>
            </a:r>
            <a:r>
              <a:rPr lang="en-US">
                <a:latin typeface="Calibri" pitchFamily="34" charset="0"/>
              </a:rPr>
              <a:t>  + </a:t>
            </a:r>
            <a:r>
              <a:rPr lang="en-US">
                <a:latin typeface="Calibri" pitchFamily="34" charset="0"/>
                <a:sym typeface="Symbol" pitchFamily="18" charset="2"/>
              </a:rPr>
              <a:t>F</a:t>
            </a:r>
            <a:r>
              <a:rPr lang="en-US" baseline="-25000">
                <a:latin typeface="Calibri" pitchFamily="34" charset="0"/>
                <a:sym typeface="Symbol" pitchFamily="18" charset="2"/>
              </a:rPr>
              <a:t>X</a:t>
            </a:r>
            <a:r>
              <a:rPr lang="en-US">
                <a:latin typeface="Calibri" pitchFamily="34" charset="0"/>
                <a:sym typeface="Symbol" pitchFamily="18" charset="2"/>
              </a:rPr>
              <a:t>  =  A</a:t>
            </a:r>
            <a:r>
              <a:rPr lang="en-US" baseline="-25000">
                <a:latin typeface="Calibri" pitchFamily="34" charset="0"/>
                <a:sym typeface="Symbol" pitchFamily="18" charset="2"/>
              </a:rPr>
              <a:t>X</a:t>
            </a:r>
            <a:r>
              <a:rPr lang="en-US">
                <a:latin typeface="Calibri" pitchFamily="34" charset="0"/>
                <a:sym typeface="Symbol" pitchFamily="18" charset="2"/>
              </a:rPr>
              <a:t>   + 4188 cos 40   =   0;      </a:t>
            </a:r>
            <a:r>
              <a:rPr lang="en-US" u="sng">
                <a:solidFill>
                  <a:schemeClr val="hlink"/>
                </a:solidFill>
                <a:latin typeface="Calibri" pitchFamily="34" charset="0"/>
                <a:sym typeface="Symbol" pitchFamily="18" charset="2"/>
              </a:rPr>
              <a:t>A</a:t>
            </a:r>
            <a:r>
              <a:rPr lang="en-US" baseline="-25000">
                <a:solidFill>
                  <a:schemeClr val="hlink"/>
                </a:solidFill>
                <a:latin typeface="Calibri" pitchFamily="34" charset="0"/>
                <a:sym typeface="Symbol" pitchFamily="18" charset="2"/>
              </a:rPr>
              <a:t>X</a:t>
            </a:r>
            <a:r>
              <a:rPr lang="en-US" u="sng">
                <a:solidFill>
                  <a:schemeClr val="hlink"/>
                </a:solidFill>
                <a:latin typeface="Calibri" pitchFamily="34" charset="0"/>
                <a:sym typeface="Symbol" pitchFamily="18" charset="2"/>
              </a:rPr>
              <a:t>  =  </a:t>
            </a:r>
            <a:r>
              <a:rPr lang="en-US" u="sng">
                <a:solidFill>
                  <a:schemeClr val="hlink"/>
                </a:solidFill>
                <a:latin typeface="Calibri" pitchFamily="34" charset="0"/>
              </a:rPr>
              <a:t> </a:t>
            </a:r>
            <a:r>
              <a:rPr lang="en-US" u="sng">
                <a:solidFill>
                  <a:schemeClr val="hlink"/>
                </a:solidFill>
                <a:latin typeface="Calibri" pitchFamily="34" charset="0"/>
                <a:cs typeface="Times New Roman" pitchFamily="18" charset="0"/>
              </a:rPr>
              <a:t>– 3210  lb</a:t>
            </a:r>
            <a:endParaRPr lang="en-US">
              <a:solidFill>
                <a:schemeClr val="hlink"/>
              </a:solidFill>
              <a:latin typeface="Calibri" pitchFamily="34" charset="0"/>
              <a:cs typeface="Times New Roman" pitchFamily="18" charset="0"/>
            </a:endParaRPr>
          </a:p>
          <a:p>
            <a:pPr>
              <a:spcBef>
                <a:spcPct val="50000"/>
              </a:spcBef>
            </a:pPr>
            <a:r>
              <a:rPr lang="en-US">
                <a:latin typeface="Calibri" pitchFamily="34" charset="0"/>
                <a:cs typeface="Times New Roman" pitchFamily="18" charset="0"/>
                <a:sym typeface="Symbol" pitchFamily="18" charset="2"/>
              </a:rPr>
              <a:t></a:t>
            </a:r>
            <a:r>
              <a:rPr lang="en-US">
                <a:latin typeface="Calibri" pitchFamily="34" charset="0"/>
                <a:cs typeface="Times New Roman" pitchFamily="18" charset="0"/>
              </a:rPr>
              <a:t>  +  </a:t>
            </a:r>
            <a:r>
              <a:rPr lang="en-US">
                <a:latin typeface="Calibri" pitchFamily="34" charset="0"/>
                <a:sym typeface="Symbol" pitchFamily="18" charset="2"/>
              </a:rPr>
              <a:t>F</a:t>
            </a:r>
            <a:r>
              <a:rPr lang="en-US" baseline="-25000">
                <a:latin typeface="Calibri" pitchFamily="34" charset="0"/>
                <a:sym typeface="Symbol" pitchFamily="18" charset="2"/>
              </a:rPr>
              <a:t>Y</a:t>
            </a:r>
            <a:r>
              <a:rPr lang="en-US">
                <a:latin typeface="Calibri" pitchFamily="34" charset="0"/>
                <a:sym typeface="Symbol" pitchFamily="18" charset="2"/>
              </a:rPr>
              <a:t>  =  A</a:t>
            </a:r>
            <a:r>
              <a:rPr lang="en-US" baseline="-25000">
                <a:latin typeface="Calibri" pitchFamily="34" charset="0"/>
                <a:sym typeface="Symbol" pitchFamily="18" charset="2"/>
              </a:rPr>
              <a:t>Y</a:t>
            </a:r>
            <a:r>
              <a:rPr lang="en-US">
                <a:latin typeface="Calibri" pitchFamily="34" charset="0"/>
                <a:sym typeface="Symbol" pitchFamily="18" charset="2"/>
              </a:rPr>
              <a:t>  + 4188 sin 40 </a:t>
            </a:r>
            <a:r>
              <a:rPr lang="en-US">
                <a:latin typeface="Calibri" pitchFamily="34" charset="0"/>
                <a:cs typeface="Times New Roman" pitchFamily="18" charset="0"/>
              </a:rPr>
              <a:t>– 125 – 600 = 0;      </a:t>
            </a:r>
            <a:r>
              <a:rPr lang="en-US" u="sng">
                <a:solidFill>
                  <a:schemeClr val="hlink"/>
                </a:solidFill>
                <a:latin typeface="Calibri" pitchFamily="34" charset="0"/>
                <a:sym typeface="Symbol" pitchFamily="18" charset="2"/>
              </a:rPr>
              <a:t>A</a:t>
            </a:r>
            <a:r>
              <a:rPr lang="en-US" baseline="-25000">
                <a:solidFill>
                  <a:schemeClr val="hlink"/>
                </a:solidFill>
                <a:latin typeface="Calibri" pitchFamily="34" charset="0"/>
                <a:sym typeface="Symbol" pitchFamily="18" charset="2"/>
              </a:rPr>
              <a:t>Y</a:t>
            </a:r>
            <a:r>
              <a:rPr lang="en-US" u="sng">
                <a:solidFill>
                  <a:schemeClr val="hlink"/>
                </a:solidFill>
                <a:latin typeface="Calibri" pitchFamily="34" charset="0"/>
                <a:sym typeface="Symbol" pitchFamily="18" charset="2"/>
              </a:rPr>
              <a:t> = </a:t>
            </a:r>
            <a:r>
              <a:rPr lang="en-US" u="sng">
                <a:solidFill>
                  <a:schemeClr val="hlink"/>
                </a:solidFill>
                <a:latin typeface="Calibri" pitchFamily="34" charset="0"/>
              </a:rPr>
              <a:t> </a:t>
            </a:r>
            <a:r>
              <a:rPr lang="en-US" u="sng">
                <a:solidFill>
                  <a:schemeClr val="hlink"/>
                </a:solidFill>
                <a:latin typeface="Calibri" pitchFamily="34" charset="0"/>
                <a:cs typeface="Times New Roman" pitchFamily="18" charset="0"/>
              </a:rPr>
              <a:t>– 1970  lb</a:t>
            </a:r>
          </a:p>
        </p:txBody>
      </p:sp>
      <p:pic>
        <p:nvPicPr>
          <p:cNvPr id="6152" name="Picture 62" descr="C:\WINDOWS\Desktop\5-30.jpg"/>
          <p:cNvPicPr>
            <a:picLocks noChangeAspect="1" noChangeArrowheads="1"/>
          </p:cNvPicPr>
          <p:nvPr/>
        </p:nvPicPr>
        <p:blipFill>
          <a:blip r:embed="rId3" cstate="print">
            <a:lum bright="12000" contrast="6000"/>
          </a:blip>
          <a:srcRect/>
          <a:stretch>
            <a:fillRect/>
          </a:stretch>
        </p:blipFill>
        <p:spPr bwMode="auto">
          <a:xfrm>
            <a:off x="457200" y="1143000"/>
            <a:ext cx="3779838" cy="2133600"/>
          </a:xfrm>
          <a:prstGeom prst="rect">
            <a:avLst/>
          </a:prstGeom>
          <a:noFill/>
          <a:ln w="9525">
            <a:noFill/>
            <a:miter lim="800000"/>
            <a:headEnd/>
            <a:tailEnd/>
          </a:ln>
        </p:spPr>
      </p:pic>
      <p:sp>
        <p:nvSpPr>
          <p:cNvPr id="6153" name="Freeform 63"/>
          <p:cNvSpPr>
            <a:spLocks/>
          </p:cNvSpPr>
          <p:nvPr/>
        </p:nvSpPr>
        <p:spPr bwMode="auto">
          <a:xfrm>
            <a:off x="520700" y="4267200"/>
            <a:ext cx="88900" cy="304800"/>
          </a:xfrm>
          <a:custGeom>
            <a:avLst/>
            <a:gdLst>
              <a:gd name="T0" fmla="*/ 56 w 56"/>
              <a:gd name="T1" fmla="*/ 0 h 192"/>
              <a:gd name="T2" fmla="*/ 8 w 56"/>
              <a:gd name="T3" fmla="*/ 48 h 192"/>
              <a:gd name="T4" fmla="*/ 8 w 56"/>
              <a:gd name="T5" fmla="*/ 144 h 192"/>
              <a:gd name="T6" fmla="*/ 56 w 56"/>
              <a:gd name="T7" fmla="*/ 192 h 192"/>
              <a:gd name="T8" fmla="*/ 0 60000 65536"/>
              <a:gd name="T9" fmla="*/ 0 60000 65536"/>
              <a:gd name="T10" fmla="*/ 0 60000 65536"/>
              <a:gd name="T11" fmla="*/ 0 60000 65536"/>
              <a:gd name="T12" fmla="*/ 0 w 56"/>
              <a:gd name="T13" fmla="*/ 0 h 192"/>
              <a:gd name="T14" fmla="*/ 56 w 56"/>
              <a:gd name="T15" fmla="*/ 192 h 192"/>
            </a:gdLst>
            <a:ahLst/>
            <a:cxnLst>
              <a:cxn ang="T8">
                <a:pos x="T0" y="T1"/>
              </a:cxn>
              <a:cxn ang="T9">
                <a:pos x="T2" y="T3"/>
              </a:cxn>
              <a:cxn ang="T10">
                <a:pos x="T4" y="T5"/>
              </a:cxn>
              <a:cxn ang="T11">
                <a:pos x="T6" y="T7"/>
              </a:cxn>
            </a:cxnLst>
            <a:rect l="T12" t="T13" r="T14" b="T15"/>
            <a:pathLst>
              <a:path w="56" h="192">
                <a:moveTo>
                  <a:pt x="56" y="0"/>
                </a:moveTo>
                <a:cubicBezTo>
                  <a:pt x="36" y="12"/>
                  <a:pt x="16" y="24"/>
                  <a:pt x="8" y="48"/>
                </a:cubicBezTo>
                <a:cubicBezTo>
                  <a:pt x="0" y="72"/>
                  <a:pt x="0" y="120"/>
                  <a:pt x="8" y="144"/>
                </a:cubicBezTo>
                <a:cubicBezTo>
                  <a:pt x="16" y="168"/>
                  <a:pt x="48" y="184"/>
                  <a:pt x="56" y="192"/>
                </a:cubicBezTo>
              </a:path>
            </a:pathLst>
          </a:custGeom>
          <a:noFill/>
          <a:ln w="9525">
            <a:solidFill>
              <a:schemeClr val="tx1"/>
            </a:solidFill>
            <a:round/>
            <a:headEnd type="triangle" w="med" len="med"/>
            <a:tailEnd/>
          </a:ln>
        </p:spPr>
        <p:txBody>
          <a:bodyPr wrap="none"/>
          <a:lstStyle/>
          <a:p>
            <a:endParaRPr lang="en-US">
              <a:latin typeface="Calibri" pitchFamily="34" charset="0"/>
            </a:endParaRPr>
          </a:p>
        </p:txBody>
      </p:sp>
      <p:grpSp>
        <p:nvGrpSpPr>
          <p:cNvPr id="6154" name="Group 133"/>
          <p:cNvGrpSpPr>
            <a:grpSpLocks/>
          </p:cNvGrpSpPr>
          <p:nvPr/>
        </p:nvGrpSpPr>
        <p:grpSpPr bwMode="auto">
          <a:xfrm>
            <a:off x="4267200" y="990600"/>
            <a:ext cx="4572000" cy="2209800"/>
            <a:chOff x="2688" y="624"/>
            <a:chExt cx="2880" cy="1392"/>
          </a:xfrm>
        </p:grpSpPr>
        <p:sp>
          <p:nvSpPr>
            <p:cNvPr id="6155" name="Text Box 101"/>
            <p:cNvSpPr txBox="1">
              <a:spLocks noChangeArrowheads="1"/>
            </p:cNvSpPr>
            <p:nvPr/>
          </p:nvSpPr>
          <p:spPr bwMode="auto">
            <a:xfrm>
              <a:off x="2688" y="998"/>
              <a:ext cx="315" cy="231"/>
            </a:xfrm>
            <a:prstGeom prst="rect">
              <a:avLst/>
            </a:prstGeom>
            <a:noFill/>
            <a:ln w="9525">
              <a:noFill/>
              <a:miter lim="800000"/>
              <a:headEnd/>
              <a:tailEnd/>
            </a:ln>
          </p:spPr>
          <p:txBody>
            <a:bodyPr>
              <a:spAutoFit/>
            </a:bodyPr>
            <a:lstStyle/>
            <a:p>
              <a:pPr>
                <a:spcBef>
                  <a:spcPct val="50000"/>
                </a:spcBef>
              </a:pPr>
              <a:r>
                <a:rPr lang="en-US" b="1">
                  <a:latin typeface="Calibri" pitchFamily="34" charset="0"/>
                </a:rPr>
                <a:t>A</a:t>
              </a:r>
              <a:r>
                <a:rPr lang="en-US" b="1" baseline="-25000">
                  <a:latin typeface="Calibri" pitchFamily="34" charset="0"/>
                </a:rPr>
                <a:t>X</a:t>
              </a:r>
              <a:endParaRPr lang="en-US" b="1">
                <a:latin typeface="Calibri" pitchFamily="34" charset="0"/>
              </a:endParaRPr>
            </a:p>
          </p:txBody>
        </p:sp>
        <p:sp>
          <p:nvSpPr>
            <p:cNvPr id="6156" name="Line 102"/>
            <p:cNvSpPr>
              <a:spLocks noChangeShapeType="1"/>
            </p:cNvSpPr>
            <p:nvPr/>
          </p:nvSpPr>
          <p:spPr bwMode="auto">
            <a:xfrm>
              <a:off x="3273" y="1137"/>
              <a:ext cx="0" cy="370"/>
            </a:xfrm>
            <a:prstGeom prst="line">
              <a:avLst/>
            </a:prstGeom>
            <a:noFill/>
            <a:ln w="57150">
              <a:solidFill>
                <a:schemeClr val="tx1"/>
              </a:solidFill>
              <a:round/>
              <a:headEnd/>
              <a:tailEnd/>
            </a:ln>
          </p:spPr>
          <p:txBody>
            <a:bodyPr wrap="none"/>
            <a:lstStyle/>
            <a:p>
              <a:endParaRPr lang="en-US"/>
            </a:p>
          </p:txBody>
        </p:sp>
        <p:sp>
          <p:nvSpPr>
            <p:cNvPr id="6157" name="Line 103"/>
            <p:cNvSpPr>
              <a:spLocks noChangeShapeType="1"/>
            </p:cNvSpPr>
            <p:nvPr/>
          </p:nvSpPr>
          <p:spPr bwMode="auto">
            <a:xfrm>
              <a:off x="3273" y="1507"/>
              <a:ext cx="2070" cy="0"/>
            </a:xfrm>
            <a:prstGeom prst="line">
              <a:avLst/>
            </a:prstGeom>
            <a:noFill/>
            <a:ln w="57150">
              <a:solidFill>
                <a:schemeClr val="tx1"/>
              </a:solidFill>
              <a:round/>
              <a:headEnd/>
              <a:tailEnd/>
            </a:ln>
          </p:spPr>
          <p:txBody>
            <a:bodyPr wrap="none"/>
            <a:lstStyle/>
            <a:p>
              <a:endParaRPr lang="en-US"/>
            </a:p>
          </p:txBody>
        </p:sp>
        <p:sp>
          <p:nvSpPr>
            <p:cNvPr id="6158" name="Line 104"/>
            <p:cNvSpPr>
              <a:spLocks noChangeShapeType="1"/>
            </p:cNvSpPr>
            <p:nvPr/>
          </p:nvSpPr>
          <p:spPr bwMode="auto">
            <a:xfrm flipH="1">
              <a:off x="4032" y="1507"/>
              <a:ext cx="6" cy="317"/>
            </a:xfrm>
            <a:prstGeom prst="line">
              <a:avLst/>
            </a:prstGeom>
            <a:noFill/>
            <a:ln w="38100">
              <a:solidFill>
                <a:schemeClr val="accent1"/>
              </a:solidFill>
              <a:round/>
              <a:headEnd/>
              <a:tailEnd type="triangle" w="med" len="med"/>
            </a:ln>
          </p:spPr>
          <p:txBody>
            <a:bodyPr wrap="none"/>
            <a:lstStyle/>
            <a:p>
              <a:endParaRPr lang="en-US"/>
            </a:p>
          </p:txBody>
        </p:sp>
        <p:sp>
          <p:nvSpPr>
            <p:cNvPr id="6159" name="Line 105"/>
            <p:cNvSpPr>
              <a:spLocks noChangeShapeType="1"/>
            </p:cNvSpPr>
            <p:nvPr/>
          </p:nvSpPr>
          <p:spPr bwMode="auto">
            <a:xfrm flipH="1">
              <a:off x="3273" y="1507"/>
              <a:ext cx="270" cy="278"/>
            </a:xfrm>
            <a:prstGeom prst="line">
              <a:avLst/>
            </a:prstGeom>
            <a:noFill/>
            <a:ln w="38100">
              <a:solidFill>
                <a:srgbClr val="FF00FF"/>
              </a:solidFill>
              <a:round/>
              <a:headEnd type="triangle" w="med" len="med"/>
              <a:tailEnd/>
            </a:ln>
          </p:spPr>
          <p:txBody>
            <a:bodyPr wrap="none"/>
            <a:lstStyle/>
            <a:p>
              <a:endParaRPr lang="en-US"/>
            </a:p>
          </p:txBody>
        </p:sp>
        <p:sp>
          <p:nvSpPr>
            <p:cNvPr id="6160" name="Line 106"/>
            <p:cNvSpPr>
              <a:spLocks noChangeShapeType="1"/>
            </p:cNvSpPr>
            <p:nvPr/>
          </p:nvSpPr>
          <p:spPr bwMode="auto">
            <a:xfrm>
              <a:off x="4032" y="1296"/>
              <a:ext cx="6" cy="211"/>
            </a:xfrm>
            <a:prstGeom prst="line">
              <a:avLst/>
            </a:prstGeom>
            <a:noFill/>
            <a:ln w="19050">
              <a:solidFill>
                <a:schemeClr val="tx1"/>
              </a:solidFill>
              <a:round/>
              <a:headEnd/>
              <a:tailEnd/>
            </a:ln>
          </p:spPr>
          <p:txBody>
            <a:bodyPr wrap="none"/>
            <a:lstStyle/>
            <a:p>
              <a:endParaRPr lang="en-US"/>
            </a:p>
          </p:txBody>
        </p:sp>
        <p:sp>
          <p:nvSpPr>
            <p:cNvPr id="6161" name="Line 107"/>
            <p:cNvSpPr>
              <a:spLocks noChangeShapeType="1"/>
            </p:cNvSpPr>
            <p:nvPr/>
          </p:nvSpPr>
          <p:spPr bwMode="auto">
            <a:xfrm>
              <a:off x="3543" y="1322"/>
              <a:ext cx="0" cy="185"/>
            </a:xfrm>
            <a:prstGeom prst="line">
              <a:avLst/>
            </a:prstGeom>
            <a:noFill/>
            <a:ln w="19050">
              <a:solidFill>
                <a:schemeClr val="tx1"/>
              </a:solidFill>
              <a:round/>
              <a:headEnd/>
              <a:tailEnd/>
            </a:ln>
          </p:spPr>
          <p:txBody>
            <a:bodyPr wrap="none"/>
            <a:lstStyle/>
            <a:p>
              <a:endParaRPr lang="en-US"/>
            </a:p>
          </p:txBody>
        </p:sp>
        <p:sp>
          <p:nvSpPr>
            <p:cNvPr id="6162" name="Line 108"/>
            <p:cNvSpPr>
              <a:spLocks noChangeShapeType="1"/>
            </p:cNvSpPr>
            <p:nvPr/>
          </p:nvSpPr>
          <p:spPr bwMode="auto">
            <a:xfrm>
              <a:off x="5343" y="1322"/>
              <a:ext cx="0" cy="185"/>
            </a:xfrm>
            <a:prstGeom prst="line">
              <a:avLst/>
            </a:prstGeom>
            <a:noFill/>
            <a:ln w="19050">
              <a:solidFill>
                <a:schemeClr val="tx1"/>
              </a:solidFill>
              <a:round/>
              <a:headEnd/>
              <a:tailEnd/>
            </a:ln>
          </p:spPr>
          <p:txBody>
            <a:bodyPr wrap="none"/>
            <a:lstStyle/>
            <a:p>
              <a:endParaRPr lang="en-US"/>
            </a:p>
          </p:txBody>
        </p:sp>
        <p:sp>
          <p:nvSpPr>
            <p:cNvPr id="6163" name="Line 109"/>
            <p:cNvSpPr>
              <a:spLocks noChangeShapeType="1"/>
            </p:cNvSpPr>
            <p:nvPr/>
          </p:nvSpPr>
          <p:spPr bwMode="auto">
            <a:xfrm>
              <a:off x="4038" y="1368"/>
              <a:ext cx="1305" cy="0"/>
            </a:xfrm>
            <a:prstGeom prst="line">
              <a:avLst/>
            </a:prstGeom>
            <a:noFill/>
            <a:ln w="19050">
              <a:solidFill>
                <a:schemeClr val="tx1"/>
              </a:solidFill>
              <a:round/>
              <a:headEnd type="triangle" w="med" len="med"/>
              <a:tailEnd type="triangle" w="med" len="med"/>
            </a:ln>
          </p:spPr>
          <p:txBody>
            <a:bodyPr wrap="none"/>
            <a:lstStyle/>
            <a:p>
              <a:endParaRPr lang="en-US"/>
            </a:p>
          </p:txBody>
        </p:sp>
        <p:sp>
          <p:nvSpPr>
            <p:cNvPr id="6164" name="Line 110"/>
            <p:cNvSpPr>
              <a:spLocks noChangeShapeType="1"/>
            </p:cNvSpPr>
            <p:nvPr/>
          </p:nvSpPr>
          <p:spPr bwMode="auto">
            <a:xfrm>
              <a:off x="3543" y="1368"/>
              <a:ext cx="495" cy="0"/>
            </a:xfrm>
            <a:prstGeom prst="line">
              <a:avLst/>
            </a:prstGeom>
            <a:noFill/>
            <a:ln w="19050">
              <a:solidFill>
                <a:schemeClr val="tx1"/>
              </a:solidFill>
              <a:round/>
              <a:headEnd type="triangle" w="med" len="med"/>
              <a:tailEnd type="triangle" w="med" len="med"/>
            </a:ln>
          </p:spPr>
          <p:txBody>
            <a:bodyPr wrap="none"/>
            <a:lstStyle/>
            <a:p>
              <a:endParaRPr lang="en-US"/>
            </a:p>
          </p:txBody>
        </p:sp>
        <p:sp>
          <p:nvSpPr>
            <p:cNvPr id="6165" name="Line 111"/>
            <p:cNvSpPr>
              <a:spLocks noChangeShapeType="1"/>
            </p:cNvSpPr>
            <p:nvPr/>
          </p:nvSpPr>
          <p:spPr bwMode="auto">
            <a:xfrm>
              <a:off x="3273" y="1368"/>
              <a:ext cx="270" cy="0"/>
            </a:xfrm>
            <a:prstGeom prst="line">
              <a:avLst/>
            </a:prstGeom>
            <a:noFill/>
            <a:ln w="19050">
              <a:solidFill>
                <a:schemeClr val="tx1"/>
              </a:solidFill>
              <a:round/>
              <a:headEnd type="triangle" w="med" len="med"/>
              <a:tailEnd type="triangle" w="med" len="med"/>
            </a:ln>
          </p:spPr>
          <p:txBody>
            <a:bodyPr wrap="none"/>
            <a:lstStyle/>
            <a:p>
              <a:endParaRPr lang="en-US"/>
            </a:p>
          </p:txBody>
        </p:sp>
        <p:sp>
          <p:nvSpPr>
            <p:cNvPr id="6166" name="Line 112"/>
            <p:cNvSpPr>
              <a:spLocks noChangeShapeType="1"/>
            </p:cNvSpPr>
            <p:nvPr/>
          </p:nvSpPr>
          <p:spPr bwMode="auto">
            <a:xfrm>
              <a:off x="2913" y="1137"/>
              <a:ext cx="360" cy="0"/>
            </a:xfrm>
            <a:prstGeom prst="line">
              <a:avLst/>
            </a:prstGeom>
            <a:noFill/>
            <a:ln w="38100">
              <a:solidFill>
                <a:srgbClr val="FF00FF"/>
              </a:solidFill>
              <a:round/>
              <a:headEnd/>
              <a:tailEnd type="triangle" w="med" len="med"/>
            </a:ln>
          </p:spPr>
          <p:txBody>
            <a:bodyPr wrap="none"/>
            <a:lstStyle/>
            <a:p>
              <a:endParaRPr lang="en-US"/>
            </a:p>
          </p:txBody>
        </p:sp>
        <p:sp>
          <p:nvSpPr>
            <p:cNvPr id="6167" name="Line 113"/>
            <p:cNvSpPr>
              <a:spLocks noChangeShapeType="1"/>
            </p:cNvSpPr>
            <p:nvPr/>
          </p:nvSpPr>
          <p:spPr bwMode="auto">
            <a:xfrm flipV="1">
              <a:off x="2928" y="1536"/>
              <a:ext cx="192" cy="0"/>
            </a:xfrm>
            <a:prstGeom prst="line">
              <a:avLst/>
            </a:prstGeom>
            <a:noFill/>
            <a:ln w="19050">
              <a:solidFill>
                <a:schemeClr val="tx1"/>
              </a:solidFill>
              <a:round/>
              <a:headEnd/>
              <a:tailEnd/>
            </a:ln>
          </p:spPr>
          <p:txBody>
            <a:bodyPr wrap="none"/>
            <a:lstStyle/>
            <a:p>
              <a:endParaRPr lang="en-US"/>
            </a:p>
          </p:txBody>
        </p:sp>
        <p:sp>
          <p:nvSpPr>
            <p:cNvPr id="6168" name="Line 114"/>
            <p:cNvSpPr>
              <a:spLocks noChangeShapeType="1"/>
            </p:cNvSpPr>
            <p:nvPr/>
          </p:nvSpPr>
          <p:spPr bwMode="auto">
            <a:xfrm>
              <a:off x="3003" y="1137"/>
              <a:ext cx="0" cy="370"/>
            </a:xfrm>
            <a:prstGeom prst="line">
              <a:avLst/>
            </a:prstGeom>
            <a:noFill/>
            <a:ln w="19050">
              <a:solidFill>
                <a:schemeClr val="tx1"/>
              </a:solidFill>
              <a:round/>
              <a:headEnd type="triangle" w="med" len="med"/>
              <a:tailEnd type="triangle" w="med" len="med"/>
            </a:ln>
          </p:spPr>
          <p:txBody>
            <a:bodyPr wrap="none"/>
            <a:lstStyle/>
            <a:p>
              <a:endParaRPr lang="en-US"/>
            </a:p>
          </p:txBody>
        </p:sp>
        <p:sp>
          <p:nvSpPr>
            <p:cNvPr id="6169" name="Line 115"/>
            <p:cNvSpPr>
              <a:spLocks noChangeShapeType="1"/>
            </p:cNvSpPr>
            <p:nvPr/>
          </p:nvSpPr>
          <p:spPr bwMode="auto">
            <a:xfrm>
              <a:off x="3273" y="859"/>
              <a:ext cx="0" cy="278"/>
            </a:xfrm>
            <a:prstGeom prst="line">
              <a:avLst/>
            </a:prstGeom>
            <a:noFill/>
            <a:ln w="38100">
              <a:solidFill>
                <a:srgbClr val="FF00FF"/>
              </a:solidFill>
              <a:round/>
              <a:headEnd type="triangle" w="med" len="med"/>
              <a:tailEnd/>
            </a:ln>
          </p:spPr>
          <p:txBody>
            <a:bodyPr wrap="none"/>
            <a:lstStyle/>
            <a:p>
              <a:endParaRPr lang="en-US"/>
            </a:p>
          </p:txBody>
        </p:sp>
        <p:sp>
          <p:nvSpPr>
            <p:cNvPr id="6170" name="Line 116"/>
            <p:cNvSpPr>
              <a:spLocks noChangeShapeType="1"/>
            </p:cNvSpPr>
            <p:nvPr/>
          </p:nvSpPr>
          <p:spPr bwMode="auto">
            <a:xfrm>
              <a:off x="5343" y="1507"/>
              <a:ext cx="0" cy="324"/>
            </a:xfrm>
            <a:prstGeom prst="line">
              <a:avLst/>
            </a:prstGeom>
            <a:noFill/>
            <a:ln w="38100">
              <a:solidFill>
                <a:schemeClr val="accent1"/>
              </a:solidFill>
              <a:round/>
              <a:headEnd/>
              <a:tailEnd type="triangle" w="med" len="med"/>
            </a:ln>
          </p:spPr>
          <p:txBody>
            <a:bodyPr wrap="none"/>
            <a:lstStyle/>
            <a:p>
              <a:endParaRPr lang="en-US"/>
            </a:p>
          </p:txBody>
        </p:sp>
        <p:sp>
          <p:nvSpPr>
            <p:cNvPr id="6171" name="Freeform 117"/>
            <p:cNvSpPr>
              <a:spLocks/>
            </p:cNvSpPr>
            <p:nvPr/>
          </p:nvSpPr>
          <p:spPr bwMode="auto">
            <a:xfrm>
              <a:off x="3363" y="1507"/>
              <a:ext cx="45" cy="139"/>
            </a:xfrm>
            <a:custGeom>
              <a:avLst/>
              <a:gdLst>
                <a:gd name="T0" fmla="*/ 16 w 112"/>
                <a:gd name="T1" fmla="*/ 0 h 144"/>
                <a:gd name="T2" fmla="*/ 16 w 112"/>
                <a:gd name="T3" fmla="*/ 96 h 144"/>
                <a:gd name="T4" fmla="*/ 112 w 112"/>
                <a:gd name="T5" fmla="*/ 144 h 144"/>
                <a:gd name="T6" fmla="*/ 0 60000 65536"/>
                <a:gd name="T7" fmla="*/ 0 60000 65536"/>
                <a:gd name="T8" fmla="*/ 0 60000 65536"/>
                <a:gd name="T9" fmla="*/ 0 w 112"/>
                <a:gd name="T10" fmla="*/ 0 h 144"/>
                <a:gd name="T11" fmla="*/ 112 w 112"/>
                <a:gd name="T12" fmla="*/ 144 h 144"/>
              </a:gdLst>
              <a:ahLst/>
              <a:cxnLst>
                <a:cxn ang="T6">
                  <a:pos x="T0" y="T1"/>
                </a:cxn>
                <a:cxn ang="T7">
                  <a:pos x="T2" y="T3"/>
                </a:cxn>
                <a:cxn ang="T8">
                  <a:pos x="T4" y="T5"/>
                </a:cxn>
              </a:cxnLst>
              <a:rect l="T9" t="T10" r="T11" b="T12"/>
              <a:pathLst>
                <a:path w="112" h="144">
                  <a:moveTo>
                    <a:pt x="16" y="0"/>
                  </a:moveTo>
                  <a:cubicBezTo>
                    <a:pt x="8" y="36"/>
                    <a:pt x="0" y="72"/>
                    <a:pt x="16" y="96"/>
                  </a:cubicBezTo>
                  <a:cubicBezTo>
                    <a:pt x="32" y="120"/>
                    <a:pt x="72" y="132"/>
                    <a:pt x="112" y="144"/>
                  </a:cubicBezTo>
                </a:path>
              </a:pathLst>
            </a:custGeom>
            <a:noFill/>
            <a:ln w="9525">
              <a:solidFill>
                <a:srgbClr val="FF00FF"/>
              </a:solidFill>
              <a:round/>
              <a:headEnd/>
              <a:tailEnd/>
            </a:ln>
          </p:spPr>
          <p:txBody>
            <a:bodyPr wrap="none"/>
            <a:lstStyle/>
            <a:p>
              <a:endParaRPr lang="en-US">
                <a:latin typeface="Calibri" pitchFamily="34" charset="0"/>
              </a:endParaRPr>
            </a:p>
          </p:txBody>
        </p:sp>
        <p:sp>
          <p:nvSpPr>
            <p:cNvPr id="6172" name="Text Box 118"/>
            <p:cNvSpPr txBox="1">
              <a:spLocks noChangeArrowheads="1"/>
            </p:cNvSpPr>
            <p:nvPr/>
          </p:nvSpPr>
          <p:spPr bwMode="auto">
            <a:xfrm>
              <a:off x="3273" y="720"/>
              <a:ext cx="315" cy="231"/>
            </a:xfrm>
            <a:prstGeom prst="rect">
              <a:avLst/>
            </a:prstGeom>
            <a:noFill/>
            <a:ln w="9525">
              <a:noFill/>
              <a:miter lim="800000"/>
              <a:headEnd/>
              <a:tailEnd/>
            </a:ln>
          </p:spPr>
          <p:txBody>
            <a:bodyPr>
              <a:spAutoFit/>
            </a:bodyPr>
            <a:lstStyle/>
            <a:p>
              <a:pPr>
                <a:spcBef>
                  <a:spcPct val="50000"/>
                </a:spcBef>
              </a:pPr>
              <a:r>
                <a:rPr lang="en-US" b="1">
                  <a:latin typeface="Calibri" pitchFamily="34" charset="0"/>
                </a:rPr>
                <a:t>A</a:t>
              </a:r>
              <a:r>
                <a:rPr lang="en-US" b="1" baseline="-25000">
                  <a:latin typeface="Calibri" pitchFamily="34" charset="0"/>
                </a:rPr>
                <a:t>Y</a:t>
              </a:r>
              <a:endParaRPr lang="en-US" b="1">
                <a:latin typeface="Calibri" pitchFamily="34" charset="0"/>
              </a:endParaRPr>
            </a:p>
          </p:txBody>
        </p:sp>
        <p:sp>
          <p:nvSpPr>
            <p:cNvPr id="6173" name="Text Box 119"/>
            <p:cNvSpPr txBox="1">
              <a:spLocks noChangeArrowheads="1"/>
            </p:cNvSpPr>
            <p:nvPr/>
          </p:nvSpPr>
          <p:spPr bwMode="auto">
            <a:xfrm>
              <a:off x="3273" y="998"/>
              <a:ext cx="180" cy="231"/>
            </a:xfrm>
            <a:prstGeom prst="rect">
              <a:avLst/>
            </a:prstGeom>
            <a:noFill/>
            <a:ln w="9525">
              <a:noFill/>
              <a:miter lim="800000"/>
              <a:headEnd/>
              <a:tailEnd/>
            </a:ln>
          </p:spPr>
          <p:txBody>
            <a:bodyPr>
              <a:spAutoFit/>
            </a:bodyPr>
            <a:lstStyle/>
            <a:p>
              <a:pPr>
                <a:spcBef>
                  <a:spcPct val="50000"/>
                </a:spcBef>
              </a:pPr>
              <a:r>
                <a:rPr lang="en-US" b="1">
                  <a:latin typeface="Calibri" pitchFamily="34" charset="0"/>
                </a:rPr>
                <a:t>A</a:t>
              </a:r>
            </a:p>
          </p:txBody>
        </p:sp>
        <p:sp>
          <p:nvSpPr>
            <p:cNvPr id="6174" name="Text Box 120"/>
            <p:cNvSpPr txBox="1">
              <a:spLocks noChangeArrowheads="1"/>
            </p:cNvSpPr>
            <p:nvPr/>
          </p:nvSpPr>
          <p:spPr bwMode="auto">
            <a:xfrm>
              <a:off x="2733" y="1229"/>
              <a:ext cx="315" cy="212"/>
            </a:xfrm>
            <a:prstGeom prst="rect">
              <a:avLst/>
            </a:prstGeom>
            <a:noFill/>
            <a:ln w="9525">
              <a:noFill/>
              <a:miter lim="800000"/>
              <a:headEnd/>
              <a:tailEnd/>
            </a:ln>
          </p:spPr>
          <p:txBody>
            <a:bodyPr>
              <a:spAutoFit/>
            </a:bodyPr>
            <a:lstStyle/>
            <a:p>
              <a:pPr>
                <a:spcBef>
                  <a:spcPct val="50000"/>
                </a:spcBef>
              </a:pPr>
              <a:r>
                <a:rPr lang="en-US" sz="1600" b="1">
                  <a:latin typeface="Calibri" pitchFamily="34" charset="0"/>
                </a:rPr>
                <a:t>1 ft</a:t>
              </a:r>
            </a:p>
          </p:txBody>
        </p:sp>
        <p:sp>
          <p:nvSpPr>
            <p:cNvPr id="6175" name="Text Box 121"/>
            <p:cNvSpPr txBox="1">
              <a:spLocks noChangeArrowheads="1"/>
            </p:cNvSpPr>
            <p:nvPr/>
          </p:nvSpPr>
          <p:spPr bwMode="auto">
            <a:xfrm>
              <a:off x="3273" y="1183"/>
              <a:ext cx="270" cy="192"/>
            </a:xfrm>
            <a:prstGeom prst="rect">
              <a:avLst/>
            </a:prstGeom>
            <a:noFill/>
            <a:ln w="9525">
              <a:noFill/>
              <a:miter lim="800000"/>
              <a:headEnd/>
              <a:tailEnd/>
            </a:ln>
          </p:spPr>
          <p:txBody>
            <a:bodyPr>
              <a:spAutoFit/>
            </a:bodyPr>
            <a:lstStyle/>
            <a:p>
              <a:pPr>
                <a:spcBef>
                  <a:spcPct val="50000"/>
                </a:spcBef>
              </a:pPr>
              <a:r>
                <a:rPr lang="en-US" sz="1400">
                  <a:latin typeface="Calibri" pitchFamily="34" charset="0"/>
                </a:rPr>
                <a:t>1 ft</a:t>
              </a:r>
            </a:p>
          </p:txBody>
        </p:sp>
        <p:sp>
          <p:nvSpPr>
            <p:cNvPr id="6176" name="Text Box 122"/>
            <p:cNvSpPr txBox="1">
              <a:spLocks noChangeArrowheads="1"/>
            </p:cNvSpPr>
            <p:nvPr/>
          </p:nvSpPr>
          <p:spPr bwMode="auto">
            <a:xfrm>
              <a:off x="3633" y="1183"/>
              <a:ext cx="315" cy="192"/>
            </a:xfrm>
            <a:prstGeom prst="rect">
              <a:avLst/>
            </a:prstGeom>
            <a:noFill/>
            <a:ln w="9525">
              <a:noFill/>
              <a:miter lim="800000"/>
              <a:headEnd/>
              <a:tailEnd/>
            </a:ln>
          </p:spPr>
          <p:txBody>
            <a:bodyPr>
              <a:spAutoFit/>
            </a:bodyPr>
            <a:lstStyle/>
            <a:p>
              <a:pPr>
                <a:spcBef>
                  <a:spcPct val="50000"/>
                </a:spcBef>
              </a:pPr>
              <a:r>
                <a:rPr lang="en-US" sz="1400">
                  <a:latin typeface="Calibri" pitchFamily="34" charset="0"/>
                </a:rPr>
                <a:t>3 ft</a:t>
              </a:r>
            </a:p>
          </p:txBody>
        </p:sp>
        <p:sp>
          <p:nvSpPr>
            <p:cNvPr id="6177" name="Text Box 123"/>
            <p:cNvSpPr txBox="1">
              <a:spLocks noChangeArrowheads="1"/>
            </p:cNvSpPr>
            <p:nvPr/>
          </p:nvSpPr>
          <p:spPr bwMode="auto">
            <a:xfrm>
              <a:off x="4533" y="1183"/>
              <a:ext cx="495" cy="192"/>
            </a:xfrm>
            <a:prstGeom prst="rect">
              <a:avLst/>
            </a:prstGeom>
            <a:noFill/>
            <a:ln w="9525">
              <a:noFill/>
              <a:miter lim="800000"/>
              <a:headEnd/>
              <a:tailEnd/>
            </a:ln>
          </p:spPr>
          <p:txBody>
            <a:bodyPr>
              <a:spAutoFit/>
            </a:bodyPr>
            <a:lstStyle/>
            <a:p>
              <a:pPr>
                <a:spcBef>
                  <a:spcPct val="50000"/>
                </a:spcBef>
              </a:pPr>
              <a:r>
                <a:rPr lang="en-US" sz="1400">
                  <a:latin typeface="Calibri" pitchFamily="34" charset="0"/>
                </a:rPr>
                <a:t>5 ft</a:t>
              </a:r>
            </a:p>
          </p:txBody>
        </p:sp>
        <p:sp>
          <p:nvSpPr>
            <p:cNvPr id="6178" name="Text Box 124"/>
            <p:cNvSpPr txBox="1">
              <a:spLocks noChangeArrowheads="1"/>
            </p:cNvSpPr>
            <p:nvPr/>
          </p:nvSpPr>
          <p:spPr bwMode="auto">
            <a:xfrm>
              <a:off x="3498" y="1507"/>
              <a:ext cx="270" cy="231"/>
            </a:xfrm>
            <a:prstGeom prst="rect">
              <a:avLst/>
            </a:prstGeom>
            <a:noFill/>
            <a:ln w="9525">
              <a:noFill/>
              <a:miter lim="800000"/>
              <a:headEnd/>
              <a:tailEnd/>
            </a:ln>
          </p:spPr>
          <p:txBody>
            <a:bodyPr>
              <a:spAutoFit/>
            </a:bodyPr>
            <a:lstStyle/>
            <a:p>
              <a:pPr>
                <a:spcBef>
                  <a:spcPct val="50000"/>
                </a:spcBef>
              </a:pPr>
              <a:r>
                <a:rPr lang="en-US" b="1">
                  <a:latin typeface="Calibri" pitchFamily="34" charset="0"/>
                </a:rPr>
                <a:t>B</a:t>
              </a:r>
            </a:p>
          </p:txBody>
        </p:sp>
        <p:sp>
          <p:nvSpPr>
            <p:cNvPr id="6179" name="Text Box 125"/>
            <p:cNvSpPr txBox="1">
              <a:spLocks noChangeArrowheads="1"/>
            </p:cNvSpPr>
            <p:nvPr/>
          </p:nvSpPr>
          <p:spPr bwMode="auto">
            <a:xfrm>
              <a:off x="4038" y="1507"/>
              <a:ext cx="225" cy="231"/>
            </a:xfrm>
            <a:prstGeom prst="rect">
              <a:avLst/>
            </a:prstGeom>
            <a:noFill/>
            <a:ln w="9525">
              <a:noFill/>
              <a:miter lim="800000"/>
              <a:headEnd/>
              <a:tailEnd/>
            </a:ln>
          </p:spPr>
          <p:txBody>
            <a:bodyPr>
              <a:spAutoFit/>
            </a:bodyPr>
            <a:lstStyle/>
            <a:p>
              <a:pPr>
                <a:spcBef>
                  <a:spcPct val="50000"/>
                </a:spcBef>
              </a:pPr>
              <a:r>
                <a:rPr lang="en-US" b="1">
                  <a:latin typeface="Calibri" pitchFamily="34" charset="0"/>
                </a:rPr>
                <a:t>G</a:t>
              </a:r>
            </a:p>
          </p:txBody>
        </p:sp>
        <p:sp>
          <p:nvSpPr>
            <p:cNvPr id="6180" name="Text Box 126"/>
            <p:cNvSpPr txBox="1">
              <a:spLocks noChangeArrowheads="1"/>
            </p:cNvSpPr>
            <p:nvPr/>
          </p:nvSpPr>
          <p:spPr bwMode="auto">
            <a:xfrm>
              <a:off x="5343" y="1414"/>
              <a:ext cx="225" cy="231"/>
            </a:xfrm>
            <a:prstGeom prst="rect">
              <a:avLst/>
            </a:prstGeom>
            <a:noFill/>
            <a:ln w="9525">
              <a:noFill/>
              <a:miter lim="800000"/>
              <a:headEnd/>
              <a:tailEnd/>
            </a:ln>
          </p:spPr>
          <p:txBody>
            <a:bodyPr>
              <a:spAutoFit/>
            </a:bodyPr>
            <a:lstStyle/>
            <a:p>
              <a:pPr>
                <a:spcBef>
                  <a:spcPct val="50000"/>
                </a:spcBef>
              </a:pPr>
              <a:r>
                <a:rPr lang="en-US" b="1">
                  <a:latin typeface="Calibri" pitchFamily="34" charset="0"/>
                </a:rPr>
                <a:t>D</a:t>
              </a:r>
            </a:p>
          </p:txBody>
        </p:sp>
        <p:sp>
          <p:nvSpPr>
            <p:cNvPr id="6181" name="Text Box 127"/>
            <p:cNvSpPr txBox="1">
              <a:spLocks noChangeArrowheads="1"/>
            </p:cNvSpPr>
            <p:nvPr/>
          </p:nvSpPr>
          <p:spPr bwMode="auto">
            <a:xfrm>
              <a:off x="4938" y="1738"/>
              <a:ext cx="585" cy="212"/>
            </a:xfrm>
            <a:prstGeom prst="rect">
              <a:avLst/>
            </a:prstGeom>
            <a:noFill/>
            <a:ln w="9525">
              <a:noFill/>
              <a:miter lim="800000"/>
              <a:headEnd/>
              <a:tailEnd/>
            </a:ln>
          </p:spPr>
          <p:txBody>
            <a:bodyPr>
              <a:spAutoFit/>
            </a:bodyPr>
            <a:lstStyle/>
            <a:p>
              <a:pPr>
                <a:spcBef>
                  <a:spcPct val="50000"/>
                </a:spcBef>
              </a:pPr>
              <a:r>
                <a:rPr lang="en-US" sz="1600">
                  <a:latin typeface="Calibri" pitchFamily="34" charset="0"/>
                </a:rPr>
                <a:t>600 lb</a:t>
              </a:r>
            </a:p>
          </p:txBody>
        </p:sp>
        <p:sp>
          <p:nvSpPr>
            <p:cNvPr id="6182" name="Text Box 128"/>
            <p:cNvSpPr txBox="1">
              <a:spLocks noChangeArrowheads="1"/>
            </p:cNvSpPr>
            <p:nvPr/>
          </p:nvSpPr>
          <p:spPr bwMode="auto">
            <a:xfrm>
              <a:off x="4038" y="1785"/>
              <a:ext cx="495" cy="212"/>
            </a:xfrm>
            <a:prstGeom prst="rect">
              <a:avLst/>
            </a:prstGeom>
            <a:noFill/>
            <a:ln w="9525">
              <a:noFill/>
              <a:miter lim="800000"/>
              <a:headEnd/>
              <a:tailEnd/>
            </a:ln>
          </p:spPr>
          <p:txBody>
            <a:bodyPr>
              <a:spAutoFit/>
            </a:bodyPr>
            <a:lstStyle/>
            <a:p>
              <a:pPr>
                <a:spcBef>
                  <a:spcPct val="50000"/>
                </a:spcBef>
              </a:pPr>
              <a:r>
                <a:rPr lang="en-US" sz="1600">
                  <a:latin typeface="Calibri" pitchFamily="34" charset="0"/>
                </a:rPr>
                <a:t>125 lb</a:t>
              </a:r>
            </a:p>
          </p:txBody>
        </p:sp>
        <p:sp>
          <p:nvSpPr>
            <p:cNvPr id="6183" name="Text Box 129"/>
            <p:cNvSpPr txBox="1">
              <a:spLocks noChangeArrowheads="1"/>
            </p:cNvSpPr>
            <p:nvPr/>
          </p:nvSpPr>
          <p:spPr bwMode="auto">
            <a:xfrm>
              <a:off x="3228" y="1785"/>
              <a:ext cx="405" cy="231"/>
            </a:xfrm>
            <a:prstGeom prst="rect">
              <a:avLst/>
            </a:prstGeom>
            <a:noFill/>
            <a:ln w="9525">
              <a:noFill/>
              <a:miter lim="800000"/>
              <a:headEnd/>
              <a:tailEnd/>
            </a:ln>
          </p:spPr>
          <p:txBody>
            <a:bodyPr>
              <a:spAutoFit/>
            </a:bodyPr>
            <a:lstStyle/>
            <a:p>
              <a:pPr>
                <a:spcBef>
                  <a:spcPct val="50000"/>
                </a:spcBef>
              </a:pPr>
              <a:r>
                <a:rPr lang="en-US" b="1">
                  <a:latin typeface="Calibri" pitchFamily="34" charset="0"/>
                </a:rPr>
                <a:t>F</a:t>
              </a:r>
              <a:r>
                <a:rPr lang="en-US" b="1" baseline="-25000">
                  <a:latin typeface="Calibri" pitchFamily="34" charset="0"/>
                </a:rPr>
                <a:t>B</a:t>
              </a:r>
              <a:endParaRPr lang="en-US" b="1">
                <a:latin typeface="Calibri" pitchFamily="34" charset="0"/>
              </a:endParaRPr>
            </a:p>
          </p:txBody>
        </p:sp>
        <p:sp>
          <p:nvSpPr>
            <p:cNvPr id="6184" name="Text Box 130"/>
            <p:cNvSpPr txBox="1">
              <a:spLocks noChangeArrowheads="1"/>
            </p:cNvSpPr>
            <p:nvPr/>
          </p:nvSpPr>
          <p:spPr bwMode="auto">
            <a:xfrm>
              <a:off x="3138" y="1553"/>
              <a:ext cx="180" cy="192"/>
            </a:xfrm>
            <a:prstGeom prst="rect">
              <a:avLst/>
            </a:prstGeom>
            <a:noFill/>
            <a:ln w="9525">
              <a:noFill/>
              <a:miter lim="800000"/>
              <a:headEnd/>
              <a:tailEnd/>
            </a:ln>
          </p:spPr>
          <p:txBody>
            <a:bodyPr>
              <a:spAutoFit/>
            </a:bodyPr>
            <a:lstStyle/>
            <a:p>
              <a:pPr>
                <a:spcBef>
                  <a:spcPct val="50000"/>
                </a:spcBef>
              </a:pPr>
              <a:endParaRPr lang="en-US" sz="1400">
                <a:latin typeface="Calibri" pitchFamily="34" charset="0"/>
              </a:endParaRPr>
            </a:p>
          </p:txBody>
        </p:sp>
        <p:sp>
          <p:nvSpPr>
            <p:cNvPr id="6185" name="Text Box 131"/>
            <p:cNvSpPr txBox="1">
              <a:spLocks noChangeArrowheads="1"/>
            </p:cNvSpPr>
            <p:nvPr/>
          </p:nvSpPr>
          <p:spPr bwMode="auto">
            <a:xfrm>
              <a:off x="3120" y="1536"/>
              <a:ext cx="270" cy="173"/>
            </a:xfrm>
            <a:prstGeom prst="rect">
              <a:avLst/>
            </a:prstGeom>
            <a:noFill/>
            <a:ln w="9525">
              <a:noFill/>
              <a:miter lim="800000"/>
              <a:headEnd/>
              <a:tailEnd/>
            </a:ln>
          </p:spPr>
          <p:txBody>
            <a:bodyPr>
              <a:spAutoFit/>
            </a:bodyPr>
            <a:lstStyle/>
            <a:p>
              <a:pPr>
                <a:spcBef>
                  <a:spcPct val="50000"/>
                </a:spcBef>
              </a:pPr>
              <a:r>
                <a:rPr lang="en-US" sz="1200">
                  <a:latin typeface="Calibri" pitchFamily="34" charset="0"/>
                </a:rPr>
                <a:t>40</a:t>
              </a:r>
              <a:r>
                <a:rPr lang="en-US" sz="1200">
                  <a:latin typeface="Calibri" pitchFamily="34" charset="0"/>
                  <a:cs typeface="Times New Roman" pitchFamily="18" charset="0"/>
                </a:rPr>
                <a:t>°</a:t>
              </a:r>
              <a:endParaRPr lang="en-US" sz="1200">
                <a:latin typeface="Calibri" pitchFamily="34" charset="0"/>
              </a:endParaRPr>
            </a:p>
          </p:txBody>
        </p:sp>
        <p:sp>
          <p:nvSpPr>
            <p:cNvPr id="6186" name="Text Box 132"/>
            <p:cNvSpPr txBox="1">
              <a:spLocks noChangeArrowheads="1"/>
            </p:cNvSpPr>
            <p:nvPr/>
          </p:nvSpPr>
          <p:spPr bwMode="auto">
            <a:xfrm>
              <a:off x="3984" y="624"/>
              <a:ext cx="1402" cy="269"/>
            </a:xfrm>
            <a:prstGeom prst="rect">
              <a:avLst/>
            </a:prstGeom>
            <a:noFill/>
            <a:ln w="9525">
              <a:noFill/>
              <a:miter lim="800000"/>
              <a:headEnd/>
              <a:tailEnd/>
            </a:ln>
          </p:spPr>
          <p:txBody>
            <a:bodyPr wrap="none">
              <a:spAutoFit/>
            </a:bodyPr>
            <a:lstStyle/>
            <a:p>
              <a:r>
                <a:rPr lang="en-US" u="sng">
                  <a:latin typeface="Calibri" pitchFamily="34" charset="0"/>
                </a:rPr>
                <a:t>FBD of the boom:</a:t>
              </a:r>
              <a:endParaRPr lang="en-US">
                <a:latin typeface="Calibri" pitchFamily="34" charset="0"/>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914400" y="762000"/>
            <a:ext cx="7540978" cy="1219200"/>
          </a:xfrm>
          <a:prstGeom prst="rect">
            <a:avLst/>
          </a:prstGeom>
        </p:spPr>
      </p:pic>
      <p:pic>
        <p:nvPicPr>
          <p:cNvPr id="3" name="Picture 2"/>
          <p:cNvPicPr>
            <a:picLocks noChangeAspect="1"/>
          </p:cNvPicPr>
          <p:nvPr/>
        </p:nvPicPr>
        <p:blipFill rotWithShape="1">
          <a:blip r:embed="rId3"/>
          <a:srcRect l="8842" t="928" r="530" b="-928"/>
          <a:stretch/>
        </p:blipFill>
        <p:spPr>
          <a:xfrm>
            <a:off x="2057400" y="2667000"/>
            <a:ext cx="4686300" cy="2566988"/>
          </a:xfrm>
          <a:prstGeom prst="rect">
            <a:avLst/>
          </a:prstGeom>
        </p:spPr>
      </p:pic>
    </p:spTree>
    <p:extLst>
      <p:ext uri="{BB962C8B-B14F-4D97-AF65-F5344CB8AC3E}">
        <p14:creationId xmlns:p14="http://schemas.microsoft.com/office/powerpoint/2010/main" val="6413967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6981" b="6477"/>
          <a:stretch/>
        </p:blipFill>
        <p:spPr>
          <a:xfrm>
            <a:off x="1981200" y="533400"/>
            <a:ext cx="5076919" cy="2819400"/>
          </a:xfrm>
          <a:prstGeom prst="rect">
            <a:avLst/>
          </a:prstGeom>
        </p:spPr>
      </p:pic>
      <p:pic>
        <p:nvPicPr>
          <p:cNvPr id="3" name="Picture 2"/>
          <p:cNvPicPr>
            <a:picLocks noChangeAspect="1"/>
          </p:cNvPicPr>
          <p:nvPr/>
        </p:nvPicPr>
        <p:blipFill>
          <a:blip r:embed="rId3"/>
          <a:stretch>
            <a:fillRect/>
          </a:stretch>
        </p:blipFill>
        <p:spPr>
          <a:xfrm>
            <a:off x="1132022" y="3657600"/>
            <a:ext cx="4773478" cy="914400"/>
          </a:xfrm>
          <a:prstGeom prst="rect">
            <a:avLst/>
          </a:prstGeom>
        </p:spPr>
      </p:pic>
      <p:pic>
        <p:nvPicPr>
          <p:cNvPr id="4" name="Picture 3"/>
          <p:cNvPicPr>
            <a:picLocks noChangeAspect="1"/>
          </p:cNvPicPr>
          <p:nvPr/>
        </p:nvPicPr>
        <p:blipFill>
          <a:blip r:embed="rId4"/>
          <a:stretch>
            <a:fillRect/>
          </a:stretch>
        </p:blipFill>
        <p:spPr>
          <a:xfrm>
            <a:off x="1105441" y="4724400"/>
            <a:ext cx="4950863" cy="1676400"/>
          </a:xfrm>
          <a:prstGeom prst="rect">
            <a:avLst/>
          </a:prstGeom>
        </p:spPr>
      </p:pic>
    </p:spTree>
    <p:extLst>
      <p:ext uri="{BB962C8B-B14F-4D97-AF65-F5344CB8AC3E}">
        <p14:creationId xmlns:p14="http://schemas.microsoft.com/office/powerpoint/2010/main" val="15590177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63442" y="2438400"/>
            <a:ext cx="5978769" cy="3048000"/>
          </a:xfrm>
          <a:prstGeom prst="rect">
            <a:avLst/>
          </a:prstGeom>
        </p:spPr>
      </p:pic>
      <p:pic>
        <p:nvPicPr>
          <p:cNvPr id="3" name="Picture 2"/>
          <p:cNvPicPr>
            <a:picLocks noChangeAspect="1"/>
          </p:cNvPicPr>
          <p:nvPr/>
        </p:nvPicPr>
        <p:blipFill>
          <a:blip r:embed="rId3"/>
          <a:stretch>
            <a:fillRect/>
          </a:stretch>
        </p:blipFill>
        <p:spPr>
          <a:xfrm>
            <a:off x="1828798" y="1295400"/>
            <a:ext cx="5048055" cy="576262"/>
          </a:xfrm>
          <a:prstGeom prst="rect">
            <a:avLst/>
          </a:prstGeom>
        </p:spPr>
      </p:pic>
    </p:spTree>
    <p:extLst>
      <p:ext uri="{BB962C8B-B14F-4D97-AF65-F5344CB8AC3E}">
        <p14:creationId xmlns:p14="http://schemas.microsoft.com/office/powerpoint/2010/main" val="4521276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935126" y="3352800"/>
            <a:ext cx="5733837" cy="2105025"/>
          </a:xfrm>
          <a:prstGeom prst="rect">
            <a:avLst/>
          </a:prstGeom>
        </p:spPr>
      </p:pic>
      <p:pic>
        <p:nvPicPr>
          <p:cNvPr id="4" name="Picture 3"/>
          <p:cNvPicPr>
            <a:picLocks noChangeAspect="1"/>
          </p:cNvPicPr>
          <p:nvPr/>
        </p:nvPicPr>
        <p:blipFill>
          <a:blip r:embed="rId3"/>
          <a:stretch>
            <a:fillRect/>
          </a:stretch>
        </p:blipFill>
        <p:spPr>
          <a:xfrm>
            <a:off x="2133601" y="5464913"/>
            <a:ext cx="3657600" cy="1117175"/>
          </a:xfrm>
          <a:prstGeom prst="rect">
            <a:avLst/>
          </a:prstGeom>
        </p:spPr>
      </p:pic>
      <p:pic>
        <p:nvPicPr>
          <p:cNvPr id="2" name="Picture 1"/>
          <p:cNvPicPr>
            <a:picLocks noChangeAspect="1"/>
          </p:cNvPicPr>
          <p:nvPr/>
        </p:nvPicPr>
        <p:blipFill>
          <a:blip r:embed="rId4"/>
          <a:stretch>
            <a:fillRect/>
          </a:stretch>
        </p:blipFill>
        <p:spPr>
          <a:xfrm>
            <a:off x="1828800" y="316762"/>
            <a:ext cx="5562254" cy="3028950"/>
          </a:xfrm>
          <a:prstGeom prst="rect">
            <a:avLst/>
          </a:prstGeom>
        </p:spPr>
      </p:pic>
    </p:spTree>
    <p:extLst>
      <p:ext uri="{BB962C8B-B14F-4D97-AF65-F5344CB8AC3E}">
        <p14:creationId xmlns:p14="http://schemas.microsoft.com/office/powerpoint/2010/main" val="20156007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998</Words>
  <Application>Microsoft Office PowerPoint</Application>
  <PresentationFormat>On-screen Show (4:3)</PresentationFormat>
  <Paragraphs>128</Paragraphs>
  <Slides>16</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Symbol</vt:lpstr>
      <vt:lpstr>Times New Roman</vt:lpstr>
      <vt:lpstr>Office Theme</vt:lpstr>
      <vt:lpstr>Chapter 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dc:title>
  <dc:creator>jlight</dc:creator>
  <cp:lastModifiedBy>Jenni Light</cp:lastModifiedBy>
  <cp:revision>17</cp:revision>
  <dcterms:created xsi:type="dcterms:W3CDTF">2008-10-16T12:25:14Z</dcterms:created>
  <dcterms:modified xsi:type="dcterms:W3CDTF">2016-10-08T19:28:06Z</dcterms:modified>
</cp:coreProperties>
</file>