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67" autoAdjust="0"/>
  </p:normalViewPr>
  <p:slideViewPr>
    <p:cSldViewPr>
      <p:cViewPr varScale="1">
        <p:scale>
          <a:sx n="96" d="100"/>
          <a:sy n="96" d="100"/>
        </p:scale>
        <p:origin x="-4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3"/>
          </a:xfrm>
          <a:prstGeom prst="rect">
            <a:avLst/>
          </a:prstGeom>
        </p:spPr>
        <p:txBody>
          <a:bodyPr vert="horz" lIns="93223" tIns="46612" rIns="93223" bIns="4661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3"/>
          </a:xfrm>
          <a:prstGeom prst="rect">
            <a:avLst/>
          </a:prstGeom>
        </p:spPr>
        <p:txBody>
          <a:bodyPr vert="horz" lIns="93223" tIns="46612" rIns="93223" bIns="46612" rtlCol="0"/>
          <a:lstStyle>
            <a:lvl1pPr algn="r">
              <a:defRPr sz="1200"/>
            </a:lvl1pPr>
          </a:lstStyle>
          <a:p>
            <a:fld id="{AEEAA353-8AAF-4D7E-8027-E7A50B46BFE2}" type="datetimeFigureOut">
              <a:rPr lang="en-US" smtClean="0"/>
              <a:pPr/>
              <a:t>10/5/2011</a:t>
            </a:fld>
            <a:endParaRPr lang="en-US"/>
          </a:p>
        </p:txBody>
      </p:sp>
      <p:sp>
        <p:nvSpPr>
          <p:cNvPr id="4" name="Footer Placeholder 3"/>
          <p:cNvSpPr>
            <a:spLocks noGrp="1"/>
          </p:cNvSpPr>
          <p:nvPr>
            <p:ph type="ftr" sz="quarter" idx="2"/>
          </p:nvPr>
        </p:nvSpPr>
        <p:spPr>
          <a:xfrm>
            <a:off x="0" y="8772668"/>
            <a:ext cx="3037840" cy="461803"/>
          </a:xfrm>
          <a:prstGeom prst="rect">
            <a:avLst/>
          </a:prstGeom>
        </p:spPr>
        <p:txBody>
          <a:bodyPr vert="horz" lIns="93223" tIns="46612" rIns="93223" bIns="4661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3"/>
          </a:xfrm>
          <a:prstGeom prst="rect">
            <a:avLst/>
          </a:prstGeom>
        </p:spPr>
        <p:txBody>
          <a:bodyPr vert="horz" lIns="93223" tIns="46612" rIns="93223" bIns="46612" rtlCol="0" anchor="b"/>
          <a:lstStyle>
            <a:lvl1pPr algn="r">
              <a:defRPr sz="1200"/>
            </a:lvl1pPr>
          </a:lstStyle>
          <a:p>
            <a:fld id="{E02A1BB7-3E39-4846-AC0A-DB3EAA9B108C}" type="slidenum">
              <a:rPr lang="en-US" smtClean="0"/>
              <a:pPr/>
              <a:t>‹#›</a:t>
            </a:fld>
            <a:endParaRPr lang="en-US"/>
          </a:p>
        </p:txBody>
      </p:sp>
    </p:spTree>
    <p:extLst>
      <p:ext uri="{BB962C8B-B14F-4D97-AF65-F5344CB8AC3E}">
        <p14:creationId xmlns:p14="http://schemas.microsoft.com/office/powerpoint/2010/main" val="348468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3"/>
          </a:xfrm>
          <a:prstGeom prst="rect">
            <a:avLst/>
          </a:prstGeom>
        </p:spPr>
        <p:txBody>
          <a:bodyPr vert="horz" lIns="93223" tIns="46612" rIns="93223" bIns="46612" rtlCol="0"/>
          <a:lstStyle>
            <a:lvl1pPr algn="l">
              <a:defRPr sz="1200"/>
            </a:lvl1pPr>
          </a:lstStyle>
          <a:p>
            <a:endParaRPr lang="en-US"/>
          </a:p>
        </p:txBody>
      </p:sp>
      <p:sp>
        <p:nvSpPr>
          <p:cNvPr id="3" name="Date Placeholder 2"/>
          <p:cNvSpPr>
            <a:spLocks noGrp="1"/>
          </p:cNvSpPr>
          <p:nvPr>
            <p:ph type="dt" idx="1"/>
          </p:nvPr>
        </p:nvSpPr>
        <p:spPr>
          <a:xfrm>
            <a:off x="3970938" y="0"/>
            <a:ext cx="3037840" cy="461803"/>
          </a:xfrm>
          <a:prstGeom prst="rect">
            <a:avLst/>
          </a:prstGeom>
        </p:spPr>
        <p:txBody>
          <a:bodyPr vert="horz" lIns="93223" tIns="46612" rIns="93223" bIns="46612" rtlCol="0"/>
          <a:lstStyle>
            <a:lvl1pPr algn="r">
              <a:defRPr sz="1200"/>
            </a:lvl1pPr>
          </a:lstStyle>
          <a:p>
            <a:fld id="{56DF7984-CE40-42C9-966D-BA9225170C70}" type="datetimeFigureOut">
              <a:rPr lang="en-US" smtClean="0"/>
              <a:pPr/>
              <a:t>10/5/2011</a:t>
            </a:fld>
            <a:endParaRPr lang="en-US"/>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3223" tIns="46612" rIns="93223" bIns="46612" rtlCol="0" anchor="ctr"/>
          <a:lstStyle/>
          <a:p>
            <a:endParaRPr lang="en-US"/>
          </a:p>
        </p:txBody>
      </p:sp>
      <p:sp>
        <p:nvSpPr>
          <p:cNvPr id="5" name="Notes Placeholder 4"/>
          <p:cNvSpPr>
            <a:spLocks noGrp="1"/>
          </p:cNvSpPr>
          <p:nvPr>
            <p:ph type="body" sz="quarter" idx="3"/>
          </p:nvPr>
        </p:nvSpPr>
        <p:spPr>
          <a:xfrm>
            <a:off x="701040" y="4387137"/>
            <a:ext cx="5608320" cy="4156233"/>
          </a:xfrm>
          <a:prstGeom prst="rect">
            <a:avLst/>
          </a:prstGeom>
        </p:spPr>
        <p:txBody>
          <a:bodyPr vert="horz" lIns="93223" tIns="46612" rIns="93223" bIns="466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3"/>
          </a:xfrm>
          <a:prstGeom prst="rect">
            <a:avLst/>
          </a:prstGeom>
        </p:spPr>
        <p:txBody>
          <a:bodyPr vert="horz" lIns="93223" tIns="46612" rIns="93223" bIns="4661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3"/>
          </a:xfrm>
          <a:prstGeom prst="rect">
            <a:avLst/>
          </a:prstGeom>
        </p:spPr>
        <p:txBody>
          <a:bodyPr vert="horz" lIns="93223" tIns="46612" rIns="93223" bIns="46612" rtlCol="0" anchor="b"/>
          <a:lstStyle>
            <a:lvl1pPr algn="r">
              <a:defRPr sz="1200"/>
            </a:lvl1pPr>
          </a:lstStyle>
          <a:p>
            <a:fld id="{5CE411C6-A2D5-43F4-A06D-9C2CA36F1753}" type="slidenum">
              <a:rPr lang="en-US" smtClean="0"/>
              <a:pPr/>
              <a:t>‹#›</a:t>
            </a:fld>
            <a:endParaRPr lang="en-US"/>
          </a:p>
        </p:txBody>
      </p:sp>
    </p:spTree>
    <p:extLst>
      <p:ext uri="{BB962C8B-B14F-4D97-AF65-F5344CB8AC3E}">
        <p14:creationId xmlns:p14="http://schemas.microsoft.com/office/powerpoint/2010/main" val="276702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E411C6-A2D5-43F4-A06D-9C2CA36F175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FD89F17E-D44A-4FC8-B029-7E973AB2BF25}" type="slidenum">
              <a:rPr lang="en-US"/>
              <a:pPr/>
              <a:t>10</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67790B37-E96F-4CE1-8006-CED025E81BE1}" type="slidenum">
              <a:rPr lang="en-US"/>
              <a:pPr/>
              <a:t>11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1A6EED28-4B3E-4ACC-A7BF-2BF403B6FA7E}" type="slidenum">
              <a:rPr lang="en-US"/>
              <a:pPr/>
              <a:t>12</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C64E4445-5E79-4EB9-91B4-EF9660452C6B}" type="slidenum">
              <a:rPr lang="en-US"/>
              <a:pPr/>
              <a:t>13</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7F9C90AE-3EB8-47D0-90E1-FE8B1DE28277}" type="slidenum">
              <a:rPr lang="en-US"/>
              <a:pPr/>
              <a:t>14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ANSWERS :</a:t>
            </a:r>
          </a:p>
          <a:p>
            <a:r>
              <a:rPr lang="en-US"/>
              <a:t>1. B</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B7C0E389-69BA-418B-A517-9ABBB70456B1}" type="slidenum">
              <a:rPr lang="en-US"/>
              <a:pPr/>
              <a:t>15</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sz="2400"/>
              <a:t>ANSWERS:</a:t>
            </a:r>
          </a:p>
          <a:p>
            <a:r>
              <a:rPr lang="en-US" sz="2400"/>
              <a:t>2. 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A3877C7D-5002-42E3-8B9D-4BBF9A4D7E30}" type="slidenum">
              <a:rPr lang="en-US"/>
              <a:pPr/>
              <a:t>16</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72C361A9-9EF1-455A-B83C-86FC2D00E6B5}" type="slidenum">
              <a:rPr lang="en-US"/>
              <a:pPr/>
              <a:t>17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359B3E24-75D9-41BC-ABB9-FE0BC9AF9CD6}" type="slidenum">
              <a:rPr lang="en-US"/>
              <a:pPr/>
              <a:t>18</a:t>
            </a:fld>
            <a:endParaRPr lang="en-US"/>
          </a:p>
        </p:txBody>
      </p:sp>
      <p:sp>
        <p:nvSpPr>
          <p:cNvPr id="62466" name="Rectangle 2050"/>
          <p:cNvSpPr>
            <a:spLocks noGrp="1" noRot="1" noChangeAspect="1" noChangeArrowheads="1" noTextEdit="1"/>
          </p:cNvSpPr>
          <p:nvPr>
            <p:ph type="sldImg"/>
          </p:nvPr>
        </p:nvSpPr>
        <p:spPr>
          <a:ln/>
        </p:spPr>
      </p:sp>
      <p:sp>
        <p:nvSpPr>
          <p:cNvPr id="62467" name="Rectangle 2051"/>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84061F31-0A45-44DA-96C6-0D06EFC7BC2F}" type="slidenum">
              <a:rPr lang="en-US"/>
              <a:pPr/>
              <a:t>19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sz="2400"/>
              <a:t>ANSWER:</a:t>
            </a:r>
          </a:p>
          <a:p>
            <a:r>
              <a:rPr lang="en-US" sz="2400"/>
              <a:t>1. 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B38E5EBE-24F6-4CD1-8CA2-8168A5CE5EFC}" type="slidenum">
              <a:rPr lang="en-US"/>
              <a:pPr/>
              <a:t>2</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pPr marL="233058" indent="-233058"/>
            <a:r>
              <a:rPr lang="en-US" sz="2400" dirty="0"/>
              <a:t>ANSWERS:</a:t>
            </a:r>
          </a:p>
          <a:p>
            <a:pPr marL="233058" indent="-233058"/>
            <a:r>
              <a:rPr lang="en-US" sz="2400" dirty="0"/>
              <a:t>1. A</a:t>
            </a:r>
          </a:p>
          <a:p>
            <a:pPr marL="233058" indent="-233058"/>
            <a:r>
              <a:rPr lang="en-US" sz="2400" dirty="0"/>
              <a:t>2. </a:t>
            </a:r>
            <a:r>
              <a:rPr lang="en-US" sz="2400" dirty="0"/>
              <a:t>6</a:t>
            </a:r>
          </a:p>
          <a:p>
            <a:pPr marL="233058" indent="-233058"/>
            <a:r>
              <a:rPr lang="en-US" sz="2400" dirty="0"/>
              <a:t>3.  no, unstable</a:t>
            </a:r>
            <a:endParaRPr lang="en-US" sz="24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7F635489-4BB4-4F15-9300-941E407BA4A2}" type="slidenum">
              <a:rPr lang="en-US"/>
              <a:pPr/>
              <a:t>20</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sz="2400"/>
              <a:t>ANSWERS:</a:t>
            </a:r>
          </a:p>
          <a:p>
            <a:r>
              <a:rPr lang="en-US" sz="2400"/>
              <a:t>2. 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A3877C7D-5002-42E3-8B9D-4BBF9A4D7E30}" type="slidenum">
              <a:rPr lang="en-US"/>
              <a:pPr/>
              <a:t>21</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67790B37-E96F-4CE1-8006-CED025E81BE1}" type="slidenum">
              <a:rPr lang="en-US"/>
              <a:pPr/>
              <a:t>22</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EA0B5F54-7448-4C23-8923-4B8931E49BBB}" type="slidenum">
              <a:rPr lang="en-US"/>
              <a:pPr/>
              <a:t>3</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95EE90D8-F04F-4A42-ADDA-12EACA68ADD1}" type="slidenum">
              <a:rPr lang="en-US"/>
              <a:pPr/>
              <a:t>4</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BFA6D906-9CC7-4794-A9DA-34A5B76B153F}" type="slidenum">
              <a:rPr lang="en-US"/>
              <a:pPr/>
              <a:t>5</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D0FB3044-7663-48CC-A51A-30A2A16227B6}" type="slidenum">
              <a:rPr lang="en-US"/>
              <a:pPr/>
              <a:t>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EC4AE1E9-2109-471F-8DB4-D6DC3EBB000B}" type="slidenum">
              <a:rPr lang="en-US"/>
              <a:pPr/>
              <a:t>7</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F19E1E0E-A5A4-49C3-BCA2-B1EC037B7625}" type="slidenum">
              <a:rPr lang="en-US"/>
              <a:pPr/>
              <a:t>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Statics:The Next Generation (2nd Ed.)   Mehta, Danielson, &amp; Berg   Lecture Notes for Sections 5.5-5.7</a:t>
            </a:r>
          </a:p>
        </p:txBody>
      </p:sp>
      <p:sp>
        <p:nvSpPr>
          <p:cNvPr id="5" name="Rectangle 7"/>
          <p:cNvSpPr>
            <a:spLocks noGrp="1" noChangeArrowheads="1"/>
          </p:cNvSpPr>
          <p:nvPr>
            <p:ph type="sldNum" sz="quarter" idx="5"/>
          </p:nvPr>
        </p:nvSpPr>
        <p:spPr>
          <a:ln/>
        </p:spPr>
        <p:txBody>
          <a:bodyPr/>
          <a:lstStyle/>
          <a:p>
            <a:fld id="{DF4B34BE-B412-4818-86EB-FC6507417A93}" type="slidenum">
              <a:rPr lang="en-US"/>
              <a:pPr/>
              <a:t>9</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B7402-A807-4567-B975-48F9BF6CA8DA}"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B7402-A807-4567-B975-48F9BF6CA8DA}"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B7402-A807-4567-B975-48F9BF6CA8DA}"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B7402-A807-4567-B975-48F9BF6CA8DA}"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B7402-A807-4567-B975-48F9BF6CA8DA}"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B7402-A807-4567-B975-48F9BF6CA8DA}"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B7402-A807-4567-B975-48F9BF6CA8DA}" type="datetimeFigureOut">
              <a:rPr lang="en-US" smtClean="0"/>
              <a:pPr/>
              <a:t>10/5/2011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B7402-A807-4567-B975-48F9BF6CA8DA}" type="datetimeFigureOut">
              <a:rPr lang="en-US" smtClean="0"/>
              <a:pPr/>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B7402-A807-4567-B975-48F9BF6CA8DA}" type="datetimeFigureOut">
              <a:rPr lang="en-US" smtClean="0"/>
              <a:pPr/>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B7402-A807-4567-B975-48F9BF6CA8DA}"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B7402-A807-4567-B975-48F9BF6CA8DA}"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3EFE6-D40F-45AD-A56C-707A25993D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B7402-A807-4567-B975-48F9BF6CA8DA}" type="datetimeFigureOut">
              <a:rPr lang="en-US" smtClean="0"/>
              <a:pPr/>
              <a:t>10/5/2011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3EFE6-D40F-45AD-A56C-707A25993D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9.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6.jpeg"/><Relationship Id="rId5" Type="http://schemas.openxmlformats.org/officeDocument/2006/relationships/image" Target="../media/image18.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Sections 5.5 - 5.7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2743200" y="381000"/>
            <a:ext cx="2971800" cy="457200"/>
          </a:xfrm>
          <a:prstGeom prst="rect">
            <a:avLst/>
          </a:prstGeom>
          <a:noFill/>
          <a:ln w="9525">
            <a:noFill/>
            <a:miter lim="800000"/>
            <a:headEnd/>
            <a:tailEnd/>
          </a:ln>
          <a:effectLst/>
        </p:spPr>
        <p:txBody>
          <a:bodyPr>
            <a:spAutoFit/>
          </a:bodyPr>
          <a:lstStyle/>
          <a:p>
            <a:pPr algn="ctr">
              <a:spcBef>
                <a:spcPct val="50000"/>
              </a:spcBef>
            </a:pPr>
            <a:r>
              <a:rPr lang="en-US" sz="2400" b="1" dirty="0"/>
              <a:t>EXAMPLE</a:t>
            </a:r>
          </a:p>
        </p:txBody>
      </p:sp>
      <p:sp>
        <p:nvSpPr>
          <p:cNvPr id="91139" name="Text Box 3"/>
          <p:cNvSpPr txBox="1">
            <a:spLocks noChangeArrowheads="1"/>
          </p:cNvSpPr>
          <p:nvPr/>
        </p:nvSpPr>
        <p:spPr bwMode="auto">
          <a:xfrm>
            <a:off x="457200" y="762000"/>
            <a:ext cx="4191000" cy="3046988"/>
          </a:xfrm>
          <a:prstGeom prst="rect">
            <a:avLst/>
          </a:prstGeom>
          <a:noFill/>
          <a:ln w="9525">
            <a:noFill/>
            <a:miter lim="800000"/>
            <a:headEnd/>
            <a:tailEnd/>
          </a:ln>
          <a:effectLst/>
        </p:spPr>
        <p:txBody>
          <a:bodyPr>
            <a:spAutoFit/>
          </a:bodyPr>
          <a:lstStyle/>
          <a:p>
            <a:pPr marL="908050" indent="-908050">
              <a:spcBef>
                <a:spcPct val="50000"/>
              </a:spcBef>
            </a:pPr>
            <a:r>
              <a:rPr lang="en-US" sz="2400" b="1" dirty="0"/>
              <a:t>Given:</a:t>
            </a:r>
            <a:r>
              <a:rPr lang="en-US" sz="2400" dirty="0"/>
              <a:t>	The cable of the tower crane </a:t>
            </a:r>
            <a:r>
              <a:rPr lang="en-US" sz="2400" dirty="0" smtClean="0"/>
              <a:t>is subjected </a:t>
            </a:r>
            <a:r>
              <a:rPr lang="en-US" sz="2400" dirty="0"/>
              <a:t>to 840 N force. A fixed base at A supports the crane.</a:t>
            </a:r>
          </a:p>
          <a:p>
            <a:pPr marL="908050" indent="-908050">
              <a:spcBef>
                <a:spcPct val="50000"/>
              </a:spcBef>
            </a:pPr>
            <a:r>
              <a:rPr lang="en-US" sz="2400" b="1" dirty="0"/>
              <a:t>Find:</a:t>
            </a:r>
            <a:r>
              <a:rPr lang="en-US" sz="2400" dirty="0"/>
              <a:t>	Reactions at the fixed base A.</a:t>
            </a:r>
          </a:p>
          <a:p>
            <a:pPr marL="908050" indent="-908050">
              <a:spcBef>
                <a:spcPct val="50000"/>
              </a:spcBef>
            </a:pPr>
            <a:endParaRPr lang="en-US" sz="2400" b="1" u="sng" dirty="0"/>
          </a:p>
        </p:txBody>
      </p:sp>
      <p:sp>
        <p:nvSpPr>
          <p:cNvPr id="91140" name="Text Box 4"/>
          <p:cNvSpPr txBox="1">
            <a:spLocks noChangeArrowheads="1"/>
          </p:cNvSpPr>
          <p:nvPr/>
        </p:nvSpPr>
        <p:spPr bwMode="auto">
          <a:xfrm>
            <a:off x="457200" y="3429000"/>
            <a:ext cx="8077200" cy="3013075"/>
          </a:xfrm>
          <a:prstGeom prst="rect">
            <a:avLst/>
          </a:prstGeom>
          <a:noFill/>
          <a:ln w="9525">
            <a:noFill/>
            <a:miter lim="800000"/>
            <a:headEnd/>
            <a:tailEnd/>
          </a:ln>
          <a:effectLst/>
        </p:spPr>
        <p:txBody>
          <a:bodyPr>
            <a:spAutoFit/>
          </a:bodyPr>
          <a:lstStyle/>
          <a:p>
            <a:pPr marL="457200" indent="-457200">
              <a:spcBef>
                <a:spcPct val="50000"/>
              </a:spcBef>
            </a:pPr>
            <a:r>
              <a:rPr lang="en-US" sz="2400" b="1" u="sng"/>
              <a:t>Plan:</a:t>
            </a:r>
          </a:p>
          <a:p>
            <a:pPr marL="457200" indent="-457200">
              <a:spcBef>
                <a:spcPct val="50000"/>
              </a:spcBef>
            </a:pPr>
            <a:r>
              <a:rPr lang="en-US" sz="2400"/>
              <a:t>a)  Establish the x, y and z axes.</a:t>
            </a:r>
          </a:p>
          <a:p>
            <a:pPr marL="457200" indent="-457200">
              <a:spcBef>
                <a:spcPct val="50000"/>
              </a:spcBef>
            </a:pPr>
            <a:r>
              <a:rPr lang="en-US" sz="2400"/>
              <a:t>b)  Draw a FBD of the crane.</a:t>
            </a:r>
          </a:p>
          <a:p>
            <a:pPr marL="457200" indent="-457200">
              <a:spcBef>
                <a:spcPct val="50000"/>
              </a:spcBef>
            </a:pPr>
            <a:r>
              <a:rPr lang="en-US" sz="2400"/>
              <a:t>c)  Write the forces using Cartesian vector notation.</a:t>
            </a:r>
          </a:p>
          <a:p>
            <a:pPr marL="457200" indent="-457200">
              <a:spcBef>
                <a:spcPct val="50000"/>
              </a:spcBef>
            </a:pPr>
            <a:r>
              <a:rPr lang="en-US" sz="2400"/>
              <a:t>d)  Apply the equations of equilibrium (vector version) to solve for the unknown forces.</a:t>
            </a:r>
          </a:p>
        </p:txBody>
      </p:sp>
      <p:pic>
        <p:nvPicPr>
          <p:cNvPr id="91143" name="Picture 7" descr="C:\WINDOWS\DESKTOP\Mehta\sur\p5_64.jpg"/>
          <p:cNvPicPr>
            <a:picLocks noChangeAspect="1" noChangeArrowheads="1"/>
          </p:cNvPicPr>
          <p:nvPr/>
        </p:nvPicPr>
        <p:blipFill>
          <a:blip r:embed="rId3" cstate="print">
            <a:lum bright="-12000" contrast="12000"/>
          </a:blip>
          <a:srcRect/>
          <a:stretch>
            <a:fillRect/>
          </a:stretch>
        </p:blipFill>
        <p:spPr bwMode="auto">
          <a:xfrm>
            <a:off x="4953000" y="914400"/>
            <a:ext cx="3500438" cy="403860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2895600" y="381000"/>
            <a:ext cx="2971800" cy="830997"/>
          </a:xfrm>
          <a:prstGeom prst="rect">
            <a:avLst/>
          </a:prstGeom>
          <a:noFill/>
          <a:ln w="9525">
            <a:noFill/>
            <a:miter lim="800000"/>
            <a:headEnd/>
            <a:tailEnd/>
          </a:ln>
          <a:effectLst/>
        </p:spPr>
        <p:txBody>
          <a:bodyPr>
            <a:spAutoFit/>
          </a:bodyPr>
          <a:lstStyle/>
          <a:p>
            <a:pPr algn="ctr">
              <a:spcBef>
                <a:spcPct val="50000"/>
              </a:spcBef>
            </a:pPr>
            <a:r>
              <a:rPr lang="en-US" sz="2400" b="1" dirty="0"/>
              <a:t>EXAMPLE   </a:t>
            </a:r>
            <a:r>
              <a:rPr lang="en-US" sz="2400" dirty="0"/>
              <a:t>(continued)</a:t>
            </a:r>
          </a:p>
        </p:txBody>
      </p:sp>
      <p:sp>
        <p:nvSpPr>
          <p:cNvPr id="93187" name="Text Box 3"/>
          <p:cNvSpPr txBox="1">
            <a:spLocks noChangeArrowheads="1"/>
          </p:cNvSpPr>
          <p:nvPr/>
        </p:nvSpPr>
        <p:spPr bwMode="auto">
          <a:xfrm>
            <a:off x="533400" y="3810000"/>
            <a:ext cx="8001000" cy="2031325"/>
          </a:xfrm>
          <a:prstGeom prst="rect">
            <a:avLst/>
          </a:prstGeom>
          <a:noFill/>
          <a:ln w="9525">
            <a:noFill/>
            <a:miter lim="800000"/>
            <a:headEnd/>
            <a:tailEnd/>
          </a:ln>
          <a:effectLst/>
        </p:spPr>
        <p:txBody>
          <a:bodyPr>
            <a:spAutoFit/>
          </a:bodyPr>
          <a:lstStyle/>
          <a:p>
            <a:pPr>
              <a:spcBef>
                <a:spcPct val="50000"/>
              </a:spcBef>
            </a:pPr>
            <a:r>
              <a:rPr lang="en-US" b="1" i="1" dirty="0"/>
              <a:t>r </a:t>
            </a:r>
            <a:r>
              <a:rPr lang="en-US" b="1" i="1" baseline="-25000" dirty="0"/>
              <a:t>BC</a:t>
            </a:r>
            <a:r>
              <a:rPr lang="en-US" dirty="0"/>
              <a:t>  =   {12  </a:t>
            </a:r>
            <a:r>
              <a:rPr lang="en-US" b="1" i="1" dirty="0" err="1"/>
              <a:t>i</a:t>
            </a:r>
            <a:r>
              <a:rPr lang="en-US" dirty="0"/>
              <a:t>  +   8 </a:t>
            </a:r>
            <a:r>
              <a:rPr lang="en-US" b="1" i="1" dirty="0"/>
              <a:t>j</a:t>
            </a:r>
            <a:r>
              <a:rPr lang="en-US" dirty="0"/>
              <a:t>  </a:t>
            </a:r>
            <a:r>
              <a:rPr lang="en-US" dirty="0">
                <a:sym typeface="Symbol" pitchFamily="18" charset="2"/>
              </a:rPr>
              <a:t>   24 </a:t>
            </a:r>
            <a:r>
              <a:rPr lang="en-US" b="1" i="1" dirty="0">
                <a:sym typeface="Symbol" pitchFamily="18" charset="2"/>
              </a:rPr>
              <a:t>k</a:t>
            </a:r>
            <a:r>
              <a:rPr lang="en-US" dirty="0">
                <a:sym typeface="Symbol" pitchFamily="18" charset="2"/>
              </a:rPr>
              <a:t>} m</a:t>
            </a:r>
          </a:p>
          <a:p>
            <a:pPr>
              <a:spcBef>
                <a:spcPct val="50000"/>
              </a:spcBef>
            </a:pPr>
            <a:r>
              <a:rPr lang="en-US" b="1" i="1" dirty="0">
                <a:sym typeface="Symbol" pitchFamily="18" charset="2"/>
              </a:rPr>
              <a:t>F</a:t>
            </a:r>
            <a:r>
              <a:rPr lang="en-US" dirty="0">
                <a:sym typeface="Symbol" pitchFamily="18" charset="2"/>
              </a:rPr>
              <a:t>     =    F [</a:t>
            </a:r>
            <a:r>
              <a:rPr lang="en-US" b="1" i="1" dirty="0" err="1">
                <a:sym typeface="Symbol" pitchFamily="18" charset="2"/>
              </a:rPr>
              <a:t>u</a:t>
            </a:r>
            <a:r>
              <a:rPr lang="en-US" b="1" i="1" baseline="-25000" dirty="0" err="1">
                <a:sym typeface="Symbol" pitchFamily="18" charset="2"/>
              </a:rPr>
              <a:t>BC</a:t>
            </a:r>
            <a:r>
              <a:rPr lang="en-US" baseline="-25000" dirty="0">
                <a:sym typeface="Symbol" pitchFamily="18" charset="2"/>
              </a:rPr>
              <a:t> </a:t>
            </a:r>
            <a:r>
              <a:rPr lang="en-US" dirty="0">
                <a:sym typeface="Symbol" pitchFamily="18" charset="2"/>
              </a:rPr>
              <a:t>] N</a:t>
            </a:r>
          </a:p>
          <a:p>
            <a:pPr>
              <a:spcBef>
                <a:spcPct val="50000"/>
              </a:spcBef>
            </a:pPr>
            <a:r>
              <a:rPr lang="en-US" dirty="0">
                <a:sym typeface="Symbol" pitchFamily="18" charset="2"/>
              </a:rPr>
              <a:t>        =  	 840 [12</a:t>
            </a:r>
            <a:r>
              <a:rPr lang="en-US" b="1" i="1" dirty="0">
                <a:sym typeface="Symbol" pitchFamily="18" charset="2"/>
              </a:rPr>
              <a:t> </a:t>
            </a:r>
            <a:r>
              <a:rPr lang="en-US" b="1" i="1" dirty="0" err="1">
                <a:sym typeface="Symbol" pitchFamily="18" charset="2"/>
              </a:rPr>
              <a:t>i</a:t>
            </a:r>
            <a:r>
              <a:rPr lang="en-US" dirty="0">
                <a:sym typeface="Symbol" pitchFamily="18" charset="2"/>
              </a:rPr>
              <a:t>    +     8</a:t>
            </a:r>
            <a:r>
              <a:rPr lang="en-US" b="1" i="1" dirty="0">
                <a:sym typeface="Symbol" pitchFamily="18" charset="2"/>
              </a:rPr>
              <a:t> </a:t>
            </a:r>
            <a:r>
              <a:rPr lang="en-US" b="1" i="1" dirty="0"/>
              <a:t>j</a:t>
            </a:r>
            <a:r>
              <a:rPr lang="en-US" dirty="0"/>
              <a:t>   </a:t>
            </a:r>
            <a:r>
              <a:rPr lang="en-US" dirty="0">
                <a:sym typeface="Symbol" pitchFamily="18" charset="2"/>
              </a:rPr>
              <a:t>   24 </a:t>
            </a:r>
            <a:r>
              <a:rPr lang="en-US" b="1" i="1" dirty="0">
                <a:sym typeface="Symbol" pitchFamily="18" charset="2"/>
              </a:rPr>
              <a:t>k</a:t>
            </a:r>
            <a:r>
              <a:rPr lang="en-US" dirty="0">
                <a:sym typeface="Symbol" pitchFamily="18" charset="2"/>
              </a:rPr>
              <a:t>] /  (12</a:t>
            </a:r>
            <a:r>
              <a:rPr lang="en-US" baseline="30000" dirty="0">
                <a:sym typeface="Symbol" pitchFamily="18" charset="2"/>
              </a:rPr>
              <a:t>2</a:t>
            </a:r>
            <a:r>
              <a:rPr lang="en-US" dirty="0">
                <a:sym typeface="Symbol" pitchFamily="18" charset="2"/>
              </a:rPr>
              <a:t>   +   8</a:t>
            </a:r>
            <a:r>
              <a:rPr lang="en-US" baseline="30000" dirty="0">
                <a:sym typeface="Symbol" pitchFamily="18" charset="2"/>
              </a:rPr>
              <a:t>2</a:t>
            </a:r>
            <a:r>
              <a:rPr lang="en-US" dirty="0">
                <a:sym typeface="Symbol" pitchFamily="18" charset="2"/>
              </a:rPr>
              <a:t>    +    (</a:t>
            </a:r>
            <a:r>
              <a:rPr lang="en-US" dirty="0">
                <a:cs typeface="Times New Roman" pitchFamily="18" charset="0"/>
                <a:sym typeface="Symbol" pitchFamily="18" charset="2"/>
              </a:rPr>
              <a:t>– </a:t>
            </a:r>
            <a:r>
              <a:rPr lang="en-US" dirty="0">
                <a:sym typeface="Symbol" pitchFamily="18" charset="2"/>
              </a:rPr>
              <a:t>24</a:t>
            </a:r>
            <a:r>
              <a:rPr lang="en-US" baseline="30000" dirty="0">
                <a:sym typeface="Symbol" pitchFamily="18" charset="2"/>
              </a:rPr>
              <a:t>2 </a:t>
            </a:r>
            <a:r>
              <a:rPr lang="en-US" dirty="0">
                <a:sym typeface="Symbol" pitchFamily="18" charset="2"/>
              </a:rPr>
              <a:t>))</a:t>
            </a:r>
            <a:r>
              <a:rPr lang="en-US" baseline="30000" dirty="0">
                <a:cs typeface="Times New Roman" pitchFamily="18" charset="0"/>
                <a:sym typeface="Symbol" pitchFamily="18" charset="2"/>
              </a:rPr>
              <a:t>½</a:t>
            </a:r>
            <a:endParaRPr lang="en-US" dirty="0">
              <a:sym typeface="Symbol" pitchFamily="18" charset="2"/>
            </a:endParaRPr>
          </a:p>
          <a:p>
            <a:pPr>
              <a:spcBef>
                <a:spcPct val="50000"/>
              </a:spcBef>
            </a:pPr>
            <a:r>
              <a:rPr lang="en-US" dirty="0"/>
              <a:t>        =    {360</a:t>
            </a:r>
            <a:r>
              <a:rPr lang="en-US" b="1" i="1" dirty="0"/>
              <a:t> </a:t>
            </a:r>
            <a:r>
              <a:rPr lang="en-US" b="1" i="1" dirty="0" err="1"/>
              <a:t>i</a:t>
            </a:r>
            <a:r>
              <a:rPr lang="en-US" dirty="0"/>
              <a:t>   +   240 </a:t>
            </a:r>
            <a:r>
              <a:rPr lang="en-US" b="1" i="1" dirty="0"/>
              <a:t>j</a:t>
            </a:r>
            <a:r>
              <a:rPr lang="en-US" dirty="0"/>
              <a:t>    </a:t>
            </a:r>
            <a:r>
              <a:rPr lang="en-US" dirty="0">
                <a:sym typeface="Symbol" pitchFamily="18" charset="2"/>
              </a:rPr>
              <a:t></a:t>
            </a:r>
            <a:r>
              <a:rPr lang="en-US" dirty="0"/>
              <a:t>  720 </a:t>
            </a:r>
            <a:r>
              <a:rPr lang="en-US" b="1" i="1" dirty="0"/>
              <a:t>k</a:t>
            </a:r>
            <a:r>
              <a:rPr lang="en-US" dirty="0"/>
              <a:t>} N</a:t>
            </a:r>
          </a:p>
          <a:p>
            <a:pPr>
              <a:spcBef>
                <a:spcPct val="50000"/>
              </a:spcBef>
            </a:pPr>
            <a:r>
              <a:rPr lang="en-US" b="1" i="1" dirty="0"/>
              <a:t>F</a:t>
            </a:r>
            <a:r>
              <a:rPr lang="en-US" b="1" i="1" baseline="-25000" dirty="0"/>
              <a:t>A</a:t>
            </a:r>
            <a:r>
              <a:rPr lang="en-US" dirty="0"/>
              <a:t>   =    {A</a:t>
            </a:r>
            <a:r>
              <a:rPr lang="en-US" baseline="-25000" dirty="0"/>
              <a:t>X</a:t>
            </a:r>
            <a:r>
              <a:rPr lang="en-US" b="1" i="1" dirty="0"/>
              <a:t> </a:t>
            </a:r>
            <a:r>
              <a:rPr lang="en-US" b="1" i="1" dirty="0" err="1"/>
              <a:t>i</a:t>
            </a:r>
            <a:r>
              <a:rPr lang="en-US" dirty="0"/>
              <a:t>    +   A</a:t>
            </a:r>
            <a:r>
              <a:rPr lang="en-US" baseline="-25000" dirty="0"/>
              <a:t>Y</a:t>
            </a:r>
            <a:r>
              <a:rPr lang="en-US" dirty="0"/>
              <a:t> </a:t>
            </a:r>
            <a:r>
              <a:rPr lang="en-US" b="1" i="1" dirty="0"/>
              <a:t>j</a:t>
            </a:r>
            <a:r>
              <a:rPr lang="en-US" dirty="0"/>
              <a:t>    +   A</a:t>
            </a:r>
            <a:r>
              <a:rPr lang="en-US" baseline="-25000" dirty="0"/>
              <a:t>Z</a:t>
            </a:r>
            <a:r>
              <a:rPr lang="en-US" dirty="0"/>
              <a:t> </a:t>
            </a:r>
            <a:r>
              <a:rPr lang="en-US" b="1" i="1" dirty="0"/>
              <a:t>k </a:t>
            </a:r>
            <a:r>
              <a:rPr lang="en-US" dirty="0"/>
              <a:t>} N </a:t>
            </a:r>
          </a:p>
        </p:txBody>
      </p:sp>
      <p:pic>
        <p:nvPicPr>
          <p:cNvPr id="93190" name="Picture 6" descr="C:\WINDOWS\DESKTOP\Mehta\sur\p5_64.jpg"/>
          <p:cNvPicPr>
            <a:picLocks noChangeAspect="1" noChangeArrowheads="1"/>
          </p:cNvPicPr>
          <p:nvPr/>
        </p:nvPicPr>
        <p:blipFill>
          <a:blip r:embed="rId3" cstate="print">
            <a:lum bright="-24000" contrast="24000"/>
          </a:blip>
          <a:srcRect/>
          <a:stretch>
            <a:fillRect/>
          </a:stretch>
        </p:blipFill>
        <p:spPr bwMode="auto">
          <a:xfrm>
            <a:off x="685800" y="1219200"/>
            <a:ext cx="3048000" cy="2514600"/>
          </a:xfrm>
          <a:prstGeom prst="rect">
            <a:avLst/>
          </a:prstGeom>
          <a:noFill/>
        </p:spPr>
      </p:pic>
      <p:pic>
        <p:nvPicPr>
          <p:cNvPr id="93191" name="Picture 7" descr="A:\att.jpg"/>
          <p:cNvPicPr>
            <a:picLocks noChangeAspect="1" noChangeArrowheads="1"/>
          </p:cNvPicPr>
          <p:nvPr/>
        </p:nvPicPr>
        <p:blipFill>
          <a:blip r:embed="rId4" cstate="print"/>
          <a:srcRect/>
          <a:stretch>
            <a:fillRect/>
          </a:stretch>
        </p:blipFill>
        <p:spPr bwMode="auto">
          <a:xfrm>
            <a:off x="5257800" y="1219200"/>
            <a:ext cx="3273425" cy="34290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533400" y="4191000"/>
            <a:ext cx="8077200" cy="2123658"/>
          </a:xfrm>
          <a:prstGeom prst="rect">
            <a:avLst/>
          </a:prstGeom>
          <a:noFill/>
          <a:ln w="9525">
            <a:noFill/>
            <a:miter lim="800000"/>
            <a:headEnd/>
            <a:tailEnd/>
          </a:ln>
          <a:effectLst/>
        </p:spPr>
        <p:txBody>
          <a:bodyPr>
            <a:spAutoFit/>
          </a:bodyPr>
          <a:lstStyle/>
          <a:p>
            <a:pPr>
              <a:spcBef>
                <a:spcPct val="50000"/>
              </a:spcBef>
            </a:pPr>
            <a:r>
              <a:rPr lang="en-US" sz="2400" dirty="0"/>
              <a:t>From E-of-E we get,   </a:t>
            </a:r>
            <a:r>
              <a:rPr lang="en-US" sz="2400" b="1" i="1" dirty="0"/>
              <a:t>F</a:t>
            </a:r>
            <a:r>
              <a:rPr lang="en-US" sz="2400" dirty="0"/>
              <a:t>   +   </a:t>
            </a:r>
            <a:r>
              <a:rPr lang="en-US" sz="2400" b="1" i="1" dirty="0"/>
              <a:t>F</a:t>
            </a:r>
            <a:r>
              <a:rPr lang="en-US" sz="2400" b="1" i="1" baseline="-25000" dirty="0"/>
              <a:t>A</a:t>
            </a:r>
            <a:r>
              <a:rPr lang="en-US" sz="2400" dirty="0"/>
              <a:t>  =    0</a:t>
            </a:r>
          </a:p>
          <a:p>
            <a:pPr>
              <a:spcBef>
                <a:spcPct val="50000"/>
              </a:spcBef>
            </a:pPr>
            <a:r>
              <a:rPr lang="en-US" sz="2400" dirty="0"/>
              <a:t>{(360   +   A</a:t>
            </a:r>
            <a:r>
              <a:rPr lang="en-US" sz="2400" baseline="-25000" dirty="0"/>
              <a:t>X</a:t>
            </a:r>
            <a:r>
              <a:rPr lang="en-US" sz="2400" dirty="0"/>
              <a:t>) </a:t>
            </a:r>
            <a:r>
              <a:rPr lang="en-US" sz="2400" b="1" i="1" dirty="0" err="1"/>
              <a:t>i</a:t>
            </a:r>
            <a:r>
              <a:rPr lang="en-US" sz="2400" dirty="0"/>
              <a:t>   +   (240   +    A</a:t>
            </a:r>
            <a:r>
              <a:rPr lang="en-US" sz="2400" baseline="-25000" dirty="0"/>
              <a:t>Y</a:t>
            </a:r>
            <a:r>
              <a:rPr lang="en-US" sz="2400" dirty="0"/>
              <a:t>) </a:t>
            </a:r>
            <a:r>
              <a:rPr lang="en-US" sz="2400" b="1" i="1" dirty="0"/>
              <a:t>j</a:t>
            </a:r>
            <a:r>
              <a:rPr lang="en-US" sz="2400" dirty="0"/>
              <a:t>   +  (-720  +  A</a:t>
            </a:r>
            <a:r>
              <a:rPr lang="en-US" sz="2400" baseline="-25000" dirty="0"/>
              <a:t>Z </a:t>
            </a:r>
            <a:r>
              <a:rPr lang="en-US" sz="2400" dirty="0"/>
              <a:t>) </a:t>
            </a:r>
            <a:r>
              <a:rPr lang="en-US" sz="2400" b="1" i="1" dirty="0"/>
              <a:t>k</a:t>
            </a:r>
            <a:r>
              <a:rPr lang="en-US" sz="2400" dirty="0"/>
              <a:t>} = 0</a:t>
            </a:r>
          </a:p>
          <a:p>
            <a:pPr>
              <a:spcBef>
                <a:spcPct val="50000"/>
              </a:spcBef>
            </a:pPr>
            <a:r>
              <a:rPr lang="en-US" sz="2400" dirty="0"/>
              <a:t>Solving each component equation yields </a:t>
            </a:r>
            <a:r>
              <a:rPr lang="en-US" sz="2400" dirty="0" smtClean="0"/>
              <a:t>:  </a:t>
            </a:r>
          </a:p>
          <a:p>
            <a:pPr>
              <a:spcBef>
                <a:spcPct val="50000"/>
              </a:spcBef>
            </a:pPr>
            <a:r>
              <a:rPr lang="en-US" sz="2400" u="sng" dirty="0" smtClean="0"/>
              <a:t>A</a:t>
            </a:r>
            <a:r>
              <a:rPr lang="en-US" sz="2400" u="sng" baseline="-25000" dirty="0" smtClean="0"/>
              <a:t>X</a:t>
            </a:r>
            <a:r>
              <a:rPr lang="en-US" sz="2400" u="sng" dirty="0" smtClean="0"/>
              <a:t>  </a:t>
            </a:r>
            <a:r>
              <a:rPr lang="en-US" sz="2400" u="sng" dirty="0"/>
              <a:t>=  </a:t>
            </a:r>
            <a:r>
              <a:rPr lang="en-US" sz="2400" u="sng" dirty="0">
                <a:sym typeface="Symbol" pitchFamily="18" charset="2"/>
              </a:rPr>
              <a:t> </a:t>
            </a:r>
            <a:r>
              <a:rPr lang="en-US" sz="2400" u="sng" dirty="0"/>
              <a:t>360 N</a:t>
            </a:r>
            <a:r>
              <a:rPr lang="en-US" sz="2400" dirty="0"/>
              <a:t> ,      </a:t>
            </a:r>
            <a:r>
              <a:rPr lang="en-US" sz="2400" u="sng" dirty="0"/>
              <a:t>A</a:t>
            </a:r>
            <a:r>
              <a:rPr lang="en-US" sz="2400" u="sng" baseline="-25000" dirty="0"/>
              <a:t>Y</a:t>
            </a:r>
            <a:r>
              <a:rPr lang="en-US" sz="2400" u="sng" dirty="0"/>
              <a:t>  =  </a:t>
            </a:r>
            <a:r>
              <a:rPr lang="en-US" sz="2400" u="sng" dirty="0">
                <a:sym typeface="Symbol" pitchFamily="18" charset="2"/>
              </a:rPr>
              <a:t> 240 N</a:t>
            </a:r>
            <a:r>
              <a:rPr lang="en-US" sz="2400" dirty="0">
                <a:sym typeface="Symbol" pitchFamily="18" charset="2"/>
              </a:rPr>
              <a:t> ,  and  </a:t>
            </a:r>
            <a:r>
              <a:rPr lang="en-US" sz="2400" u="sng" dirty="0">
                <a:sym typeface="Symbol" pitchFamily="18" charset="2"/>
              </a:rPr>
              <a:t>A</a:t>
            </a:r>
            <a:r>
              <a:rPr lang="en-US" sz="2400" u="sng" baseline="-25000" dirty="0">
                <a:sym typeface="Symbol" pitchFamily="18" charset="2"/>
              </a:rPr>
              <a:t>Z</a:t>
            </a:r>
            <a:r>
              <a:rPr lang="en-US" sz="2400" u="sng" dirty="0">
                <a:sym typeface="Symbol" pitchFamily="18" charset="2"/>
              </a:rPr>
              <a:t>  =  720 N</a:t>
            </a:r>
            <a:r>
              <a:rPr lang="en-US" sz="2400" dirty="0">
                <a:sym typeface="Symbol" pitchFamily="18" charset="2"/>
              </a:rPr>
              <a:t>.</a:t>
            </a:r>
            <a:endParaRPr lang="en-US" sz="2400" u="sng" dirty="0">
              <a:sym typeface="Symbol" pitchFamily="18" charset="2"/>
            </a:endParaRPr>
          </a:p>
        </p:txBody>
      </p:sp>
      <p:pic>
        <p:nvPicPr>
          <p:cNvPr id="95235" name="Picture 3" descr="C:\WINDOWS\DESKTOP\Mehta\sur\p5_64.jpg"/>
          <p:cNvPicPr>
            <a:picLocks noChangeAspect="1" noChangeArrowheads="1"/>
          </p:cNvPicPr>
          <p:nvPr/>
        </p:nvPicPr>
        <p:blipFill>
          <a:blip r:embed="rId3" cstate="print">
            <a:lum bright="-24000" contrast="24000"/>
          </a:blip>
          <a:srcRect/>
          <a:stretch>
            <a:fillRect/>
          </a:stretch>
        </p:blipFill>
        <p:spPr bwMode="auto">
          <a:xfrm>
            <a:off x="609600" y="1524000"/>
            <a:ext cx="3048000" cy="2514600"/>
          </a:xfrm>
          <a:prstGeom prst="rect">
            <a:avLst/>
          </a:prstGeom>
          <a:noFill/>
        </p:spPr>
      </p:pic>
      <p:pic>
        <p:nvPicPr>
          <p:cNvPr id="95239" name="Picture 7" descr="A:\att.jpg"/>
          <p:cNvPicPr>
            <a:picLocks noChangeAspect="1" noChangeArrowheads="1"/>
          </p:cNvPicPr>
          <p:nvPr/>
        </p:nvPicPr>
        <p:blipFill>
          <a:blip r:embed="rId4" cstate="print"/>
          <a:srcRect/>
          <a:stretch>
            <a:fillRect/>
          </a:stretch>
        </p:blipFill>
        <p:spPr bwMode="auto">
          <a:xfrm>
            <a:off x="5410200" y="1524000"/>
            <a:ext cx="2982913" cy="3124200"/>
          </a:xfrm>
          <a:prstGeom prst="rect">
            <a:avLst/>
          </a:prstGeom>
          <a:noFill/>
        </p:spPr>
      </p:pic>
      <p:sp>
        <p:nvSpPr>
          <p:cNvPr id="95240" name="Text Box 8"/>
          <p:cNvSpPr txBox="1">
            <a:spLocks noChangeArrowheads="1"/>
          </p:cNvSpPr>
          <p:nvPr/>
        </p:nvSpPr>
        <p:spPr bwMode="auto">
          <a:xfrm>
            <a:off x="2895600" y="381000"/>
            <a:ext cx="2971800" cy="830997"/>
          </a:xfrm>
          <a:prstGeom prst="rect">
            <a:avLst/>
          </a:prstGeom>
          <a:noFill/>
          <a:ln w="9525">
            <a:noFill/>
            <a:miter lim="800000"/>
            <a:headEnd/>
            <a:tailEnd/>
          </a:ln>
          <a:effectLst/>
        </p:spPr>
        <p:txBody>
          <a:bodyPr>
            <a:spAutoFit/>
          </a:bodyPr>
          <a:lstStyle/>
          <a:p>
            <a:pPr algn="ctr">
              <a:spcBef>
                <a:spcPct val="50000"/>
              </a:spcBef>
            </a:pPr>
            <a:r>
              <a:rPr lang="en-US" sz="2400" b="1" dirty="0"/>
              <a:t>EXAMPLE   </a:t>
            </a:r>
            <a:r>
              <a:rPr lang="en-US" sz="2400" dirty="0"/>
              <a:t>(continued)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Text Box 3"/>
          <p:cNvSpPr txBox="1">
            <a:spLocks noChangeArrowheads="1"/>
          </p:cNvSpPr>
          <p:nvPr/>
        </p:nvSpPr>
        <p:spPr bwMode="auto">
          <a:xfrm>
            <a:off x="457200" y="3124200"/>
            <a:ext cx="5029200" cy="784830"/>
          </a:xfrm>
          <a:prstGeom prst="rect">
            <a:avLst/>
          </a:prstGeom>
          <a:noFill/>
          <a:ln w="9525">
            <a:noFill/>
            <a:miter lim="800000"/>
            <a:headEnd/>
            <a:tailEnd/>
          </a:ln>
          <a:effectLst/>
        </p:spPr>
        <p:txBody>
          <a:bodyPr>
            <a:spAutoFit/>
          </a:bodyPr>
          <a:lstStyle/>
          <a:p>
            <a:pPr>
              <a:spcBef>
                <a:spcPct val="50000"/>
              </a:spcBef>
            </a:pPr>
            <a:r>
              <a:rPr lang="en-US" dirty="0"/>
              <a:t>Sum the moments acting at point A.</a:t>
            </a:r>
          </a:p>
          <a:p>
            <a:pPr>
              <a:spcBef>
                <a:spcPct val="50000"/>
              </a:spcBef>
            </a:pPr>
            <a:r>
              <a:rPr lang="en-US" dirty="0">
                <a:sym typeface="Symbol" pitchFamily="18" charset="2"/>
              </a:rPr>
              <a:t>  </a:t>
            </a:r>
            <a:r>
              <a:rPr lang="en-US" b="1" i="1" dirty="0">
                <a:sym typeface="Symbol" pitchFamily="18" charset="2"/>
              </a:rPr>
              <a:t>M</a:t>
            </a:r>
            <a:r>
              <a:rPr lang="en-US" dirty="0">
                <a:sym typeface="Symbol" pitchFamily="18" charset="2"/>
              </a:rPr>
              <a:t>   =   </a:t>
            </a:r>
            <a:r>
              <a:rPr lang="en-US" b="1" dirty="0">
                <a:sym typeface="Symbol" pitchFamily="18" charset="2"/>
              </a:rPr>
              <a:t> </a:t>
            </a:r>
            <a:r>
              <a:rPr lang="en-US" b="1" i="1" dirty="0">
                <a:sym typeface="Symbol" pitchFamily="18" charset="2"/>
              </a:rPr>
              <a:t>M</a:t>
            </a:r>
            <a:r>
              <a:rPr lang="en-US" b="1" i="1" baseline="-25000" dirty="0">
                <a:sym typeface="Symbol" pitchFamily="18" charset="2"/>
              </a:rPr>
              <a:t>A</a:t>
            </a:r>
            <a:r>
              <a:rPr lang="en-US" b="1" i="1" dirty="0">
                <a:sym typeface="Symbol" pitchFamily="18" charset="2"/>
              </a:rPr>
              <a:t>  </a:t>
            </a:r>
            <a:r>
              <a:rPr lang="en-US" dirty="0">
                <a:sym typeface="Symbol" pitchFamily="18" charset="2"/>
              </a:rPr>
              <a:t> +      </a:t>
            </a:r>
            <a:r>
              <a:rPr lang="en-US" b="1" i="1" dirty="0" err="1">
                <a:sym typeface="Symbol" pitchFamily="18" charset="2"/>
              </a:rPr>
              <a:t>r</a:t>
            </a:r>
            <a:r>
              <a:rPr lang="en-US" b="1" i="1" baseline="-25000" dirty="0" err="1">
                <a:sym typeface="Symbol" pitchFamily="18" charset="2"/>
              </a:rPr>
              <a:t>AC</a:t>
            </a:r>
            <a:r>
              <a:rPr lang="en-US" b="1" i="1" dirty="0">
                <a:sym typeface="Symbol" pitchFamily="18" charset="2"/>
              </a:rPr>
              <a:t> </a:t>
            </a:r>
            <a:r>
              <a:rPr lang="en-US" b="1" dirty="0">
                <a:sym typeface="Symbol" pitchFamily="18" charset="2"/>
              </a:rPr>
              <a:t>       </a:t>
            </a:r>
            <a:r>
              <a:rPr lang="en-US" b="1" i="1" dirty="0">
                <a:sym typeface="Symbol" pitchFamily="18" charset="2"/>
              </a:rPr>
              <a:t>F</a:t>
            </a:r>
            <a:r>
              <a:rPr lang="en-US" dirty="0">
                <a:sym typeface="Symbol" pitchFamily="18" charset="2"/>
              </a:rPr>
              <a:t>   =  0</a:t>
            </a:r>
            <a:r>
              <a:rPr lang="en-US" dirty="0"/>
              <a:t>            </a:t>
            </a:r>
          </a:p>
        </p:txBody>
      </p:sp>
      <p:grpSp>
        <p:nvGrpSpPr>
          <p:cNvPr id="2" name="Group 4"/>
          <p:cNvGrpSpPr>
            <a:grpSpLocks/>
          </p:cNvGrpSpPr>
          <p:nvPr/>
        </p:nvGrpSpPr>
        <p:grpSpPr bwMode="auto">
          <a:xfrm>
            <a:off x="5410200" y="3657600"/>
            <a:ext cx="3024188" cy="1069975"/>
            <a:chOff x="3423" y="2302"/>
            <a:chExt cx="1905" cy="674"/>
          </a:xfrm>
        </p:grpSpPr>
        <p:graphicFrame>
          <p:nvGraphicFramePr>
            <p:cNvPr id="99328" name="Object 0"/>
            <p:cNvGraphicFramePr>
              <a:graphicFrameLocks noChangeAspect="1"/>
            </p:cNvGraphicFramePr>
            <p:nvPr/>
          </p:nvGraphicFramePr>
          <p:xfrm>
            <a:off x="3423" y="2302"/>
            <a:ext cx="1377" cy="674"/>
          </p:xfrm>
          <a:graphic>
            <a:graphicData uri="http://schemas.openxmlformats.org/presentationml/2006/ole">
              <mc:AlternateContent xmlns:mc="http://schemas.openxmlformats.org/markup-compatibility/2006">
                <mc:Choice xmlns:v="urn:schemas-microsoft-com:vml" Requires="v">
                  <p:oleObj spid="_x0000_s1028" name="SmartDraw" r:id="rId4" imgW="2186640" imgH="1069560" progId="">
                    <p:embed/>
                  </p:oleObj>
                </mc:Choice>
                <mc:Fallback>
                  <p:oleObj name="SmartDraw" r:id="rId4" imgW="2186640" imgH="106956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3" y="2302"/>
                          <a:ext cx="1377"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286" name="Text Box 6"/>
            <p:cNvSpPr txBox="1">
              <a:spLocks noChangeArrowheads="1"/>
            </p:cNvSpPr>
            <p:nvPr/>
          </p:nvSpPr>
          <p:spPr bwMode="auto">
            <a:xfrm>
              <a:off x="4752" y="2467"/>
              <a:ext cx="576" cy="269"/>
            </a:xfrm>
            <a:prstGeom prst="rect">
              <a:avLst/>
            </a:prstGeom>
            <a:noFill/>
            <a:ln w="9525">
              <a:noFill/>
              <a:miter lim="800000"/>
              <a:headEnd/>
              <a:tailEnd/>
            </a:ln>
            <a:effectLst/>
          </p:spPr>
          <p:txBody>
            <a:bodyPr>
              <a:spAutoFit/>
            </a:bodyPr>
            <a:lstStyle/>
            <a:p>
              <a:pPr>
                <a:spcBef>
                  <a:spcPct val="50000"/>
                </a:spcBef>
              </a:pPr>
              <a:r>
                <a:rPr lang="en-US"/>
                <a:t>= 0</a:t>
              </a:r>
            </a:p>
          </p:txBody>
        </p:sp>
      </p:grpSp>
      <p:sp>
        <p:nvSpPr>
          <p:cNvPr id="97287" name="Text Box 7"/>
          <p:cNvSpPr txBox="1">
            <a:spLocks noChangeArrowheads="1"/>
          </p:cNvSpPr>
          <p:nvPr/>
        </p:nvSpPr>
        <p:spPr bwMode="auto">
          <a:xfrm>
            <a:off x="1295400" y="4724400"/>
            <a:ext cx="6781800" cy="784830"/>
          </a:xfrm>
          <a:prstGeom prst="rect">
            <a:avLst/>
          </a:prstGeom>
          <a:noFill/>
          <a:ln w="9525">
            <a:noFill/>
            <a:miter lim="800000"/>
            <a:headEnd/>
            <a:tailEnd/>
          </a:ln>
          <a:effectLst/>
        </p:spPr>
        <p:txBody>
          <a:bodyPr>
            <a:spAutoFit/>
          </a:bodyPr>
          <a:lstStyle/>
          <a:p>
            <a:pPr>
              <a:spcBef>
                <a:spcPct val="50000"/>
              </a:spcBef>
            </a:pPr>
            <a:r>
              <a:rPr lang="en-US" dirty="0"/>
              <a:t>=   M</a:t>
            </a:r>
            <a:r>
              <a:rPr lang="en-US" baseline="-25000" dirty="0"/>
              <a:t>AX</a:t>
            </a:r>
            <a:r>
              <a:rPr lang="en-US" dirty="0"/>
              <a:t>  </a:t>
            </a:r>
            <a:r>
              <a:rPr lang="en-US" b="1" i="1" dirty="0" err="1"/>
              <a:t>i</a:t>
            </a:r>
            <a:r>
              <a:rPr lang="en-US" dirty="0"/>
              <a:t>  +  M</a:t>
            </a:r>
            <a:r>
              <a:rPr lang="en-US" baseline="-25000" dirty="0"/>
              <a:t>AY</a:t>
            </a:r>
            <a:r>
              <a:rPr lang="en-US" dirty="0"/>
              <a:t> </a:t>
            </a:r>
            <a:r>
              <a:rPr lang="en-US" b="1" i="1" dirty="0"/>
              <a:t>j</a:t>
            </a:r>
            <a:r>
              <a:rPr lang="en-US" dirty="0"/>
              <a:t> +  M</a:t>
            </a:r>
            <a:r>
              <a:rPr lang="en-US" baseline="-25000" dirty="0"/>
              <a:t>AZ</a:t>
            </a:r>
            <a:r>
              <a:rPr lang="en-US" dirty="0"/>
              <a:t> </a:t>
            </a:r>
            <a:r>
              <a:rPr lang="en-US" b="1" i="1" dirty="0"/>
              <a:t>k</a:t>
            </a:r>
            <a:r>
              <a:rPr lang="en-US" dirty="0"/>
              <a:t>  - 7200</a:t>
            </a:r>
            <a:r>
              <a:rPr lang="en-US" i="1" dirty="0"/>
              <a:t> </a:t>
            </a:r>
            <a:r>
              <a:rPr lang="en-US" b="1" i="1" dirty="0" err="1"/>
              <a:t>i</a:t>
            </a:r>
            <a:r>
              <a:rPr lang="en-US" i="1" dirty="0"/>
              <a:t> </a:t>
            </a:r>
            <a:r>
              <a:rPr lang="en-US" dirty="0"/>
              <a:t>  +  10800 </a:t>
            </a:r>
            <a:r>
              <a:rPr lang="en-US" b="1" i="1" dirty="0"/>
              <a:t>j</a:t>
            </a:r>
            <a:r>
              <a:rPr lang="en-US" dirty="0"/>
              <a:t> = 0</a:t>
            </a:r>
          </a:p>
          <a:p>
            <a:pPr>
              <a:spcBef>
                <a:spcPct val="50000"/>
              </a:spcBef>
            </a:pPr>
            <a:r>
              <a:rPr lang="en-US" dirty="0"/>
              <a:t>M</a:t>
            </a:r>
            <a:r>
              <a:rPr lang="en-US" baseline="-25000" dirty="0"/>
              <a:t>AX</a:t>
            </a:r>
            <a:r>
              <a:rPr lang="en-US" dirty="0"/>
              <a:t> = 7200 N </a:t>
            </a:r>
            <a:r>
              <a:rPr lang="en-US" dirty="0">
                <a:cs typeface="Times New Roman" pitchFamily="18" charset="0"/>
              </a:rPr>
              <a:t>· m, M</a:t>
            </a:r>
            <a:r>
              <a:rPr lang="en-US" baseline="-25000" dirty="0">
                <a:cs typeface="Times New Roman" pitchFamily="18" charset="0"/>
              </a:rPr>
              <a:t>AY </a:t>
            </a:r>
            <a:r>
              <a:rPr lang="en-US" dirty="0">
                <a:cs typeface="Times New Roman" pitchFamily="18" charset="0"/>
              </a:rPr>
              <a:t> = -10800 N · m, and M</a:t>
            </a:r>
            <a:r>
              <a:rPr lang="en-US" baseline="-25000" dirty="0">
                <a:cs typeface="Times New Roman" pitchFamily="18" charset="0"/>
              </a:rPr>
              <a:t>AZ</a:t>
            </a:r>
            <a:r>
              <a:rPr lang="en-US" dirty="0">
                <a:cs typeface="Times New Roman" pitchFamily="18" charset="0"/>
              </a:rPr>
              <a:t> = 0</a:t>
            </a:r>
            <a:endParaRPr lang="en-US" dirty="0"/>
          </a:p>
        </p:txBody>
      </p:sp>
      <p:sp>
        <p:nvSpPr>
          <p:cNvPr id="97288" name="Text Box 8"/>
          <p:cNvSpPr txBox="1">
            <a:spLocks noChangeArrowheads="1"/>
          </p:cNvSpPr>
          <p:nvPr/>
        </p:nvSpPr>
        <p:spPr bwMode="auto">
          <a:xfrm>
            <a:off x="609600" y="5638800"/>
            <a:ext cx="7010400" cy="646331"/>
          </a:xfrm>
          <a:prstGeom prst="rect">
            <a:avLst/>
          </a:prstGeom>
          <a:noFill/>
          <a:ln w="9525">
            <a:noFill/>
            <a:miter lim="800000"/>
            <a:headEnd/>
            <a:tailEnd/>
          </a:ln>
          <a:effectLst/>
        </p:spPr>
        <p:txBody>
          <a:bodyPr>
            <a:spAutoFit/>
          </a:bodyPr>
          <a:lstStyle/>
          <a:p>
            <a:pPr>
              <a:spcBef>
                <a:spcPct val="50000"/>
              </a:spcBef>
            </a:pPr>
            <a:r>
              <a:rPr lang="en-US" dirty="0"/>
              <a:t>Note: For simpler problems, </a:t>
            </a:r>
            <a:r>
              <a:rPr lang="en-US" dirty="0" smtClean="0"/>
              <a:t>directly </a:t>
            </a:r>
            <a:r>
              <a:rPr lang="en-US" dirty="0"/>
              <a:t>use three scalar moment equations, </a:t>
            </a:r>
            <a:r>
              <a:rPr lang="en-US" dirty="0">
                <a:sym typeface="Symbol" pitchFamily="18" charset="2"/>
              </a:rPr>
              <a:t> M</a:t>
            </a:r>
            <a:r>
              <a:rPr lang="en-US" baseline="-25000" dirty="0">
                <a:sym typeface="Symbol" pitchFamily="18" charset="2"/>
              </a:rPr>
              <a:t>X </a:t>
            </a:r>
            <a:r>
              <a:rPr lang="en-US" dirty="0">
                <a:sym typeface="Symbol" pitchFamily="18" charset="2"/>
              </a:rPr>
              <a:t>  =    M</a:t>
            </a:r>
            <a:r>
              <a:rPr lang="en-US" baseline="-25000" dirty="0">
                <a:sym typeface="Symbol" pitchFamily="18" charset="2"/>
              </a:rPr>
              <a:t>Y  </a:t>
            </a:r>
            <a:r>
              <a:rPr lang="en-US" dirty="0">
                <a:sym typeface="Symbol" pitchFamily="18" charset="2"/>
              </a:rPr>
              <a:t> =    M</a:t>
            </a:r>
            <a:r>
              <a:rPr lang="en-US" baseline="-25000" dirty="0">
                <a:sym typeface="Symbol" pitchFamily="18" charset="2"/>
              </a:rPr>
              <a:t>Z </a:t>
            </a:r>
            <a:r>
              <a:rPr lang="en-US" dirty="0">
                <a:sym typeface="Symbol" pitchFamily="18" charset="2"/>
              </a:rPr>
              <a:t>   =   0 </a:t>
            </a:r>
          </a:p>
        </p:txBody>
      </p:sp>
      <p:pic>
        <p:nvPicPr>
          <p:cNvPr id="97289" name="Picture 9" descr="C:\WINDOWS\DESKTOP\Mehta\sur\p5_64.jpg"/>
          <p:cNvPicPr>
            <a:picLocks noChangeAspect="1" noChangeArrowheads="1"/>
          </p:cNvPicPr>
          <p:nvPr/>
        </p:nvPicPr>
        <p:blipFill>
          <a:blip r:embed="rId6" cstate="print">
            <a:lum bright="-24000" contrast="24000"/>
          </a:blip>
          <a:srcRect/>
          <a:stretch>
            <a:fillRect/>
          </a:stretch>
        </p:blipFill>
        <p:spPr bwMode="auto">
          <a:xfrm>
            <a:off x="609600" y="990600"/>
            <a:ext cx="2073275" cy="2133600"/>
          </a:xfrm>
          <a:prstGeom prst="rect">
            <a:avLst/>
          </a:prstGeom>
          <a:noFill/>
        </p:spPr>
      </p:pic>
      <p:sp>
        <p:nvSpPr>
          <p:cNvPr id="97292" name="Text Box 12"/>
          <p:cNvSpPr txBox="1">
            <a:spLocks noChangeArrowheads="1"/>
          </p:cNvSpPr>
          <p:nvPr/>
        </p:nvSpPr>
        <p:spPr bwMode="auto">
          <a:xfrm>
            <a:off x="1295400" y="4114800"/>
            <a:ext cx="4114800" cy="369332"/>
          </a:xfrm>
          <a:prstGeom prst="rect">
            <a:avLst/>
          </a:prstGeom>
          <a:noFill/>
          <a:ln w="9525">
            <a:noFill/>
            <a:miter lim="800000"/>
            <a:headEnd/>
            <a:tailEnd/>
          </a:ln>
          <a:effectLst/>
        </p:spPr>
        <p:txBody>
          <a:bodyPr>
            <a:spAutoFit/>
          </a:bodyPr>
          <a:lstStyle/>
          <a:p>
            <a:pPr>
              <a:spcBef>
                <a:spcPct val="50000"/>
              </a:spcBef>
            </a:pPr>
            <a:r>
              <a:rPr lang="en-US" dirty="0"/>
              <a:t>=    M</a:t>
            </a:r>
            <a:r>
              <a:rPr lang="en-US" baseline="-25000" dirty="0"/>
              <a:t>AX</a:t>
            </a:r>
            <a:r>
              <a:rPr lang="en-US" dirty="0"/>
              <a:t> </a:t>
            </a:r>
            <a:r>
              <a:rPr lang="en-US" b="1" i="1" dirty="0"/>
              <a:t> </a:t>
            </a:r>
            <a:r>
              <a:rPr lang="en-US" b="1" i="1" dirty="0" err="1"/>
              <a:t>i</a:t>
            </a:r>
            <a:r>
              <a:rPr lang="en-US" dirty="0"/>
              <a:t>  +  M</a:t>
            </a:r>
            <a:r>
              <a:rPr lang="en-US" baseline="-25000" dirty="0"/>
              <a:t>AY </a:t>
            </a:r>
            <a:r>
              <a:rPr lang="en-US" b="1" baseline="-25000" dirty="0"/>
              <a:t> </a:t>
            </a:r>
            <a:r>
              <a:rPr lang="en-US" b="1" i="1" dirty="0"/>
              <a:t>j</a:t>
            </a:r>
            <a:r>
              <a:rPr lang="en-US" dirty="0"/>
              <a:t>  +  M</a:t>
            </a:r>
            <a:r>
              <a:rPr lang="en-US" baseline="-25000" dirty="0"/>
              <a:t>AZ</a:t>
            </a:r>
            <a:r>
              <a:rPr lang="en-US" dirty="0"/>
              <a:t> </a:t>
            </a:r>
            <a:r>
              <a:rPr lang="en-US" b="1" i="1" dirty="0"/>
              <a:t>k</a:t>
            </a:r>
            <a:r>
              <a:rPr lang="en-US" dirty="0"/>
              <a:t>  +</a:t>
            </a:r>
          </a:p>
        </p:txBody>
      </p:sp>
      <p:pic>
        <p:nvPicPr>
          <p:cNvPr id="97293" name="Picture 13" descr="A:\att.jpg"/>
          <p:cNvPicPr>
            <a:picLocks noChangeAspect="1" noChangeArrowheads="1"/>
          </p:cNvPicPr>
          <p:nvPr/>
        </p:nvPicPr>
        <p:blipFill>
          <a:blip r:embed="rId7" cstate="print">
            <a:lum bright="-12000" contrast="12000"/>
          </a:blip>
          <a:srcRect/>
          <a:stretch>
            <a:fillRect/>
          </a:stretch>
        </p:blipFill>
        <p:spPr bwMode="auto">
          <a:xfrm>
            <a:off x="6705600" y="990600"/>
            <a:ext cx="1916113" cy="2133600"/>
          </a:xfrm>
          <a:prstGeom prst="rect">
            <a:avLst/>
          </a:prstGeom>
          <a:noFill/>
        </p:spPr>
      </p:pic>
      <p:sp>
        <p:nvSpPr>
          <p:cNvPr id="97294" name="Text Box 14"/>
          <p:cNvSpPr txBox="1">
            <a:spLocks noChangeArrowheads="1"/>
          </p:cNvSpPr>
          <p:nvPr/>
        </p:nvSpPr>
        <p:spPr bwMode="auto">
          <a:xfrm>
            <a:off x="3124200" y="381000"/>
            <a:ext cx="2971800" cy="830997"/>
          </a:xfrm>
          <a:prstGeom prst="rect">
            <a:avLst/>
          </a:prstGeom>
          <a:noFill/>
          <a:ln w="9525">
            <a:noFill/>
            <a:miter lim="800000"/>
            <a:headEnd/>
            <a:tailEnd/>
          </a:ln>
          <a:effectLst/>
        </p:spPr>
        <p:txBody>
          <a:bodyPr>
            <a:spAutoFit/>
          </a:bodyPr>
          <a:lstStyle/>
          <a:p>
            <a:pPr algn="ctr">
              <a:spcBef>
                <a:spcPct val="50000"/>
              </a:spcBef>
            </a:pPr>
            <a:r>
              <a:rPr lang="en-US" sz="2400" b="1" dirty="0"/>
              <a:t>EXAMPLE   </a:t>
            </a:r>
            <a:r>
              <a:rPr lang="en-US" sz="2400" dirty="0"/>
              <a:t>(continued)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514600" y="609600"/>
            <a:ext cx="4572000" cy="457200"/>
          </a:xfrm>
          <a:prstGeom prst="rect">
            <a:avLst/>
          </a:prstGeom>
          <a:noFill/>
          <a:ln w="9525">
            <a:noFill/>
            <a:miter lim="800000"/>
            <a:headEnd/>
            <a:tailEnd/>
          </a:ln>
          <a:effectLst/>
        </p:spPr>
        <p:txBody>
          <a:bodyPr>
            <a:spAutoFit/>
          </a:bodyPr>
          <a:lstStyle/>
          <a:p>
            <a:pPr>
              <a:spcBef>
                <a:spcPct val="50000"/>
              </a:spcBef>
            </a:pPr>
            <a:r>
              <a:rPr lang="en-US" sz="2400" dirty="0"/>
              <a:t>            </a:t>
            </a:r>
            <a:r>
              <a:rPr lang="en-US" sz="2400" b="1" dirty="0"/>
              <a:t>CONCEPT QUIZ</a:t>
            </a:r>
          </a:p>
        </p:txBody>
      </p:sp>
      <p:sp>
        <p:nvSpPr>
          <p:cNvPr id="44035" name="Text Box 3"/>
          <p:cNvSpPr txBox="1">
            <a:spLocks noChangeArrowheads="1"/>
          </p:cNvSpPr>
          <p:nvPr/>
        </p:nvSpPr>
        <p:spPr bwMode="auto">
          <a:xfrm>
            <a:off x="457200" y="1371600"/>
            <a:ext cx="4876800" cy="4524315"/>
          </a:xfrm>
          <a:prstGeom prst="rect">
            <a:avLst/>
          </a:prstGeom>
          <a:noFill/>
          <a:ln w="9525">
            <a:noFill/>
            <a:miter lim="800000"/>
            <a:headEnd/>
            <a:tailEnd/>
          </a:ln>
          <a:effectLst/>
        </p:spPr>
        <p:txBody>
          <a:bodyPr>
            <a:spAutoFit/>
          </a:bodyPr>
          <a:lstStyle/>
          <a:p>
            <a:pPr marL="517525" indent="-517525">
              <a:spcBef>
                <a:spcPct val="50000"/>
              </a:spcBef>
            </a:pPr>
            <a:r>
              <a:rPr lang="en-US" sz="2400" dirty="0"/>
              <a:t>1.  The rod AB is supported using two cables at B and a ball-and-socket joint at A.  How many unknown support reactions exist in this problem?</a:t>
            </a:r>
          </a:p>
          <a:p>
            <a:pPr marL="517525" indent="-517525">
              <a:spcBef>
                <a:spcPct val="50000"/>
              </a:spcBef>
            </a:pPr>
            <a:r>
              <a:rPr lang="en-US" sz="2400" dirty="0"/>
              <a:t>     </a:t>
            </a:r>
            <a:r>
              <a:rPr lang="en-US" sz="2400" dirty="0" smtClean="0"/>
              <a:t>A)  </a:t>
            </a:r>
            <a:r>
              <a:rPr lang="en-US" sz="2400" dirty="0"/>
              <a:t>5 force and 1 moment reaction </a:t>
            </a:r>
          </a:p>
          <a:p>
            <a:pPr marL="517525" indent="-517525">
              <a:spcBef>
                <a:spcPct val="50000"/>
              </a:spcBef>
            </a:pPr>
            <a:r>
              <a:rPr lang="en-US" sz="2400" dirty="0"/>
              <a:t>     </a:t>
            </a:r>
            <a:r>
              <a:rPr lang="en-US" sz="2400" dirty="0" smtClean="0"/>
              <a:t>B)  </a:t>
            </a:r>
            <a:r>
              <a:rPr lang="en-US" sz="2400" dirty="0"/>
              <a:t>5 force reactions</a:t>
            </a:r>
          </a:p>
          <a:p>
            <a:pPr marL="517525" indent="-517525">
              <a:spcBef>
                <a:spcPct val="50000"/>
              </a:spcBef>
            </a:pPr>
            <a:r>
              <a:rPr lang="en-US" sz="2400" dirty="0"/>
              <a:t>     </a:t>
            </a:r>
            <a:r>
              <a:rPr lang="en-US" sz="2400" dirty="0" smtClean="0"/>
              <a:t>C)  </a:t>
            </a:r>
            <a:r>
              <a:rPr lang="en-US" sz="2400" dirty="0"/>
              <a:t>3 force and 3 moment reactions</a:t>
            </a:r>
          </a:p>
          <a:p>
            <a:pPr marL="517525" indent="-517525">
              <a:spcBef>
                <a:spcPct val="50000"/>
              </a:spcBef>
            </a:pPr>
            <a:r>
              <a:rPr lang="en-US" sz="2400" dirty="0"/>
              <a:t>     </a:t>
            </a:r>
            <a:r>
              <a:rPr lang="en-US" sz="2400" dirty="0" smtClean="0"/>
              <a:t>D)   </a:t>
            </a:r>
            <a:r>
              <a:rPr lang="en-US" sz="2400" dirty="0"/>
              <a:t>4 force and 2 moment   	reactions</a:t>
            </a:r>
          </a:p>
        </p:txBody>
      </p:sp>
      <p:pic>
        <p:nvPicPr>
          <p:cNvPr id="44036" name="Picture 4" descr="C:\WINDOWS\DESKTOP\Mehta\sur\fig5_33a.jpg"/>
          <p:cNvPicPr>
            <a:picLocks noChangeAspect="1" noChangeArrowheads="1"/>
          </p:cNvPicPr>
          <p:nvPr/>
        </p:nvPicPr>
        <p:blipFill>
          <a:blip r:embed="rId3" cstate="print">
            <a:lum bright="-24000" contrast="18000"/>
          </a:blip>
          <a:srcRect/>
          <a:stretch>
            <a:fillRect/>
          </a:stretch>
        </p:blipFill>
        <p:spPr bwMode="auto">
          <a:xfrm>
            <a:off x="5334000" y="1524000"/>
            <a:ext cx="3276600" cy="2941638"/>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3048000" y="457200"/>
            <a:ext cx="4953000" cy="457200"/>
          </a:xfrm>
          <a:prstGeom prst="rect">
            <a:avLst/>
          </a:prstGeom>
          <a:noFill/>
          <a:ln w="9525">
            <a:noFill/>
            <a:miter lim="800000"/>
            <a:headEnd/>
            <a:tailEnd/>
          </a:ln>
          <a:effectLst/>
        </p:spPr>
        <p:txBody>
          <a:bodyPr>
            <a:spAutoFit/>
          </a:bodyPr>
          <a:lstStyle/>
          <a:p>
            <a:pPr>
              <a:spcBef>
                <a:spcPct val="50000"/>
              </a:spcBef>
            </a:pPr>
            <a:r>
              <a:rPr lang="en-US" sz="2400" b="1" dirty="0"/>
              <a:t>CONCEPT QUIZ</a:t>
            </a:r>
            <a:r>
              <a:rPr lang="en-US" sz="2400" dirty="0"/>
              <a:t>  (continued)</a:t>
            </a:r>
            <a:endParaRPr lang="en-US" sz="2400" b="1" dirty="0"/>
          </a:p>
        </p:txBody>
      </p:sp>
      <p:sp>
        <p:nvSpPr>
          <p:cNvPr id="45061" name="Text Box 5"/>
          <p:cNvSpPr txBox="1">
            <a:spLocks noChangeArrowheads="1"/>
          </p:cNvSpPr>
          <p:nvPr/>
        </p:nvSpPr>
        <p:spPr bwMode="auto">
          <a:xfrm>
            <a:off x="609600" y="1403350"/>
            <a:ext cx="5181600" cy="4708981"/>
          </a:xfrm>
          <a:prstGeom prst="rect">
            <a:avLst/>
          </a:prstGeom>
          <a:noFill/>
          <a:ln w="9525">
            <a:noFill/>
            <a:miter lim="800000"/>
            <a:headEnd/>
            <a:tailEnd/>
          </a:ln>
          <a:effectLst/>
        </p:spPr>
        <p:txBody>
          <a:bodyPr wrap="square">
            <a:spAutoFit/>
          </a:bodyPr>
          <a:lstStyle/>
          <a:p>
            <a:pPr marL="571500" indent="-571500">
              <a:spcBef>
                <a:spcPct val="50000"/>
              </a:spcBef>
            </a:pPr>
            <a:r>
              <a:rPr lang="en-US" sz="2000" dirty="0"/>
              <a:t>2.     If an additional couple moment in the vertical direction is applied to rod AB at point C, then what will happen to the rod?</a:t>
            </a:r>
          </a:p>
          <a:p>
            <a:pPr marL="571500" indent="-571500">
              <a:spcBef>
                <a:spcPct val="50000"/>
              </a:spcBef>
            </a:pPr>
            <a:r>
              <a:rPr lang="en-US" sz="2000" dirty="0"/>
              <a:t>   A) The rod remains in equilibrium as the cables provide the necessary support reactions.</a:t>
            </a:r>
          </a:p>
          <a:p>
            <a:pPr marL="571500" indent="-571500">
              <a:spcBef>
                <a:spcPct val="50000"/>
              </a:spcBef>
            </a:pPr>
            <a:r>
              <a:rPr lang="en-US" sz="2000" dirty="0"/>
              <a:t>   B) The rod remains in equilibrium as the ball-and-socket joint will provide the necessary resistive reactions.</a:t>
            </a:r>
          </a:p>
          <a:p>
            <a:pPr marL="571500" indent="-571500">
              <a:spcBef>
                <a:spcPct val="50000"/>
              </a:spcBef>
            </a:pPr>
            <a:r>
              <a:rPr lang="en-US" sz="2000" dirty="0"/>
              <a:t>   C) The rod becomes unstable as the cables cannot support compressive forces.</a:t>
            </a:r>
          </a:p>
          <a:p>
            <a:pPr marL="571500" indent="-571500">
              <a:spcBef>
                <a:spcPct val="50000"/>
              </a:spcBef>
            </a:pPr>
            <a:r>
              <a:rPr lang="en-US" sz="2000" dirty="0"/>
              <a:t>   D) The rod becomes unstable since a moment about AB cannot be restricted.</a:t>
            </a:r>
          </a:p>
        </p:txBody>
      </p:sp>
      <p:pic>
        <p:nvPicPr>
          <p:cNvPr id="45062" name="Picture 6" descr="C:\WINDOWS\DESKTOP\Mehta\sur\fig5_33a.jpg"/>
          <p:cNvPicPr>
            <a:picLocks noChangeAspect="1" noChangeArrowheads="1"/>
          </p:cNvPicPr>
          <p:nvPr/>
        </p:nvPicPr>
        <p:blipFill>
          <a:blip r:embed="rId3" cstate="print">
            <a:lum bright="-30000" contrast="18000"/>
          </a:blip>
          <a:srcRect/>
          <a:stretch>
            <a:fillRect/>
          </a:stretch>
        </p:blipFill>
        <p:spPr bwMode="auto">
          <a:xfrm>
            <a:off x="5791200" y="1828800"/>
            <a:ext cx="2895600" cy="2805113"/>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752600" y="381000"/>
            <a:ext cx="5715000" cy="369332"/>
          </a:xfrm>
          <a:prstGeom prst="rect">
            <a:avLst/>
          </a:prstGeom>
          <a:noFill/>
          <a:ln w="9525">
            <a:noFill/>
            <a:miter lim="800000"/>
            <a:headEnd/>
            <a:tailEnd/>
          </a:ln>
          <a:effectLst/>
        </p:spPr>
        <p:txBody>
          <a:bodyPr>
            <a:spAutoFit/>
          </a:bodyPr>
          <a:lstStyle/>
          <a:p>
            <a:pPr algn="ctr">
              <a:spcBef>
                <a:spcPct val="50000"/>
              </a:spcBef>
            </a:pPr>
            <a:r>
              <a:rPr lang="en-US" b="1" dirty="0"/>
              <a:t>GROUP PROBLEM SOLVING</a:t>
            </a:r>
          </a:p>
        </p:txBody>
      </p:sp>
      <p:sp>
        <p:nvSpPr>
          <p:cNvPr id="52227" name="Text Box 3"/>
          <p:cNvSpPr txBox="1">
            <a:spLocks noChangeArrowheads="1"/>
          </p:cNvSpPr>
          <p:nvPr/>
        </p:nvSpPr>
        <p:spPr bwMode="auto">
          <a:xfrm>
            <a:off x="4495800" y="990600"/>
            <a:ext cx="4267200" cy="3560763"/>
          </a:xfrm>
          <a:prstGeom prst="rect">
            <a:avLst/>
          </a:prstGeom>
          <a:noFill/>
          <a:ln w="9525">
            <a:noFill/>
            <a:miter lim="800000"/>
            <a:headEnd/>
            <a:tailEnd/>
          </a:ln>
          <a:effectLst/>
        </p:spPr>
        <p:txBody>
          <a:bodyPr>
            <a:spAutoFit/>
          </a:bodyPr>
          <a:lstStyle/>
          <a:p>
            <a:pPr marL="398463" indent="-176213">
              <a:spcBef>
                <a:spcPct val="50000"/>
              </a:spcBef>
            </a:pPr>
            <a:r>
              <a:rPr lang="en-US" sz="2400" b="1"/>
              <a:t>  Given</a:t>
            </a:r>
            <a:r>
              <a:rPr lang="en-US" sz="2400"/>
              <a:t>: A rod is supported by 	     a ball-and-socket joint 	     at A, a journal bearing 	     at B and a short link at 	     C.  Assume the rod is 	     properly aligned.</a:t>
            </a:r>
          </a:p>
          <a:p>
            <a:pPr marL="398463" indent="-176213">
              <a:spcBef>
                <a:spcPct val="50000"/>
              </a:spcBef>
            </a:pPr>
            <a:r>
              <a:rPr lang="en-US" sz="2400" b="1"/>
              <a:t>  Find: </a:t>
            </a:r>
            <a:r>
              <a:rPr lang="en-US" sz="2400"/>
              <a:t>The reactions at all the 	    supports for the 	   	    loading shown.</a:t>
            </a:r>
          </a:p>
        </p:txBody>
      </p:sp>
      <p:sp>
        <p:nvSpPr>
          <p:cNvPr id="52229" name="Text Box 5"/>
          <p:cNvSpPr txBox="1">
            <a:spLocks noChangeArrowheads="1"/>
          </p:cNvSpPr>
          <p:nvPr/>
        </p:nvSpPr>
        <p:spPr bwMode="auto">
          <a:xfrm>
            <a:off x="457200" y="4572000"/>
            <a:ext cx="6324600" cy="1938992"/>
          </a:xfrm>
          <a:prstGeom prst="rect">
            <a:avLst/>
          </a:prstGeom>
          <a:noFill/>
          <a:ln w="9525">
            <a:noFill/>
            <a:miter lim="800000"/>
            <a:headEnd/>
            <a:tailEnd/>
          </a:ln>
          <a:effectLst/>
        </p:spPr>
        <p:txBody>
          <a:bodyPr>
            <a:spAutoFit/>
          </a:bodyPr>
          <a:lstStyle/>
          <a:p>
            <a:pPr marL="457200" indent="-457200">
              <a:spcBef>
                <a:spcPct val="50000"/>
              </a:spcBef>
            </a:pPr>
            <a:r>
              <a:rPr lang="en-US" sz="2400" b="1" u="sng" dirty="0"/>
              <a:t>Plan:</a:t>
            </a:r>
          </a:p>
          <a:p>
            <a:pPr marL="457200" indent="-457200">
              <a:spcBef>
                <a:spcPct val="50000"/>
              </a:spcBef>
            </a:pPr>
            <a:r>
              <a:rPr lang="en-US" sz="2400" dirty="0"/>
              <a:t>a) Draw a FBD of the rod.</a:t>
            </a:r>
          </a:p>
          <a:p>
            <a:pPr marL="457200" indent="-457200">
              <a:spcBef>
                <a:spcPct val="50000"/>
              </a:spcBef>
            </a:pPr>
            <a:r>
              <a:rPr lang="en-US" sz="2400" dirty="0"/>
              <a:t>b) Apply scalar equations of equilibrium to solve for the unknowns.</a:t>
            </a:r>
          </a:p>
        </p:txBody>
      </p:sp>
      <p:grpSp>
        <p:nvGrpSpPr>
          <p:cNvPr id="10" name="Group 9"/>
          <p:cNvGrpSpPr/>
          <p:nvPr/>
        </p:nvGrpSpPr>
        <p:grpSpPr>
          <a:xfrm>
            <a:off x="533400" y="1143000"/>
            <a:ext cx="4267200" cy="3348038"/>
            <a:chOff x="533400" y="1143000"/>
            <a:chExt cx="4267200" cy="3348038"/>
          </a:xfrm>
        </p:grpSpPr>
        <p:grpSp>
          <p:nvGrpSpPr>
            <p:cNvPr id="7" name="Group 6"/>
            <p:cNvGrpSpPr/>
            <p:nvPr/>
          </p:nvGrpSpPr>
          <p:grpSpPr>
            <a:xfrm>
              <a:off x="533400" y="1143000"/>
              <a:ext cx="4267200" cy="3348038"/>
              <a:chOff x="533400" y="1143000"/>
              <a:chExt cx="4267200" cy="3348038"/>
            </a:xfrm>
          </p:grpSpPr>
          <p:pic>
            <p:nvPicPr>
              <p:cNvPr id="52228" name="Picture 4" descr="C:\WINDOWS\DESKTOP\Mehta\sur\p5_75.jpg"/>
              <p:cNvPicPr>
                <a:picLocks noChangeAspect="1" noChangeArrowheads="1"/>
              </p:cNvPicPr>
              <p:nvPr/>
            </p:nvPicPr>
            <p:blipFill>
              <a:blip r:embed="rId3" cstate="print">
                <a:lum bright="-48000" contrast="72000"/>
              </a:blip>
              <a:srcRect/>
              <a:stretch>
                <a:fillRect/>
              </a:stretch>
            </p:blipFill>
            <p:spPr bwMode="auto">
              <a:xfrm>
                <a:off x="533400" y="1143000"/>
                <a:ext cx="4267200" cy="3348038"/>
              </a:xfrm>
              <a:prstGeom prst="rect">
                <a:avLst/>
              </a:prstGeom>
              <a:noFill/>
            </p:spPr>
          </p:pic>
          <p:sp>
            <p:nvSpPr>
              <p:cNvPr id="6" name="Rectangle 5"/>
              <p:cNvSpPr/>
              <p:nvPr/>
            </p:nvSpPr>
            <p:spPr>
              <a:xfrm>
                <a:off x="3048000" y="3810000"/>
                <a:ext cx="533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Arrow Connector 8"/>
            <p:cNvCxnSpPr/>
            <p:nvPr/>
          </p:nvCxnSpPr>
          <p:spPr>
            <a:xfrm rot="5400000">
              <a:off x="3200400" y="3810000"/>
              <a:ext cx="381000" cy="3810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4" name="Text Box 1050"/>
          <p:cNvSpPr txBox="1">
            <a:spLocks noChangeArrowheads="1"/>
          </p:cNvSpPr>
          <p:nvPr/>
        </p:nvSpPr>
        <p:spPr bwMode="auto">
          <a:xfrm>
            <a:off x="2133600" y="457200"/>
            <a:ext cx="4419600" cy="461665"/>
          </a:xfrm>
          <a:prstGeom prst="rect">
            <a:avLst/>
          </a:prstGeom>
          <a:noFill/>
          <a:ln w="9525">
            <a:noFill/>
            <a:miter lim="800000"/>
            <a:headEnd/>
            <a:tailEnd/>
          </a:ln>
          <a:effectLst/>
        </p:spPr>
        <p:txBody>
          <a:bodyPr>
            <a:spAutoFit/>
          </a:bodyPr>
          <a:lstStyle/>
          <a:p>
            <a:pPr algn="ctr">
              <a:spcBef>
                <a:spcPct val="50000"/>
              </a:spcBef>
            </a:pPr>
            <a:r>
              <a:rPr lang="en-US" b="1" dirty="0"/>
              <a:t>GROUP PROBLEM SOLVING</a:t>
            </a:r>
            <a:r>
              <a:rPr lang="en-US" sz="2400" dirty="0"/>
              <a:t> (continued)</a:t>
            </a:r>
          </a:p>
        </p:txBody>
      </p:sp>
      <p:sp>
        <p:nvSpPr>
          <p:cNvPr id="53276" name="Text Box 1052"/>
          <p:cNvSpPr txBox="1">
            <a:spLocks noChangeArrowheads="1"/>
          </p:cNvSpPr>
          <p:nvPr/>
        </p:nvSpPr>
        <p:spPr bwMode="auto">
          <a:xfrm>
            <a:off x="600075" y="4235450"/>
            <a:ext cx="8077200" cy="2492990"/>
          </a:xfrm>
          <a:prstGeom prst="rect">
            <a:avLst/>
          </a:prstGeom>
          <a:noFill/>
          <a:ln w="9525">
            <a:noFill/>
            <a:miter lim="800000"/>
            <a:headEnd/>
            <a:tailEnd/>
          </a:ln>
          <a:effectLst/>
        </p:spPr>
        <p:txBody>
          <a:bodyPr>
            <a:spAutoFit/>
          </a:bodyPr>
          <a:lstStyle/>
          <a:p>
            <a:pPr>
              <a:spcBef>
                <a:spcPct val="50000"/>
              </a:spcBef>
            </a:pPr>
            <a:r>
              <a:rPr lang="en-US" sz="2400" dirty="0"/>
              <a:t>Applying scalar equations of equilibrium in appropriate order, we get</a:t>
            </a:r>
          </a:p>
          <a:p>
            <a:pPr>
              <a:spcBef>
                <a:spcPct val="50000"/>
              </a:spcBef>
              <a:buFont typeface="Symbol" pitchFamily="18" charset="2"/>
              <a:buChar char="å"/>
            </a:pPr>
            <a:r>
              <a:rPr lang="en-US" sz="2400" dirty="0">
                <a:sym typeface="Symbol" pitchFamily="18" charset="2"/>
              </a:rPr>
              <a:t> M</a:t>
            </a:r>
            <a:r>
              <a:rPr lang="en-US" sz="2400" baseline="-25000" dirty="0">
                <a:sym typeface="Symbol" pitchFamily="18" charset="2"/>
              </a:rPr>
              <a:t>Y</a:t>
            </a:r>
            <a:r>
              <a:rPr lang="en-US" sz="2400" dirty="0">
                <a:sym typeface="Symbol" pitchFamily="18" charset="2"/>
              </a:rPr>
              <a:t> = 2 (0</a:t>
            </a:r>
            <a:r>
              <a:rPr lang="en-US" sz="2400" b="1" dirty="0">
                <a:sym typeface="Symbol" pitchFamily="18" charset="2"/>
              </a:rPr>
              <a:t>.</a:t>
            </a:r>
            <a:r>
              <a:rPr lang="en-US" sz="2400" dirty="0">
                <a:sym typeface="Symbol" pitchFamily="18" charset="2"/>
              </a:rPr>
              <a:t>2) – F</a:t>
            </a:r>
            <a:r>
              <a:rPr lang="en-US" sz="2400" baseline="-25000" dirty="0">
                <a:sym typeface="Symbol" pitchFamily="18" charset="2"/>
              </a:rPr>
              <a:t>C</a:t>
            </a:r>
            <a:r>
              <a:rPr lang="en-US" sz="2400" dirty="0">
                <a:sym typeface="Symbol" pitchFamily="18" charset="2"/>
              </a:rPr>
              <a:t> ( 0</a:t>
            </a:r>
            <a:r>
              <a:rPr lang="en-US" sz="2400" b="1" dirty="0">
                <a:sym typeface="Symbol" pitchFamily="18" charset="2"/>
              </a:rPr>
              <a:t>.</a:t>
            </a:r>
            <a:r>
              <a:rPr lang="en-US" sz="2400" dirty="0">
                <a:sym typeface="Symbol" pitchFamily="18" charset="2"/>
              </a:rPr>
              <a:t>2) = 0 ;           </a:t>
            </a:r>
            <a:r>
              <a:rPr lang="en-US" sz="2400" dirty="0">
                <a:solidFill>
                  <a:schemeClr val="hlink"/>
                </a:solidFill>
                <a:sym typeface="Symbol" pitchFamily="18" charset="2"/>
              </a:rPr>
              <a:t>F</a:t>
            </a:r>
            <a:r>
              <a:rPr lang="en-US" sz="2400" baseline="-25000" dirty="0">
                <a:solidFill>
                  <a:schemeClr val="hlink"/>
                </a:solidFill>
                <a:sym typeface="Symbol" pitchFamily="18" charset="2"/>
              </a:rPr>
              <a:t>C </a:t>
            </a:r>
            <a:r>
              <a:rPr lang="en-US" sz="2400" dirty="0">
                <a:solidFill>
                  <a:schemeClr val="hlink"/>
                </a:solidFill>
                <a:sym typeface="Symbol" pitchFamily="18" charset="2"/>
              </a:rPr>
              <a:t> = 2 k N</a:t>
            </a:r>
          </a:p>
          <a:p>
            <a:pPr>
              <a:spcBef>
                <a:spcPct val="50000"/>
              </a:spcBef>
              <a:buFont typeface="Symbol" pitchFamily="18" charset="2"/>
              <a:buChar char="å"/>
            </a:pPr>
            <a:r>
              <a:rPr lang="en-US" sz="2400" u="sng" dirty="0">
                <a:sym typeface="Symbol" pitchFamily="18" charset="2"/>
              </a:rPr>
              <a:t> </a:t>
            </a:r>
            <a:r>
              <a:rPr lang="en-US" sz="2400" dirty="0">
                <a:sym typeface="Symbol" pitchFamily="18" charset="2"/>
              </a:rPr>
              <a:t>F </a:t>
            </a:r>
            <a:r>
              <a:rPr lang="en-US" sz="2400" baseline="-25000" dirty="0">
                <a:sym typeface="Symbol" pitchFamily="18" charset="2"/>
              </a:rPr>
              <a:t>Y  </a:t>
            </a:r>
            <a:r>
              <a:rPr lang="en-US" sz="2400" dirty="0">
                <a:sym typeface="Symbol" pitchFamily="18" charset="2"/>
              </a:rPr>
              <a:t>= A</a:t>
            </a:r>
            <a:r>
              <a:rPr lang="en-US" sz="2400" baseline="-25000" dirty="0">
                <a:sym typeface="Symbol" pitchFamily="18" charset="2"/>
              </a:rPr>
              <a:t>Y</a:t>
            </a:r>
            <a:r>
              <a:rPr lang="en-US" sz="2400" dirty="0">
                <a:sym typeface="Symbol" pitchFamily="18" charset="2"/>
              </a:rPr>
              <a:t> + 1 = 0 ;                            </a:t>
            </a:r>
            <a:r>
              <a:rPr lang="en-US" sz="2400" dirty="0">
                <a:solidFill>
                  <a:schemeClr val="hlink"/>
                </a:solidFill>
                <a:sym typeface="Symbol" pitchFamily="18" charset="2"/>
              </a:rPr>
              <a:t>A</a:t>
            </a:r>
            <a:r>
              <a:rPr lang="en-US" sz="2400" baseline="-25000" dirty="0">
                <a:solidFill>
                  <a:schemeClr val="hlink"/>
                </a:solidFill>
                <a:sym typeface="Symbol" pitchFamily="18" charset="2"/>
              </a:rPr>
              <a:t>Y</a:t>
            </a:r>
            <a:r>
              <a:rPr lang="en-US" sz="2400" dirty="0">
                <a:solidFill>
                  <a:schemeClr val="hlink"/>
                </a:solidFill>
                <a:sym typeface="Symbol" pitchFamily="18" charset="2"/>
              </a:rPr>
              <a:t> =  – 1 k N</a:t>
            </a:r>
          </a:p>
          <a:p>
            <a:pPr>
              <a:spcBef>
                <a:spcPct val="50000"/>
              </a:spcBef>
              <a:buFont typeface="Symbol" pitchFamily="18" charset="2"/>
              <a:buChar char="å"/>
            </a:pPr>
            <a:r>
              <a:rPr lang="en-US" sz="2400" dirty="0">
                <a:sym typeface="Symbol" pitchFamily="18" charset="2"/>
              </a:rPr>
              <a:t> M </a:t>
            </a:r>
            <a:r>
              <a:rPr lang="en-US" sz="2400" baseline="-25000" dirty="0">
                <a:sym typeface="Symbol" pitchFamily="18" charset="2"/>
              </a:rPr>
              <a:t>Z </a:t>
            </a:r>
            <a:r>
              <a:rPr lang="en-US" sz="2400" dirty="0">
                <a:sym typeface="Symbol" pitchFamily="18" charset="2"/>
              </a:rPr>
              <a:t> =  – 2 (1</a:t>
            </a:r>
            <a:r>
              <a:rPr lang="en-US" sz="2400" b="1" dirty="0">
                <a:sym typeface="Symbol" pitchFamily="18" charset="2"/>
              </a:rPr>
              <a:t>.</a:t>
            </a:r>
            <a:r>
              <a:rPr lang="en-US" sz="2400" dirty="0">
                <a:sym typeface="Symbol" pitchFamily="18" charset="2"/>
              </a:rPr>
              <a:t>4)  B</a:t>
            </a:r>
            <a:r>
              <a:rPr lang="en-US" sz="2400" baseline="-25000" dirty="0">
                <a:sym typeface="Symbol" pitchFamily="18" charset="2"/>
              </a:rPr>
              <a:t>X</a:t>
            </a:r>
            <a:r>
              <a:rPr lang="en-US" sz="2400" dirty="0">
                <a:sym typeface="Symbol" pitchFamily="18" charset="2"/>
              </a:rPr>
              <a:t> ( 0</a:t>
            </a:r>
            <a:r>
              <a:rPr lang="en-US" sz="2400" b="1" dirty="0">
                <a:sym typeface="Symbol" pitchFamily="18" charset="2"/>
              </a:rPr>
              <a:t>.</a:t>
            </a:r>
            <a:r>
              <a:rPr lang="en-US" sz="2400" dirty="0">
                <a:sym typeface="Symbol" pitchFamily="18" charset="2"/>
              </a:rPr>
              <a:t>8 )   = 0 ;    </a:t>
            </a:r>
            <a:r>
              <a:rPr lang="en-US" sz="2400" dirty="0">
                <a:solidFill>
                  <a:schemeClr val="hlink"/>
                </a:solidFill>
                <a:sym typeface="Symbol" pitchFamily="18" charset="2"/>
              </a:rPr>
              <a:t>B</a:t>
            </a:r>
            <a:r>
              <a:rPr lang="en-US" sz="2400" baseline="-25000" dirty="0">
                <a:solidFill>
                  <a:schemeClr val="hlink"/>
                </a:solidFill>
                <a:sym typeface="Symbol" pitchFamily="18" charset="2"/>
              </a:rPr>
              <a:t>X</a:t>
            </a:r>
            <a:r>
              <a:rPr lang="en-US" sz="2400" dirty="0">
                <a:solidFill>
                  <a:schemeClr val="hlink"/>
                </a:solidFill>
                <a:sym typeface="Symbol" pitchFamily="18" charset="2"/>
              </a:rPr>
              <a:t> =  – 3</a:t>
            </a:r>
            <a:r>
              <a:rPr lang="en-US" sz="2400" b="1" dirty="0">
                <a:solidFill>
                  <a:schemeClr val="hlink"/>
                </a:solidFill>
                <a:sym typeface="Symbol" pitchFamily="18" charset="2"/>
              </a:rPr>
              <a:t>.</a:t>
            </a:r>
            <a:r>
              <a:rPr lang="en-US" sz="2400" dirty="0">
                <a:solidFill>
                  <a:schemeClr val="hlink"/>
                </a:solidFill>
                <a:sym typeface="Symbol" pitchFamily="18" charset="2"/>
              </a:rPr>
              <a:t>5 </a:t>
            </a:r>
            <a:r>
              <a:rPr lang="en-US" sz="2400" dirty="0" err="1">
                <a:solidFill>
                  <a:schemeClr val="hlink"/>
                </a:solidFill>
                <a:sym typeface="Symbol" pitchFamily="18" charset="2"/>
              </a:rPr>
              <a:t>kN</a:t>
            </a:r>
            <a:endParaRPr lang="en-US" sz="2400" u="sng" dirty="0">
              <a:solidFill>
                <a:schemeClr val="hlink"/>
              </a:solidFill>
              <a:sym typeface="Symbol" pitchFamily="18" charset="2"/>
            </a:endParaRPr>
          </a:p>
        </p:txBody>
      </p:sp>
      <p:grpSp>
        <p:nvGrpSpPr>
          <p:cNvPr id="2" name="Group 1064"/>
          <p:cNvGrpSpPr>
            <a:grpSpLocks/>
          </p:cNvGrpSpPr>
          <p:nvPr/>
        </p:nvGrpSpPr>
        <p:grpSpPr bwMode="auto">
          <a:xfrm>
            <a:off x="4038600" y="1219200"/>
            <a:ext cx="4773613" cy="2865438"/>
            <a:chOff x="2544" y="768"/>
            <a:chExt cx="3007" cy="1805"/>
          </a:xfrm>
        </p:grpSpPr>
        <p:sp>
          <p:nvSpPr>
            <p:cNvPr id="53255" name="Line 1031"/>
            <p:cNvSpPr>
              <a:spLocks noChangeShapeType="1"/>
            </p:cNvSpPr>
            <p:nvPr/>
          </p:nvSpPr>
          <p:spPr bwMode="auto">
            <a:xfrm flipV="1">
              <a:off x="3360" y="1248"/>
              <a:ext cx="0" cy="288"/>
            </a:xfrm>
            <a:prstGeom prst="line">
              <a:avLst/>
            </a:prstGeom>
            <a:noFill/>
            <a:ln w="9525">
              <a:solidFill>
                <a:schemeClr val="tx1"/>
              </a:solidFill>
              <a:round/>
              <a:headEnd/>
              <a:tailEnd/>
            </a:ln>
            <a:effectLst/>
          </p:spPr>
          <p:txBody>
            <a:bodyPr wrap="none"/>
            <a:lstStyle/>
            <a:p>
              <a:endParaRPr lang="en-US"/>
            </a:p>
          </p:txBody>
        </p:sp>
        <p:sp>
          <p:nvSpPr>
            <p:cNvPr id="53251" name="Line 1027"/>
            <p:cNvSpPr>
              <a:spLocks noChangeShapeType="1"/>
            </p:cNvSpPr>
            <p:nvPr/>
          </p:nvSpPr>
          <p:spPr bwMode="auto">
            <a:xfrm>
              <a:off x="2826" y="1776"/>
              <a:ext cx="480" cy="0"/>
            </a:xfrm>
            <a:prstGeom prst="line">
              <a:avLst/>
            </a:prstGeom>
            <a:noFill/>
            <a:ln w="38100">
              <a:solidFill>
                <a:srgbClr val="FF00FF"/>
              </a:solidFill>
              <a:round/>
              <a:headEnd/>
              <a:tailEnd type="triangle" w="med" len="med"/>
            </a:ln>
            <a:effectLst/>
          </p:spPr>
          <p:txBody>
            <a:bodyPr wrap="none"/>
            <a:lstStyle/>
            <a:p>
              <a:endParaRPr lang="en-US"/>
            </a:p>
          </p:txBody>
        </p:sp>
        <p:sp>
          <p:nvSpPr>
            <p:cNvPr id="53252" name="Line 1028"/>
            <p:cNvSpPr>
              <a:spLocks noChangeShapeType="1"/>
            </p:cNvSpPr>
            <p:nvPr/>
          </p:nvSpPr>
          <p:spPr bwMode="auto">
            <a:xfrm flipV="1">
              <a:off x="3360" y="1488"/>
              <a:ext cx="0" cy="288"/>
            </a:xfrm>
            <a:prstGeom prst="line">
              <a:avLst/>
            </a:prstGeom>
            <a:noFill/>
            <a:ln w="38100">
              <a:solidFill>
                <a:srgbClr val="FF00FF"/>
              </a:solidFill>
              <a:round/>
              <a:headEnd/>
              <a:tailEnd type="triangle" w="med" len="med"/>
            </a:ln>
            <a:effectLst/>
          </p:spPr>
          <p:txBody>
            <a:bodyPr wrap="none"/>
            <a:lstStyle/>
            <a:p>
              <a:endParaRPr lang="en-US"/>
            </a:p>
          </p:txBody>
        </p:sp>
        <p:sp>
          <p:nvSpPr>
            <p:cNvPr id="53253" name="Line 1029"/>
            <p:cNvSpPr>
              <a:spLocks noChangeShapeType="1"/>
            </p:cNvSpPr>
            <p:nvPr/>
          </p:nvSpPr>
          <p:spPr bwMode="auto">
            <a:xfrm flipH="1">
              <a:off x="3216" y="1776"/>
              <a:ext cx="144" cy="192"/>
            </a:xfrm>
            <a:prstGeom prst="line">
              <a:avLst/>
            </a:prstGeom>
            <a:noFill/>
            <a:ln w="38100">
              <a:solidFill>
                <a:srgbClr val="FF00FF"/>
              </a:solidFill>
              <a:round/>
              <a:headEnd/>
              <a:tailEnd type="triangle" w="med" len="med"/>
            </a:ln>
            <a:effectLst/>
          </p:spPr>
          <p:txBody>
            <a:bodyPr wrap="none"/>
            <a:lstStyle/>
            <a:p>
              <a:endParaRPr lang="en-US"/>
            </a:p>
          </p:txBody>
        </p:sp>
        <p:sp>
          <p:nvSpPr>
            <p:cNvPr id="53254" name="Line 1030"/>
            <p:cNvSpPr>
              <a:spLocks noChangeShapeType="1"/>
            </p:cNvSpPr>
            <p:nvPr/>
          </p:nvSpPr>
          <p:spPr bwMode="auto">
            <a:xfrm flipH="1">
              <a:off x="3120" y="1968"/>
              <a:ext cx="96" cy="144"/>
            </a:xfrm>
            <a:prstGeom prst="line">
              <a:avLst/>
            </a:prstGeom>
            <a:noFill/>
            <a:ln w="9525">
              <a:solidFill>
                <a:schemeClr val="tx1"/>
              </a:solidFill>
              <a:round/>
              <a:headEnd/>
              <a:tailEnd/>
            </a:ln>
            <a:effectLst/>
          </p:spPr>
          <p:txBody>
            <a:bodyPr wrap="none"/>
            <a:lstStyle/>
            <a:p>
              <a:endParaRPr lang="en-US"/>
            </a:p>
          </p:txBody>
        </p:sp>
        <p:sp>
          <p:nvSpPr>
            <p:cNvPr id="53256" name="Line 1032"/>
            <p:cNvSpPr>
              <a:spLocks noChangeShapeType="1"/>
            </p:cNvSpPr>
            <p:nvPr/>
          </p:nvSpPr>
          <p:spPr bwMode="auto">
            <a:xfrm>
              <a:off x="3360" y="1776"/>
              <a:ext cx="816" cy="0"/>
            </a:xfrm>
            <a:prstGeom prst="line">
              <a:avLst/>
            </a:prstGeom>
            <a:noFill/>
            <a:ln w="9525">
              <a:solidFill>
                <a:schemeClr val="tx1"/>
              </a:solidFill>
              <a:round/>
              <a:headEnd/>
              <a:tailEnd/>
            </a:ln>
            <a:effectLst/>
          </p:spPr>
          <p:txBody>
            <a:bodyPr wrap="none"/>
            <a:lstStyle/>
            <a:p>
              <a:endParaRPr lang="en-US"/>
            </a:p>
          </p:txBody>
        </p:sp>
        <p:sp>
          <p:nvSpPr>
            <p:cNvPr id="53257" name="Line 1033"/>
            <p:cNvSpPr>
              <a:spLocks noChangeShapeType="1"/>
            </p:cNvSpPr>
            <p:nvPr/>
          </p:nvSpPr>
          <p:spPr bwMode="auto">
            <a:xfrm flipH="1">
              <a:off x="3552" y="1776"/>
              <a:ext cx="96" cy="192"/>
            </a:xfrm>
            <a:prstGeom prst="line">
              <a:avLst/>
            </a:prstGeom>
            <a:noFill/>
            <a:ln w="9525">
              <a:solidFill>
                <a:schemeClr val="tx1"/>
              </a:solidFill>
              <a:round/>
              <a:headEnd/>
              <a:tailEnd/>
            </a:ln>
            <a:effectLst/>
          </p:spPr>
          <p:txBody>
            <a:bodyPr wrap="none"/>
            <a:lstStyle/>
            <a:p>
              <a:endParaRPr lang="en-US"/>
            </a:p>
          </p:txBody>
        </p:sp>
        <p:sp>
          <p:nvSpPr>
            <p:cNvPr id="53258" name="Line 1034"/>
            <p:cNvSpPr>
              <a:spLocks noChangeShapeType="1"/>
            </p:cNvSpPr>
            <p:nvPr/>
          </p:nvSpPr>
          <p:spPr bwMode="auto">
            <a:xfrm>
              <a:off x="3552" y="2016"/>
              <a:ext cx="0" cy="288"/>
            </a:xfrm>
            <a:prstGeom prst="line">
              <a:avLst/>
            </a:prstGeom>
            <a:noFill/>
            <a:ln w="38100">
              <a:solidFill>
                <a:schemeClr val="accent1"/>
              </a:solidFill>
              <a:round/>
              <a:headEnd/>
              <a:tailEnd type="triangle" w="med" len="med"/>
            </a:ln>
            <a:effectLst/>
          </p:spPr>
          <p:txBody>
            <a:bodyPr wrap="none"/>
            <a:lstStyle/>
            <a:p>
              <a:endParaRPr lang="en-US"/>
            </a:p>
          </p:txBody>
        </p:sp>
        <p:sp>
          <p:nvSpPr>
            <p:cNvPr id="53259" name="Line 1035"/>
            <p:cNvSpPr>
              <a:spLocks noChangeShapeType="1"/>
            </p:cNvSpPr>
            <p:nvPr/>
          </p:nvSpPr>
          <p:spPr bwMode="auto">
            <a:xfrm flipV="1">
              <a:off x="3936" y="1536"/>
              <a:ext cx="0" cy="240"/>
            </a:xfrm>
            <a:prstGeom prst="line">
              <a:avLst/>
            </a:prstGeom>
            <a:noFill/>
            <a:ln w="38100">
              <a:solidFill>
                <a:srgbClr val="FF00FF"/>
              </a:solidFill>
              <a:round/>
              <a:headEnd/>
              <a:tailEnd type="triangle" w="med" len="med"/>
            </a:ln>
            <a:effectLst/>
          </p:spPr>
          <p:txBody>
            <a:bodyPr wrap="none"/>
            <a:lstStyle/>
            <a:p>
              <a:endParaRPr lang="en-US"/>
            </a:p>
          </p:txBody>
        </p:sp>
        <p:sp>
          <p:nvSpPr>
            <p:cNvPr id="53261" name="Line 1037"/>
            <p:cNvSpPr>
              <a:spLocks noChangeShapeType="1"/>
            </p:cNvSpPr>
            <p:nvPr/>
          </p:nvSpPr>
          <p:spPr bwMode="auto">
            <a:xfrm flipH="1">
              <a:off x="3792" y="1776"/>
              <a:ext cx="144" cy="288"/>
            </a:xfrm>
            <a:prstGeom prst="line">
              <a:avLst/>
            </a:prstGeom>
            <a:noFill/>
            <a:ln w="38100">
              <a:solidFill>
                <a:srgbClr val="FF00FF"/>
              </a:solidFill>
              <a:round/>
              <a:headEnd/>
              <a:tailEnd type="triangle" w="med" len="med"/>
            </a:ln>
            <a:effectLst/>
          </p:spPr>
          <p:txBody>
            <a:bodyPr wrap="none"/>
            <a:lstStyle/>
            <a:p>
              <a:endParaRPr lang="en-US"/>
            </a:p>
          </p:txBody>
        </p:sp>
        <p:sp>
          <p:nvSpPr>
            <p:cNvPr id="53262" name="Line 1038"/>
            <p:cNvSpPr>
              <a:spLocks noChangeShapeType="1"/>
            </p:cNvSpPr>
            <p:nvPr/>
          </p:nvSpPr>
          <p:spPr bwMode="auto">
            <a:xfrm>
              <a:off x="4176" y="1776"/>
              <a:ext cx="0" cy="288"/>
            </a:xfrm>
            <a:prstGeom prst="line">
              <a:avLst/>
            </a:prstGeom>
            <a:noFill/>
            <a:ln w="9525">
              <a:solidFill>
                <a:schemeClr val="tx1"/>
              </a:solidFill>
              <a:round/>
              <a:headEnd/>
              <a:tailEnd/>
            </a:ln>
            <a:effectLst/>
          </p:spPr>
          <p:txBody>
            <a:bodyPr wrap="none"/>
            <a:lstStyle/>
            <a:p>
              <a:endParaRPr lang="en-US"/>
            </a:p>
          </p:txBody>
        </p:sp>
        <p:sp>
          <p:nvSpPr>
            <p:cNvPr id="53263" name="Line 1039"/>
            <p:cNvSpPr>
              <a:spLocks noChangeShapeType="1"/>
            </p:cNvSpPr>
            <p:nvPr/>
          </p:nvSpPr>
          <p:spPr bwMode="auto">
            <a:xfrm>
              <a:off x="4176" y="2064"/>
              <a:ext cx="672" cy="0"/>
            </a:xfrm>
            <a:prstGeom prst="line">
              <a:avLst/>
            </a:prstGeom>
            <a:noFill/>
            <a:ln w="9525">
              <a:solidFill>
                <a:schemeClr val="tx1"/>
              </a:solidFill>
              <a:round/>
              <a:headEnd/>
              <a:tailEnd/>
            </a:ln>
            <a:effectLst/>
          </p:spPr>
          <p:txBody>
            <a:bodyPr wrap="none"/>
            <a:lstStyle/>
            <a:p>
              <a:endParaRPr lang="en-US"/>
            </a:p>
          </p:txBody>
        </p:sp>
        <p:sp>
          <p:nvSpPr>
            <p:cNvPr id="53264" name="Line 1040"/>
            <p:cNvSpPr>
              <a:spLocks noChangeShapeType="1"/>
            </p:cNvSpPr>
            <p:nvPr/>
          </p:nvSpPr>
          <p:spPr bwMode="auto">
            <a:xfrm>
              <a:off x="4176" y="1776"/>
              <a:ext cx="672" cy="0"/>
            </a:xfrm>
            <a:prstGeom prst="line">
              <a:avLst/>
            </a:prstGeom>
            <a:noFill/>
            <a:ln w="9525">
              <a:solidFill>
                <a:schemeClr val="tx1"/>
              </a:solidFill>
              <a:round/>
              <a:headEnd/>
              <a:tailEnd/>
            </a:ln>
            <a:effectLst/>
          </p:spPr>
          <p:txBody>
            <a:bodyPr wrap="none"/>
            <a:lstStyle/>
            <a:p>
              <a:endParaRPr lang="en-US"/>
            </a:p>
          </p:txBody>
        </p:sp>
        <p:sp>
          <p:nvSpPr>
            <p:cNvPr id="53265" name="Line 1041"/>
            <p:cNvSpPr>
              <a:spLocks noChangeShapeType="1"/>
            </p:cNvSpPr>
            <p:nvPr/>
          </p:nvSpPr>
          <p:spPr bwMode="auto">
            <a:xfrm flipH="1">
              <a:off x="4704" y="2064"/>
              <a:ext cx="144" cy="288"/>
            </a:xfrm>
            <a:prstGeom prst="line">
              <a:avLst/>
            </a:prstGeom>
            <a:noFill/>
            <a:ln w="38100">
              <a:solidFill>
                <a:srgbClr val="FF00FF"/>
              </a:solidFill>
              <a:round/>
              <a:headEnd/>
              <a:tailEnd type="triangle" w="med" len="med"/>
            </a:ln>
            <a:effectLst/>
          </p:spPr>
          <p:txBody>
            <a:bodyPr wrap="none"/>
            <a:lstStyle/>
            <a:p>
              <a:endParaRPr lang="en-US"/>
            </a:p>
          </p:txBody>
        </p:sp>
        <p:sp>
          <p:nvSpPr>
            <p:cNvPr id="53266" name="Line 1042"/>
            <p:cNvSpPr>
              <a:spLocks noChangeShapeType="1"/>
            </p:cNvSpPr>
            <p:nvPr/>
          </p:nvSpPr>
          <p:spPr bwMode="auto">
            <a:xfrm>
              <a:off x="4896" y="2064"/>
              <a:ext cx="288" cy="0"/>
            </a:xfrm>
            <a:prstGeom prst="line">
              <a:avLst/>
            </a:prstGeom>
            <a:noFill/>
            <a:ln w="38100">
              <a:solidFill>
                <a:schemeClr val="accent1"/>
              </a:solidFill>
              <a:round/>
              <a:headEnd/>
              <a:tailEnd type="triangle" w="med" len="med"/>
            </a:ln>
            <a:effectLst/>
          </p:spPr>
          <p:txBody>
            <a:bodyPr wrap="none"/>
            <a:lstStyle/>
            <a:p>
              <a:endParaRPr lang="en-US"/>
            </a:p>
          </p:txBody>
        </p:sp>
        <p:sp>
          <p:nvSpPr>
            <p:cNvPr id="53267" name="Text Box 1043"/>
            <p:cNvSpPr txBox="1">
              <a:spLocks noChangeArrowheads="1"/>
            </p:cNvSpPr>
            <p:nvPr/>
          </p:nvSpPr>
          <p:spPr bwMode="auto">
            <a:xfrm>
              <a:off x="2928" y="1248"/>
              <a:ext cx="384" cy="269"/>
            </a:xfrm>
            <a:prstGeom prst="rect">
              <a:avLst/>
            </a:prstGeom>
            <a:noFill/>
            <a:ln w="9525">
              <a:noFill/>
              <a:miter lim="800000"/>
              <a:headEnd/>
              <a:tailEnd/>
            </a:ln>
            <a:effectLst/>
          </p:spPr>
          <p:txBody>
            <a:bodyPr>
              <a:spAutoFit/>
            </a:bodyPr>
            <a:lstStyle/>
            <a:p>
              <a:pPr>
                <a:spcBef>
                  <a:spcPct val="50000"/>
                </a:spcBef>
              </a:pPr>
              <a:r>
                <a:rPr lang="en-US"/>
                <a:t>A</a:t>
              </a:r>
              <a:r>
                <a:rPr lang="en-US" baseline="-25000"/>
                <a:t>Z</a:t>
              </a:r>
              <a:endParaRPr lang="en-US"/>
            </a:p>
          </p:txBody>
        </p:sp>
        <p:sp>
          <p:nvSpPr>
            <p:cNvPr id="53268" name="Text Box 1044"/>
            <p:cNvSpPr txBox="1">
              <a:spLocks noChangeArrowheads="1"/>
            </p:cNvSpPr>
            <p:nvPr/>
          </p:nvSpPr>
          <p:spPr bwMode="auto">
            <a:xfrm>
              <a:off x="2544" y="1632"/>
              <a:ext cx="384" cy="269"/>
            </a:xfrm>
            <a:prstGeom prst="rect">
              <a:avLst/>
            </a:prstGeom>
            <a:noFill/>
            <a:ln w="9525">
              <a:noFill/>
              <a:miter lim="800000"/>
              <a:headEnd/>
              <a:tailEnd/>
            </a:ln>
            <a:effectLst/>
          </p:spPr>
          <p:txBody>
            <a:bodyPr>
              <a:spAutoFit/>
            </a:bodyPr>
            <a:lstStyle/>
            <a:p>
              <a:pPr>
                <a:spcBef>
                  <a:spcPct val="50000"/>
                </a:spcBef>
              </a:pPr>
              <a:r>
                <a:rPr lang="en-US"/>
                <a:t>A</a:t>
              </a:r>
              <a:r>
                <a:rPr lang="en-US" baseline="-25000"/>
                <a:t>y</a:t>
              </a:r>
              <a:endParaRPr lang="en-US"/>
            </a:p>
          </p:txBody>
        </p:sp>
        <p:sp>
          <p:nvSpPr>
            <p:cNvPr id="53269" name="Text Box 1045"/>
            <p:cNvSpPr txBox="1">
              <a:spLocks noChangeArrowheads="1"/>
            </p:cNvSpPr>
            <p:nvPr/>
          </p:nvSpPr>
          <p:spPr bwMode="auto">
            <a:xfrm>
              <a:off x="3376" y="1200"/>
              <a:ext cx="224" cy="269"/>
            </a:xfrm>
            <a:prstGeom prst="rect">
              <a:avLst/>
            </a:prstGeom>
            <a:noFill/>
            <a:ln w="9525">
              <a:noFill/>
              <a:miter lim="800000"/>
              <a:headEnd/>
              <a:tailEnd/>
            </a:ln>
            <a:effectLst/>
          </p:spPr>
          <p:txBody>
            <a:bodyPr wrap="none">
              <a:spAutoFit/>
            </a:bodyPr>
            <a:lstStyle/>
            <a:p>
              <a:r>
                <a:rPr lang="en-US"/>
                <a:t>Z</a:t>
              </a:r>
            </a:p>
          </p:txBody>
        </p:sp>
        <p:sp>
          <p:nvSpPr>
            <p:cNvPr id="53270" name="Text Box 1046"/>
            <p:cNvSpPr txBox="1">
              <a:spLocks noChangeArrowheads="1"/>
            </p:cNvSpPr>
            <p:nvPr/>
          </p:nvSpPr>
          <p:spPr bwMode="auto">
            <a:xfrm>
              <a:off x="3216" y="1872"/>
              <a:ext cx="330" cy="269"/>
            </a:xfrm>
            <a:prstGeom prst="rect">
              <a:avLst/>
            </a:prstGeom>
            <a:noFill/>
            <a:ln w="9525">
              <a:noFill/>
              <a:miter lim="800000"/>
              <a:headEnd/>
              <a:tailEnd/>
            </a:ln>
            <a:effectLst/>
          </p:spPr>
          <p:txBody>
            <a:bodyPr wrap="none">
              <a:spAutoFit/>
            </a:bodyPr>
            <a:lstStyle/>
            <a:p>
              <a:r>
                <a:rPr lang="en-US"/>
                <a:t>A</a:t>
              </a:r>
              <a:r>
                <a:rPr lang="en-US" baseline="-25000"/>
                <a:t>X</a:t>
              </a:r>
              <a:endParaRPr lang="en-US"/>
            </a:p>
          </p:txBody>
        </p:sp>
        <p:sp>
          <p:nvSpPr>
            <p:cNvPr id="53271" name="Text Box 1047"/>
            <p:cNvSpPr txBox="1">
              <a:spLocks noChangeArrowheads="1"/>
            </p:cNvSpPr>
            <p:nvPr/>
          </p:nvSpPr>
          <p:spPr bwMode="auto">
            <a:xfrm>
              <a:off x="2928" y="2016"/>
              <a:ext cx="226" cy="269"/>
            </a:xfrm>
            <a:prstGeom prst="rect">
              <a:avLst/>
            </a:prstGeom>
            <a:noFill/>
            <a:ln w="9525">
              <a:noFill/>
              <a:miter lim="800000"/>
              <a:headEnd/>
              <a:tailEnd/>
            </a:ln>
            <a:effectLst/>
          </p:spPr>
          <p:txBody>
            <a:bodyPr>
              <a:spAutoFit/>
            </a:bodyPr>
            <a:lstStyle/>
            <a:p>
              <a:pPr>
                <a:spcBef>
                  <a:spcPct val="50000"/>
                </a:spcBef>
              </a:pPr>
              <a:r>
                <a:rPr lang="en-US"/>
                <a:t>X</a:t>
              </a:r>
            </a:p>
          </p:txBody>
        </p:sp>
        <p:sp>
          <p:nvSpPr>
            <p:cNvPr id="53272" name="Text Box 1048"/>
            <p:cNvSpPr txBox="1">
              <a:spLocks noChangeArrowheads="1"/>
            </p:cNvSpPr>
            <p:nvPr/>
          </p:nvSpPr>
          <p:spPr bwMode="auto">
            <a:xfrm>
              <a:off x="3840" y="1296"/>
              <a:ext cx="306" cy="269"/>
            </a:xfrm>
            <a:prstGeom prst="rect">
              <a:avLst/>
            </a:prstGeom>
            <a:noFill/>
            <a:ln w="9525">
              <a:noFill/>
              <a:miter lim="800000"/>
              <a:headEnd/>
              <a:tailEnd/>
            </a:ln>
            <a:effectLst/>
          </p:spPr>
          <p:txBody>
            <a:bodyPr wrap="none">
              <a:spAutoFit/>
            </a:bodyPr>
            <a:lstStyle/>
            <a:p>
              <a:r>
                <a:rPr lang="en-US"/>
                <a:t>B</a:t>
              </a:r>
              <a:r>
                <a:rPr lang="en-US" baseline="-25000"/>
                <a:t>Z</a:t>
              </a:r>
              <a:endParaRPr lang="en-US"/>
            </a:p>
          </p:txBody>
        </p:sp>
        <p:sp>
          <p:nvSpPr>
            <p:cNvPr id="53273" name="Text Box 1049"/>
            <p:cNvSpPr txBox="1">
              <a:spLocks noChangeArrowheads="1"/>
            </p:cNvSpPr>
            <p:nvPr/>
          </p:nvSpPr>
          <p:spPr bwMode="auto">
            <a:xfrm>
              <a:off x="3744" y="2112"/>
              <a:ext cx="320" cy="269"/>
            </a:xfrm>
            <a:prstGeom prst="rect">
              <a:avLst/>
            </a:prstGeom>
            <a:noFill/>
            <a:ln w="9525">
              <a:noFill/>
              <a:miter lim="800000"/>
              <a:headEnd/>
              <a:tailEnd/>
            </a:ln>
            <a:effectLst/>
          </p:spPr>
          <p:txBody>
            <a:bodyPr wrap="none">
              <a:spAutoFit/>
            </a:bodyPr>
            <a:lstStyle/>
            <a:p>
              <a:r>
                <a:rPr lang="en-US"/>
                <a:t>B</a:t>
              </a:r>
              <a:r>
                <a:rPr lang="en-US" baseline="-25000"/>
                <a:t>X</a:t>
              </a:r>
              <a:endParaRPr lang="en-US"/>
            </a:p>
          </p:txBody>
        </p:sp>
        <p:sp>
          <p:nvSpPr>
            <p:cNvPr id="53275" name="Text Box 1051"/>
            <p:cNvSpPr txBox="1">
              <a:spLocks noChangeArrowheads="1"/>
            </p:cNvSpPr>
            <p:nvPr/>
          </p:nvSpPr>
          <p:spPr bwMode="auto">
            <a:xfrm>
              <a:off x="3254" y="2304"/>
              <a:ext cx="463" cy="269"/>
            </a:xfrm>
            <a:prstGeom prst="rect">
              <a:avLst/>
            </a:prstGeom>
            <a:noFill/>
            <a:ln w="9525">
              <a:noFill/>
              <a:miter lim="800000"/>
              <a:headEnd/>
              <a:tailEnd/>
            </a:ln>
            <a:effectLst/>
          </p:spPr>
          <p:txBody>
            <a:bodyPr wrap="none">
              <a:spAutoFit/>
            </a:bodyPr>
            <a:lstStyle/>
            <a:p>
              <a:r>
                <a:rPr lang="en-US"/>
                <a:t>2 kN</a:t>
              </a:r>
            </a:p>
          </p:txBody>
        </p:sp>
        <p:sp>
          <p:nvSpPr>
            <p:cNvPr id="53279" name="Text Box 1055"/>
            <p:cNvSpPr txBox="1">
              <a:spLocks noChangeArrowheads="1"/>
            </p:cNvSpPr>
            <p:nvPr/>
          </p:nvSpPr>
          <p:spPr bwMode="auto">
            <a:xfrm>
              <a:off x="3360" y="768"/>
              <a:ext cx="1680" cy="269"/>
            </a:xfrm>
            <a:prstGeom prst="rect">
              <a:avLst/>
            </a:prstGeom>
            <a:noFill/>
            <a:ln w="9525">
              <a:noFill/>
              <a:miter lim="800000"/>
              <a:headEnd/>
              <a:tailEnd/>
            </a:ln>
            <a:effectLst/>
          </p:spPr>
          <p:txBody>
            <a:bodyPr>
              <a:spAutoFit/>
            </a:bodyPr>
            <a:lstStyle/>
            <a:p>
              <a:pPr>
                <a:spcBef>
                  <a:spcPct val="50000"/>
                </a:spcBef>
              </a:pPr>
              <a:r>
                <a:rPr lang="en-US" u="sng"/>
                <a:t>A FBD of the rod:</a:t>
              </a:r>
            </a:p>
          </p:txBody>
        </p:sp>
        <p:sp>
          <p:nvSpPr>
            <p:cNvPr id="53281" name="Text Box 1057"/>
            <p:cNvSpPr txBox="1">
              <a:spLocks noChangeArrowheads="1"/>
            </p:cNvSpPr>
            <p:nvPr/>
          </p:nvSpPr>
          <p:spPr bwMode="auto">
            <a:xfrm>
              <a:off x="4848" y="1584"/>
              <a:ext cx="243" cy="269"/>
            </a:xfrm>
            <a:prstGeom prst="rect">
              <a:avLst/>
            </a:prstGeom>
            <a:noFill/>
            <a:ln w="9525">
              <a:noFill/>
              <a:miter lim="800000"/>
              <a:headEnd/>
              <a:tailEnd/>
            </a:ln>
            <a:effectLst/>
          </p:spPr>
          <p:txBody>
            <a:bodyPr wrap="none">
              <a:spAutoFit/>
            </a:bodyPr>
            <a:lstStyle/>
            <a:p>
              <a:r>
                <a:rPr lang="en-US"/>
                <a:t>Y</a:t>
              </a:r>
            </a:p>
          </p:txBody>
        </p:sp>
        <p:sp>
          <p:nvSpPr>
            <p:cNvPr id="53282" name="Text Box 1058"/>
            <p:cNvSpPr txBox="1">
              <a:spLocks noChangeArrowheads="1"/>
            </p:cNvSpPr>
            <p:nvPr/>
          </p:nvSpPr>
          <p:spPr bwMode="auto">
            <a:xfrm>
              <a:off x="4752" y="2256"/>
              <a:ext cx="294" cy="269"/>
            </a:xfrm>
            <a:prstGeom prst="rect">
              <a:avLst/>
            </a:prstGeom>
            <a:noFill/>
            <a:ln w="9525">
              <a:noFill/>
              <a:miter lim="800000"/>
              <a:headEnd/>
              <a:tailEnd/>
            </a:ln>
            <a:effectLst/>
          </p:spPr>
          <p:txBody>
            <a:bodyPr wrap="none">
              <a:spAutoFit/>
            </a:bodyPr>
            <a:lstStyle/>
            <a:p>
              <a:r>
                <a:rPr lang="en-US"/>
                <a:t>F</a:t>
              </a:r>
              <a:r>
                <a:rPr lang="en-US" baseline="-25000"/>
                <a:t>C</a:t>
              </a:r>
              <a:endParaRPr lang="en-US"/>
            </a:p>
          </p:txBody>
        </p:sp>
        <p:sp>
          <p:nvSpPr>
            <p:cNvPr id="53283" name="Text Box 1059"/>
            <p:cNvSpPr txBox="1">
              <a:spLocks noChangeArrowheads="1"/>
            </p:cNvSpPr>
            <p:nvPr/>
          </p:nvSpPr>
          <p:spPr bwMode="auto">
            <a:xfrm>
              <a:off x="5088" y="1824"/>
              <a:ext cx="463" cy="269"/>
            </a:xfrm>
            <a:prstGeom prst="rect">
              <a:avLst/>
            </a:prstGeom>
            <a:noFill/>
            <a:ln w="9525">
              <a:noFill/>
              <a:miter lim="800000"/>
              <a:headEnd/>
              <a:tailEnd/>
            </a:ln>
            <a:effectLst/>
          </p:spPr>
          <p:txBody>
            <a:bodyPr wrap="none">
              <a:spAutoFit/>
            </a:bodyPr>
            <a:lstStyle/>
            <a:p>
              <a:r>
                <a:rPr lang="en-US"/>
                <a:t>1 kN</a:t>
              </a:r>
            </a:p>
          </p:txBody>
        </p:sp>
      </p:grpSp>
      <p:grpSp>
        <p:nvGrpSpPr>
          <p:cNvPr id="37" name="Group 36"/>
          <p:cNvGrpSpPr/>
          <p:nvPr/>
        </p:nvGrpSpPr>
        <p:grpSpPr>
          <a:xfrm>
            <a:off x="533400" y="1295400"/>
            <a:ext cx="3505200" cy="2749550"/>
            <a:chOff x="533400" y="1295400"/>
            <a:chExt cx="3505200" cy="2749550"/>
          </a:xfrm>
        </p:grpSpPr>
        <p:grpSp>
          <p:nvGrpSpPr>
            <p:cNvPr id="34" name="Group 33"/>
            <p:cNvGrpSpPr/>
            <p:nvPr/>
          </p:nvGrpSpPr>
          <p:grpSpPr>
            <a:xfrm>
              <a:off x="533400" y="1295400"/>
              <a:ext cx="3505200" cy="2749550"/>
              <a:chOff x="533400" y="1295400"/>
              <a:chExt cx="3505200" cy="2749550"/>
            </a:xfrm>
          </p:grpSpPr>
          <p:pic>
            <p:nvPicPr>
              <p:cNvPr id="53289" name="Picture 1065" descr="C:\WINDOWS\DESKTOP\Mehta\sur\p5_75.jpg"/>
              <p:cNvPicPr>
                <a:picLocks noChangeAspect="1" noChangeArrowheads="1"/>
              </p:cNvPicPr>
              <p:nvPr/>
            </p:nvPicPr>
            <p:blipFill>
              <a:blip r:embed="rId3" cstate="print">
                <a:lum bright="-48000" contrast="72000"/>
              </a:blip>
              <a:srcRect/>
              <a:stretch>
                <a:fillRect/>
              </a:stretch>
            </p:blipFill>
            <p:spPr bwMode="auto">
              <a:xfrm>
                <a:off x="533400" y="1295400"/>
                <a:ext cx="3505200" cy="2749550"/>
              </a:xfrm>
              <a:prstGeom prst="rect">
                <a:avLst/>
              </a:prstGeom>
              <a:noFill/>
            </p:spPr>
          </p:pic>
          <p:sp>
            <p:nvSpPr>
              <p:cNvPr id="33" name="Rectangle 32"/>
              <p:cNvSpPr/>
              <p:nvPr/>
            </p:nvSpPr>
            <p:spPr>
              <a:xfrm>
                <a:off x="2514600" y="35052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6" name="Straight Arrow Connector 35"/>
            <p:cNvCxnSpPr/>
            <p:nvPr/>
          </p:nvCxnSpPr>
          <p:spPr>
            <a:xfrm rot="5400000">
              <a:off x="2667000" y="3505200"/>
              <a:ext cx="3048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2362200" y="381000"/>
            <a:ext cx="4419600" cy="461665"/>
          </a:xfrm>
          <a:prstGeom prst="rect">
            <a:avLst/>
          </a:prstGeom>
          <a:noFill/>
          <a:ln w="9525">
            <a:noFill/>
            <a:miter lim="800000"/>
            <a:headEnd/>
            <a:tailEnd/>
          </a:ln>
          <a:effectLst/>
        </p:spPr>
        <p:txBody>
          <a:bodyPr>
            <a:spAutoFit/>
          </a:bodyPr>
          <a:lstStyle/>
          <a:p>
            <a:pPr algn="ctr">
              <a:spcBef>
                <a:spcPct val="50000"/>
              </a:spcBef>
            </a:pPr>
            <a:r>
              <a:rPr lang="en-US" b="1" dirty="0"/>
              <a:t>GROUP PROBLEM SOLVING</a:t>
            </a:r>
            <a:r>
              <a:rPr lang="en-US" sz="2400" dirty="0"/>
              <a:t> (continued)</a:t>
            </a:r>
          </a:p>
        </p:txBody>
      </p:sp>
      <p:sp>
        <p:nvSpPr>
          <p:cNvPr id="54305" name="Text Box 33"/>
          <p:cNvSpPr txBox="1">
            <a:spLocks noChangeArrowheads="1"/>
          </p:cNvSpPr>
          <p:nvPr/>
        </p:nvSpPr>
        <p:spPr bwMode="auto">
          <a:xfrm>
            <a:off x="685800" y="4267200"/>
            <a:ext cx="7772400" cy="1569660"/>
          </a:xfrm>
          <a:prstGeom prst="rect">
            <a:avLst/>
          </a:prstGeom>
          <a:noFill/>
          <a:ln w="9525">
            <a:noFill/>
            <a:miter lim="800000"/>
            <a:headEnd/>
            <a:tailEnd/>
          </a:ln>
          <a:effectLst/>
        </p:spPr>
        <p:txBody>
          <a:bodyPr>
            <a:spAutoFit/>
          </a:bodyPr>
          <a:lstStyle/>
          <a:p>
            <a:pPr>
              <a:spcBef>
                <a:spcPct val="50000"/>
              </a:spcBef>
              <a:buFont typeface="Symbol" pitchFamily="18" charset="2"/>
              <a:buChar char="å"/>
            </a:pPr>
            <a:r>
              <a:rPr lang="en-US" sz="2400" dirty="0">
                <a:sym typeface="Symbol" pitchFamily="18" charset="2"/>
              </a:rPr>
              <a:t> F</a:t>
            </a:r>
            <a:r>
              <a:rPr lang="en-US" sz="2400" baseline="-25000" dirty="0">
                <a:sym typeface="Symbol" pitchFamily="18" charset="2"/>
              </a:rPr>
              <a:t>X</a:t>
            </a:r>
            <a:r>
              <a:rPr lang="en-US" sz="2400" dirty="0">
                <a:sym typeface="Symbol" pitchFamily="18" charset="2"/>
              </a:rPr>
              <a:t>   = A</a:t>
            </a:r>
            <a:r>
              <a:rPr lang="en-US" sz="2400" baseline="-25000" dirty="0">
                <a:sym typeface="Symbol" pitchFamily="18" charset="2"/>
              </a:rPr>
              <a:t>X  </a:t>
            </a:r>
            <a:r>
              <a:rPr lang="en-US" sz="2400" dirty="0">
                <a:sym typeface="Symbol" pitchFamily="18" charset="2"/>
              </a:rPr>
              <a:t>– 3</a:t>
            </a:r>
            <a:r>
              <a:rPr lang="en-US" sz="2400" b="1" dirty="0">
                <a:sym typeface="Symbol" pitchFamily="18" charset="2"/>
              </a:rPr>
              <a:t>.</a:t>
            </a:r>
            <a:r>
              <a:rPr lang="en-US" sz="2400" dirty="0">
                <a:sym typeface="Symbol" pitchFamily="18" charset="2"/>
              </a:rPr>
              <a:t>5  +  2  = 0 ;                                   </a:t>
            </a:r>
            <a:r>
              <a:rPr lang="en-US" sz="2400" dirty="0">
                <a:solidFill>
                  <a:schemeClr val="hlink"/>
                </a:solidFill>
                <a:sym typeface="Symbol" pitchFamily="18" charset="2"/>
              </a:rPr>
              <a:t>A</a:t>
            </a:r>
            <a:r>
              <a:rPr lang="en-US" sz="2400" baseline="-25000" dirty="0">
                <a:solidFill>
                  <a:schemeClr val="hlink"/>
                </a:solidFill>
                <a:sym typeface="Symbol" pitchFamily="18" charset="2"/>
              </a:rPr>
              <a:t>X </a:t>
            </a:r>
            <a:r>
              <a:rPr lang="en-US" sz="2400" dirty="0">
                <a:solidFill>
                  <a:schemeClr val="hlink"/>
                </a:solidFill>
                <a:sym typeface="Symbol" pitchFamily="18" charset="2"/>
              </a:rPr>
              <a:t> = 1</a:t>
            </a:r>
            <a:r>
              <a:rPr lang="en-US" sz="2400" b="1" dirty="0">
                <a:solidFill>
                  <a:schemeClr val="hlink"/>
                </a:solidFill>
                <a:sym typeface="Symbol" pitchFamily="18" charset="2"/>
              </a:rPr>
              <a:t>.</a:t>
            </a:r>
            <a:r>
              <a:rPr lang="en-US" sz="2400" dirty="0">
                <a:solidFill>
                  <a:schemeClr val="hlink"/>
                </a:solidFill>
                <a:sym typeface="Symbol" pitchFamily="18" charset="2"/>
              </a:rPr>
              <a:t>5 </a:t>
            </a:r>
            <a:r>
              <a:rPr lang="en-US" sz="2400" dirty="0" err="1">
                <a:solidFill>
                  <a:schemeClr val="hlink"/>
                </a:solidFill>
                <a:sym typeface="Symbol" pitchFamily="18" charset="2"/>
              </a:rPr>
              <a:t>kN</a:t>
            </a:r>
            <a:endParaRPr lang="en-US" sz="2400" dirty="0">
              <a:solidFill>
                <a:schemeClr val="hlink"/>
              </a:solidFill>
              <a:sym typeface="Symbol" pitchFamily="18" charset="2"/>
            </a:endParaRPr>
          </a:p>
          <a:p>
            <a:pPr>
              <a:spcBef>
                <a:spcPct val="50000"/>
              </a:spcBef>
              <a:buFont typeface="Symbol" pitchFamily="18" charset="2"/>
              <a:buChar char="å"/>
            </a:pPr>
            <a:r>
              <a:rPr lang="en-US" sz="2400" dirty="0">
                <a:sym typeface="Symbol" pitchFamily="18" charset="2"/>
              </a:rPr>
              <a:t> M</a:t>
            </a:r>
            <a:r>
              <a:rPr lang="en-US" sz="2400" baseline="-25000" dirty="0">
                <a:sym typeface="Symbol" pitchFamily="18" charset="2"/>
              </a:rPr>
              <a:t>X </a:t>
            </a:r>
            <a:r>
              <a:rPr lang="en-US" sz="2400" dirty="0">
                <a:sym typeface="Symbol" pitchFamily="18" charset="2"/>
              </a:rPr>
              <a:t> =  – 2 ( 0</a:t>
            </a:r>
            <a:r>
              <a:rPr lang="en-US" sz="2400" b="1" dirty="0">
                <a:sym typeface="Symbol" pitchFamily="18" charset="2"/>
              </a:rPr>
              <a:t>.</a:t>
            </a:r>
            <a:r>
              <a:rPr lang="en-US" sz="2400" dirty="0">
                <a:sym typeface="Symbol" pitchFamily="18" charset="2"/>
              </a:rPr>
              <a:t>4 )  + B</a:t>
            </a:r>
            <a:r>
              <a:rPr lang="en-US" sz="2400" baseline="-25000" dirty="0">
                <a:sym typeface="Symbol" pitchFamily="18" charset="2"/>
              </a:rPr>
              <a:t>Z </a:t>
            </a:r>
            <a:r>
              <a:rPr lang="en-US" sz="2400" dirty="0">
                <a:sym typeface="Symbol" pitchFamily="18" charset="2"/>
              </a:rPr>
              <a:t> ( 0</a:t>
            </a:r>
            <a:r>
              <a:rPr lang="en-US" sz="2400" b="1" dirty="0">
                <a:sym typeface="Symbol" pitchFamily="18" charset="2"/>
              </a:rPr>
              <a:t>.</a:t>
            </a:r>
            <a:r>
              <a:rPr lang="en-US" sz="2400" dirty="0">
                <a:sym typeface="Symbol" pitchFamily="18" charset="2"/>
              </a:rPr>
              <a:t>8) + 1 (0</a:t>
            </a:r>
            <a:r>
              <a:rPr lang="en-US" sz="2400" b="1" dirty="0">
                <a:sym typeface="Symbol" pitchFamily="18" charset="2"/>
              </a:rPr>
              <a:t>.</a:t>
            </a:r>
            <a:r>
              <a:rPr lang="en-US" sz="2400" dirty="0">
                <a:sym typeface="Symbol" pitchFamily="18" charset="2"/>
              </a:rPr>
              <a:t>2)  = 0 ;       </a:t>
            </a:r>
            <a:r>
              <a:rPr lang="en-US" sz="2400" dirty="0">
                <a:solidFill>
                  <a:schemeClr val="hlink"/>
                </a:solidFill>
                <a:sym typeface="Symbol" pitchFamily="18" charset="2"/>
              </a:rPr>
              <a:t>B</a:t>
            </a:r>
            <a:r>
              <a:rPr lang="en-US" sz="2400" baseline="-25000" dirty="0">
                <a:solidFill>
                  <a:schemeClr val="hlink"/>
                </a:solidFill>
                <a:sym typeface="Symbol" pitchFamily="18" charset="2"/>
              </a:rPr>
              <a:t>Z</a:t>
            </a:r>
            <a:r>
              <a:rPr lang="en-US" sz="2400" dirty="0">
                <a:solidFill>
                  <a:schemeClr val="hlink"/>
                </a:solidFill>
                <a:sym typeface="Symbol" pitchFamily="18" charset="2"/>
              </a:rPr>
              <a:t> =  0</a:t>
            </a:r>
            <a:r>
              <a:rPr lang="en-US" sz="2400" b="1" dirty="0">
                <a:solidFill>
                  <a:schemeClr val="hlink"/>
                </a:solidFill>
                <a:sym typeface="Symbol" pitchFamily="18" charset="2"/>
              </a:rPr>
              <a:t>.</a:t>
            </a:r>
            <a:r>
              <a:rPr lang="en-US" sz="2400" dirty="0">
                <a:solidFill>
                  <a:schemeClr val="hlink"/>
                </a:solidFill>
                <a:sym typeface="Symbol" pitchFamily="18" charset="2"/>
              </a:rPr>
              <a:t>75 </a:t>
            </a:r>
            <a:r>
              <a:rPr lang="en-US" sz="2400" dirty="0" err="1">
                <a:solidFill>
                  <a:schemeClr val="hlink"/>
                </a:solidFill>
                <a:sym typeface="Symbol" pitchFamily="18" charset="2"/>
              </a:rPr>
              <a:t>kN</a:t>
            </a:r>
            <a:endParaRPr lang="en-US" sz="2400" u="sng" dirty="0">
              <a:solidFill>
                <a:schemeClr val="hlink"/>
              </a:solidFill>
              <a:sym typeface="Symbol" pitchFamily="18" charset="2"/>
            </a:endParaRPr>
          </a:p>
          <a:p>
            <a:pPr>
              <a:spcBef>
                <a:spcPct val="50000"/>
              </a:spcBef>
              <a:buFont typeface="Symbol" pitchFamily="18" charset="2"/>
              <a:buChar char="å"/>
            </a:pPr>
            <a:r>
              <a:rPr lang="en-US" sz="2400" dirty="0">
                <a:sym typeface="Symbol" pitchFamily="18" charset="2"/>
              </a:rPr>
              <a:t> F</a:t>
            </a:r>
            <a:r>
              <a:rPr lang="en-US" sz="2400" baseline="-25000" dirty="0">
                <a:sym typeface="Symbol" pitchFamily="18" charset="2"/>
              </a:rPr>
              <a:t>Z     </a:t>
            </a:r>
            <a:r>
              <a:rPr lang="en-US" sz="2400" dirty="0">
                <a:sym typeface="Symbol" pitchFamily="18" charset="2"/>
              </a:rPr>
              <a:t>= A</a:t>
            </a:r>
            <a:r>
              <a:rPr lang="en-US" sz="2400" baseline="-25000" dirty="0">
                <a:sym typeface="Symbol" pitchFamily="18" charset="2"/>
              </a:rPr>
              <a:t>Z</a:t>
            </a:r>
            <a:r>
              <a:rPr lang="en-US" sz="2400" dirty="0">
                <a:sym typeface="Symbol" pitchFamily="18" charset="2"/>
              </a:rPr>
              <a:t>  +  0</a:t>
            </a:r>
            <a:r>
              <a:rPr lang="en-US" sz="2400" b="1" dirty="0">
                <a:sym typeface="Symbol" pitchFamily="18" charset="2"/>
              </a:rPr>
              <a:t>.</a:t>
            </a:r>
            <a:r>
              <a:rPr lang="en-US" sz="2400" dirty="0">
                <a:sym typeface="Symbol" pitchFamily="18" charset="2"/>
              </a:rPr>
              <a:t>75  –  2  =  0  ;                              </a:t>
            </a:r>
            <a:r>
              <a:rPr lang="en-US" sz="2400" dirty="0">
                <a:solidFill>
                  <a:schemeClr val="hlink"/>
                </a:solidFill>
                <a:sym typeface="Symbol" pitchFamily="18" charset="2"/>
              </a:rPr>
              <a:t>A</a:t>
            </a:r>
            <a:r>
              <a:rPr lang="en-US" sz="2400" baseline="-25000" dirty="0">
                <a:solidFill>
                  <a:schemeClr val="hlink"/>
                </a:solidFill>
                <a:sym typeface="Symbol" pitchFamily="18" charset="2"/>
              </a:rPr>
              <a:t>Z </a:t>
            </a:r>
            <a:r>
              <a:rPr lang="en-US" sz="2400" dirty="0">
                <a:solidFill>
                  <a:schemeClr val="hlink"/>
                </a:solidFill>
                <a:sym typeface="Symbol" pitchFamily="18" charset="2"/>
              </a:rPr>
              <a:t> =  1</a:t>
            </a:r>
            <a:r>
              <a:rPr lang="en-US" sz="2400" b="1" dirty="0">
                <a:solidFill>
                  <a:schemeClr val="hlink"/>
                </a:solidFill>
                <a:sym typeface="Symbol" pitchFamily="18" charset="2"/>
              </a:rPr>
              <a:t>.</a:t>
            </a:r>
            <a:r>
              <a:rPr lang="en-US" sz="2400" dirty="0">
                <a:solidFill>
                  <a:schemeClr val="hlink"/>
                </a:solidFill>
                <a:sym typeface="Symbol" pitchFamily="18" charset="2"/>
              </a:rPr>
              <a:t>25 </a:t>
            </a:r>
            <a:r>
              <a:rPr lang="en-US" sz="2400" dirty="0" err="1">
                <a:solidFill>
                  <a:schemeClr val="hlink"/>
                </a:solidFill>
                <a:sym typeface="Symbol" pitchFamily="18" charset="2"/>
              </a:rPr>
              <a:t>kN</a:t>
            </a:r>
            <a:endParaRPr lang="en-US" sz="2400" u="sng" dirty="0">
              <a:solidFill>
                <a:schemeClr val="hlink"/>
              </a:solidFill>
              <a:sym typeface="Symbol" pitchFamily="18" charset="2"/>
            </a:endParaRPr>
          </a:p>
        </p:txBody>
      </p:sp>
      <p:grpSp>
        <p:nvGrpSpPr>
          <p:cNvPr id="2" name="Group 93"/>
          <p:cNvGrpSpPr>
            <a:grpSpLocks/>
          </p:cNvGrpSpPr>
          <p:nvPr/>
        </p:nvGrpSpPr>
        <p:grpSpPr bwMode="auto">
          <a:xfrm>
            <a:off x="4114800" y="914400"/>
            <a:ext cx="4773613" cy="2865438"/>
            <a:chOff x="2544" y="768"/>
            <a:chExt cx="3007" cy="1805"/>
          </a:xfrm>
        </p:grpSpPr>
        <p:sp>
          <p:nvSpPr>
            <p:cNvPr id="54366" name="Line 94"/>
            <p:cNvSpPr>
              <a:spLocks noChangeShapeType="1"/>
            </p:cNvSpPr>
            <p:nvPr/>
          </p:nvSpPr>
          <p:spPr bwMode="auto">
            <a:xfrm flipV="1">
              <a:off x="3360" y="1248"/>
              <a:ext cx="0" cy="288"/>
            </a:xfrm>
            <a:prstGeom prst="line">
              <a:avLst/>
            </a:prstGeom>
            <a:noFill/>
            <a:ln w="9525">
              <a:solidFill>
                <a:schemeClr val="tx1"/>
              </a:solidFill>
              <a:round/>
              <a:headEnd/>
              <a:tailEnd/>
            </a:ln>
            <a:effectLst/>
          </p:spPr>
          <p:txBody>
            <a:bodyPr wrap="none"/>
            <a:lstStyle/>
            <a:p>
              <a:endParaRPr lang="en-US"/>
            </a:p>
          </p:txBody>
        </p:sp>
        <p:sp>
          <p:nvSpPr>
            <p:cNvPr id="54367" name="Line 95"/>
            <p:cNvSpPr>
              <a:spLocks noChangeShapeType="1"/>
            </p:cNvSpPr>
            <p:nvPr/>
          </p:nvSpPr>
          <p:spPr bwMode="auto">
            <a:xfrm>
              <a:off x="2826" y="1776"/>
              <a:ext cx="480" cy="0"/>
            </a:xfrm>
            <a:prstGeom prst="line">
              <a:avLst/>
            </a:prstGeom>
            <a:noFill/>
            <a:ln w="38100">
              <a:solidFill>
                <a:srgbClr val="FF00FF"/>
              </a:solidFill>
              <a:round/>
              <a:headEnd/>
              <a:tailEnd type="triangle" w="med" len="med"/>
            </a:ln>
            <a:effectLst/>
          </p:spPr>
          <p:txBody>
            <a:bodyPr wrap="none"/>
            <a:lstStyle/>
            <a:p>
              <a:endParaRPr lang="en-US"/>
            </a:p>
          </p:txBody>
        </p:sp>
        <p:sp>
          <p:nvSpPr>
            <p:cNvPr id="54368" name="Line 96"/>
            <p:cNvSpPr>
              <a:spLocks noChangeShapeType="1"/>
            </p:cNvSpPr>
            <p:nvPr/>
          </p:nvSpPr>
          <p:spPr bwMode="auto">
            <a:xfrm flipV="1">
              <a:off x="3360" y="1488"/>
              <a:ext cx="0" cy="288"/>
            </a:xfrm>
            <a:prstGeom prst="line">
              <a:avLst/>
            </a:prstGeom>
            <a:noFill/>
            <a:ln w="38100">
              <a:solidFill>
                <a:srgbClr val="FF00FF"/>
              </a:solidFill>
              <a:round/>
              <a:headEnd/>
              <a:tailEnd type="triangle" w="med" len="med"/>
            </a:ln>
            <a:effectLst/>
          </p:spPr>
          <p:txBody>
            <a:bodyPr wrap="none"/>
            <a:lstStyle/>
            <a:p>
              <a:endParaRPr lang="en-US"/>
            </a:p>
          </p:txBody>
        </p:sp>
        <p:sp>
          <p:nvSpPr>
            <p:cNvPr id="54369" name="Line 97"/>
            <p:cNvSpPr>
              <a:spLocks noChangeShapeType="1"/>
            </p:cNvSpPr>
            <p:nvPr/>
          </p:nvSpPr>
          <p:spPr bwMode="auto">
            <a:xfrm flipH="1">
              <a:off x="3216" y="1776"/>
              <a:ext cx="144" cy="192"/>
            </a:xfrm>
            <a:prstGeom prst="line">
              <a:avLst/>
            </a:prstGeom>
            <a:noFill/>
            <a:ln w="38100">
              <a:solidFill>
                <a:srgbClr val="FF00FF"/>
              </a:solidFill>
              <a:round/>
              <a:headEnd/>
              <a:tailEnd type="triangle" w="med" len="med"/>
            </a:ln>
            <a:effectLst/>
          </p:spPr>
          <p:txBody>
            <a:bodyPr wrap="none"/>
            <a:lstStyle/>
            <a:p>
              <a:endParaRPr lang="en-US"/>
            </a:p>
          </p:txBody>
        </p:sp>
        <p:sp>
          <p:nvSpPr>
            <p:cNvPr id="54370" name="Line 98"/>
            <p:cNvSpPr>
              <a:spLocks noChangeShapeType="1"/>
            </p:cNvSpPr>
            <p:nvPr/>
          </p:nvSpPr>
          <p:spPr bwMode="auto">
            <a:xfrm flipH="1">
              <a:off x="3120" y="1968"/>
              <a:ext cx="96" cy="144"/>
            </a:xfrm>
            <a:prstGeom prst="line">
              <a:avLst/>
            </a:prstGeom>
            <a:noFill/>
            <a:ln w="9525">
              <a:solidFill>
                <a:schemeClr val="tx1"/>
              </a:solidFill>
              <a:round/>
              <a:headEnd/>
              <a:tailEnd/>
            </a:ln>
            <a:effectLst/>
          </p:spPr>
          <p:txBody>
            <a:bodyPr wrap="none"/>
            <a:lstStyle/>
            <a:p>
              <a:endParaRPr lang="en-US"/>
            </a:p>
          </p:txBody>
        </p:sp>
        <p:sp>
          <p:nvSpPr>
            <p:cNvPr id="54371" name="Line 99"/>
            <p:cNvSpPr>
              <a:spLocks noChangeShapeType="1"/>
            </p:cNvSpPr>
            <p:nvPr/>
          </p:nvSpPr>
          <p:spPr bwMode="auto">
            <a:xfrm>
              <a:off x="3360" y="1776"/>
              <a:ext cx="816" cy="0"/>
            </a:xfrm>
            <a:prstGeom prst="line">
              <a:avLst/>
            </a:prstGeom>
            <a:noFill/>
            <a:ln w="9525">
              <a:solidFill>
                <a:schemeClr val="tx1"/>
              </a:solidFill>
              <a:round/>
              <a:headEnd/>
              <a:tailEnd/>
            </a:ln>
            <a:effectLst/>
          </p:spPr>
          <p:txBody>
            <a:bodyPr wrap="none"/>
            <a:lstStyle/>
            <a:p>
              <a:endParaRPr lang="en-US"/>
            </a:p>
          </p:txBody>
        </p:sp>
        <p:sp>
          <p:nvSpPr>
            <p:cNvPr id="54372" name="Line 100"/>
            <p:cNvSpPr>
              <a:spLocks noChangeShapeType="1"/>
            </p:cNvSpPr>
            <p:nvPr/>
          </p:nvSpPr>
          <p:spPr bwMode="auto">
            <a:xfrm flipH="1">
              <a:off x="3552" y="1776"/>
              <a:ext cx="96" cy="192"/>
            </a:xfrm>
            <a:prstGeom prst="line">
              <a:avLst/>
            </a:prstGeom>
            <a:noFill/>
            <a:ln w="9525">
              <a:solidFill>
                <a:schemeClr val="tx1"/>
              </a:solidFill>
              <a:round/>
              <a:headEnd/>
              <a:tailEnd/>
            </a:ln>
            <a:effectLst/>
          </p:spPr>
          <p:txBody>
            <a:bodyPr wrap="none"/>
            <a:lstStyle/>
            <a:p>
              <a:endParaRPr lang="en-US"/>
            </a:p>
          </p:txBody>
        </p:sp>
        <p:sp>
          <p:nvSpPr>
            <p:cNvPr id="54373" name="Line 101"/>
            <p:cNvSpPr>
              <a:spLocks noChangeShapeType="1"/>
            </p:cNvSpPr>
            <p:nvPr/>
          </p:nvSpPr>
          <p:spPr bwMode="auto">
            <a:xfrm>
              <a:off x="3552" y="2016"/>
              <a:ext cx="0" cy="288"/>
            </a:xfrm>
            <a:prstGeom prst="line">
              <a:avLst/>
            </a:prstGeom>
            <a:noFill/>
            <a:ln w="38100">
              <a:solidFill>
                <a:schemeClr val="accent1"/>
              </a:solidFill>
              <a:round/>
              <a:headEnd/>
              <a:tailEnd type="triangle" w="med" len="med"/>
            </a:ln>
            <a:effectLst/>
          </p:spPr>
          <p:txBody>
            <a:bodyPr wrap="none"/>
            <a:lstStyle/>
            <a:p>
              <a:endParaRPr lang="en-US"/>
            </a:p>
          </p:txBody>
        </p:sp>
        <p:sp>
          <p:nvSpPr>
            <p:cNvPr id="54374" name="Line 102"/>
            <p:cNvSpPr>
              <a:spLocks noChangeShapeType="1"/>
            </p:cNvSpPr>
            <p:nvPr/>
          </p:nvSpPr>
          <p:spPr bwMode="auto">
            <a:xfrm flipV="1">
              <a:off x="3936" y="1536"/>
              <a:ext cx="0" cy="240"/>
            </a:xfrm>
            <a:prstGeom prst="line">
              <a:avLst/>
            </a:prstGeom>
            <a:noFill/>
            <a:ln w="38100">
              <a:solidFill>
                <a:srgbClr val="FF00FF"/>
              </a:solidFill>
              <a:round/>
              <a:headEnd/>
              <a:tailEnd type="triangle" w="med" len="med"/>
            </a:ln>
            <a:effectLst/>
          </p:spPr>
          <p:txBody>
            <a:bodyPr wrap="none"/>
            <a:lstStyle/>
            <a:p>
              <a:endParaRPr lang="en-US"/>
            </a:p>
          </p:txBody>
        </p:sp>
        <p:sp>
          <p:nvSpPr>
            <p:cNvPr id="54375" name="Line 103"/>
            <p:cNvSpPr>
              <a:spLocks noChangeShapeType="1"/>
            </p:cNvSpPr>
            <p:nvPr/>
          </p:nvSpPr>
          <p:spPr bwMode="auto">
            <a:xfrm flipH="1">
              <a:off x="3792" y="1776"/>
              <a:ext cx="144" cy="288"/>
            </a:xfrm>
            <a:prstGeom prst="line">
              <a:avLst/>
            </a:prstGeom>
            <a:noFill/>
            <a:ln w="38100">
              <a:solidFill>
                <a:srgbClr val="FF00FF"/>
              </a:solidFill>
              <a:round/>
              <a:headEnd/>
              <a:tailEnd type="triangle" w="med" len="med"/>
            </a:ln>
            <a:effectLst/>
          </p:spPr>
          <p:txBody>
            <a:bodyPr wrap="none"/>
            <a:lstStyle/>
            <a:p>
              <a:endParaRPr lang="en-US"/>
            </a:p>
          </p:txBody>
        </p:sp>
        <p:sp>
          <p:nvSpPr>
            <p:cNvPr id="54376" name="Line 104"/>
            <p:cNvSpPr>
              <a:spLocks noChangeShapeType="1"/>
            </p:cNvSpPr>
            <p:nvPr/>
          </p:nvSpPr>
          <p:spPr bwMode="auto">
            <a:xfrm>
              <a:off x="4176" y="1776"/>
              <a:ext cx="0" cy="288"/>
            </a:xfrm>
            <a:prstGeom prst="line">
              <a:avLst/>
            </a:prstGeom>
            <a:noFill/>
            <a:ln w="9525">
              <a:solidFill>
                <a:schemeClr val="tx1"/>
              </a:solidFill>
              <a:round/>
              <a:headEnd/>
              <a:tailEnd/>
            </a:ln>
            <a:effectLst/>
          </p:spPr>
          <p:txBody>
            <a:bodyPr wrap="none"/>
            <a:lstStyle/>
            <a:p>
              <a:endParaRPr lang="en-US"/>
            </a:p>
          </p:txBody>
        </p:sp>
        <p:sp>
          <p:nvSpPr>
            <p:cNvPr id="54377" name="Line 105"/>
            <p:cNvSpPr>
              <a:spLocks noChangeShapeType="1"/>
            </p:cNvSpPr>
            <p:nvPr/>
          </p:nvSpPr>
          <p:spPr bwMode="auto">
            <a:xfrm>
              <a:off x="4176" y="2064"/>
              <a:ext cx="672" cy="0"/>
            </a:xfrm>
            <a:prstGeom prst="line">
              <a:avLst/>
            </a:prstGeom>
            <a:noFill/>
            <a:ln w="9525">
              <a:solidFill>
                <a:schemeClr val="tx1"/>
              </a:solidFill>
              <a:round/>
              <a:headEnd/>
              <a:tailEnd/>
            </a:ln>
            <a:effectLst/>
          </p:spPr>
          <p:txBody>
            <a:bodyPr wrap="none"/>
            <a:lstStyle/>
            <a:p>
              <a:endParaRPr lang="en-US"/>
            </a:p>
          </p:txBody>
        </p:sp>
        <p:sp>
          <p:nvSpPr>
            <p:cNvPr id="54378" name="Line 106"/>
            <p:cNvSpPr>
              <a:spLocks noChangeShapeType="1"/>
            </p:cNvSpPr>
            <p:nvPr/>
          </p:nvSpPr>
          <p:spPr bwMode="auto">
            <a:xfrm>
              <a:off x="4176" y="1776"/>
              <a:ext cx="672" cy="0"/>
            </a:xfrm>
            <a:prstGeom prst="line">
              <a:avLst/>
            </a:prstGeom>
            <a:noFill/>
            <a:ln w="9525">
              <a:solidFill>
                <a:schemeClr val="tx1"/>
              </a:solidFill>
              <a:round/>
              <a:headEnd/>
              <a:tailEnd/>
            </a:ln>
            <a:effectLst/>
          </p:spPr>
          <p:txBody>
            <a:bodyPr wrap="none"/>
            <a:lstStyle/>
            <a:p>
              <a:endParaRPr lang="en-US"/>
            </a:p>
          </p:txBody>
        </p:sp>
        <p:sp>
          <p:nvSpPr>
            <p:cNvPr id="54379" name="Line 107"/>
            <p:cNvSpPr>
              <a:spLocks noChangeShapeType="1"/>
            </p:cNvSpPr>
            <p:nvPr/>
          </p:nvSpPr>
          <p:spPr bwMode="auto">
            <a:xfrm flipH="1">
              <a:off x="4704" y="2064"/>
              <a:ext cx="144" cy="288"/>
            </a:xfrm>
            <a:prstGeom prst="line">
              <a:avLst/>
            </a:prstGeom>
            <a:noFill/>
            <a:ln w="38100">
              <a:solidFill>
                <a:srgbClr val="FF00FF"/>
              </a:solidFill>
              <a:round/>
              <a:headEnd/>
              <a:tailEnd type="triangle" w="med" len="med"/>
            </a:ln>
            <a:effectLst/>
          </p:spPr>
          <p:txBody>
            <a:bodyPr wrap="none"/>
            <a:lstStyle/>
            <a:p>
              <a:endParaRPr lang="en-US"/>
            </a:p>
          </p:txBody>
        </p:sp>
        <p:sp>
          <p:nvSpPr>
            <p:cNvPr id="54380" name="Line 108"/>
            <p:cNvSpPr>
              <a:spLocks noChangeShapeType="1"/>
            </p:cNvSpPr>
            <p:nvPr/>
          </p:nvSpPr>
          <p:spPr bwMode="auto">
            <a:xfrm>
              <a:off x="4896" y="2064"/>
              <a:ext cx="288" cy="0"/>
            </a:xfrm>
            <a:prstGeom prst="line">
              <a:avLst/>
            </a:prstGeom>
            <a:noFill/>
            <a:ln w="38100">
              <a:solidFill>
                <a:schemeClr val="accent1"/>
              </a:solidFill>
              <a:round/>
              <a:headEnd/>
              <a:tailEnd type="triangle" w="med" len="med"/>
            </a:ln>
            <a:effectLst/>
          </p:spPr>
          <p:txBody>
            <a:bodyPr wrap="none"/>
            <a:lstStyle/>
            <a:p>
              <a:endParaRPr lang="en-US"/>
            </a:p>
          </p:txBody>
        </p:sp>
        <p:sp>
          <p:nvSpPr>
            <p:cNvPr id="54381" name="Text Box 109"/>
            <p:cNvSpPr txBox="1">
              <a:spLocks noChangeArrowheads="1"/>
            </p:cNvSpPr>
            <p:nvPr/>
          </p:nvSpPr>
          <p:spPr bwMode="auto">
            <a:xfrm>
              <a:off x="2928" y="1248"/>
              <a:ext cx="384" cy="269"/>
            </a:xfrm>
            <a:prstGeom prst="rect">
              <a:avLst/>
            </a:prstGeom>
            <a:noFill/>
            <a:ln w="9525">
              <a:noFill/>
              <a:miter lim="800000"/>
              <a:headEnd/>
              <a:tailEnd/>
            </a:ln>
            <a:effectLst/>
          </p:spPr>
          <p:txBody>
            <a:bodyPr>
              <a:spAutoFit/>
            </a:bodyPr>
            <a:lstStyle/>
            <a:p>
              <a:pPr>
                <a:spcBef>
                  <a:spcPct val="50000"/>
                </a:spcBef>
              </a:pPr>
              <a:r>
                <a:rPr lang="en-US"/>
                <a:t>A</a:t>
              </a:r>
              <a:r>
                <a:rPr lang="en-US" baseline="-25000"/>
                <a:t>Z</a:t>
              </a:r>
              <a:endParaRPr lang="en-US"/>
            </a:p>
          </p:txBody>
        </p:sp>
        <p:sp>
          <p:nvSpPr>
            <p:cNvPr id="54382" name="Text Box 110"/>
            <p:cNvSpPr txBox="1">
              <a:spLocks noChangeArrowheads="1"/>
            </p:cNvSpPr>
            <p:nvPr/>
          </p:nvSpPr>
          <p:spPr bwMode="auto">
            <a:xfrm>
              <a:off x="2544" y="1632"/>
              <a:ext cx="384" cy="269"/>
            </a:xfrm>
            <a:prstGeom prst="rect">
              <a:avLst/>
            </a:prstGeom>
            <a:noFill/>
            <a:ln w="9525">
              <a:noFill/>
              <a:miter lim="800000"/>
              <a:headEnd/>
              <a:tailEnd/>
            </a:ln>
            <a:effectLst/>
          </p:spPr>
          <p:txBody>
            <a:bodyPr>
              <a:spAutoFit/>
            </a:bodyPr>
            <a:lstStyle/>
            <a:p>
              <a:pPr>
                <a:spcBef>
                  <a:spcPct val="50000"/>
                </a:spcBef>
              </a:pPr>
              <a:r>
                <a:rPr lang="en-US"/>
                <a:t>A</a:t>
              </a:r>
              <a:r>
                <a:rPr lang="en-US" baseline="-25000"/>
                <a:t>y</a:t>
              </a:r>
              <a:endParaRPr lang="en-US"/>
            </a:p>
          </p:txBody>
        </p:sp>
        <p:sp>
          <p:nvSpPr>
            <p:cNvPr id="54383" name="Text Box 111"/>
            <p:cNvSpPr txBox="1">
              <a:spLocks noChangeArrowheads="1"/>
            </p:cNvSpPr>
            <p:nvPr/>
          </p:nvSpPr>
          <p:spPr bwMode="auto">
            <a:xfrm>
              <a:off x="3376" y="1200"/>
              <a:ext cx="224" cy="269"/>
            </a:xfrm>
            <a:prstGeom prst="rect">
              <a:avLst/>
            </a:prstGeom>
            <a:noFill/>
            <a:ln w="9525">
              <a:noFill/>
              <a:miter lim="800000"/>
              <a:headEnd/>
              <a:tailEnd/>
            </a:ln>
            <a:effectLst/>
          </p:spPr>
          <p:txBody>
            <a:bodyPr wrap="none">
              <a:spAutoFit/>
            </a:bodyPr>
            <a:lstStyle/>
            <a:p>
              <a:r>
                <a:rPr lang="en-US"/>
                <a:t>Z</a:t>
              </a:r>
            </a:p>
          </p:txBody>
        </p:sp>
        <p:sp>
          <p:nvSpPr>
            <p:cNvPr id="54384" name="Text Box 112"/>
            <p:cNvSpPr txBox="1">
              <a:spLocks noChangeArrowheads="1"/>
            </p:cNvSpPr>
            <p:nvPr/>
          </p:nvSpPr>
          <p:spPr bwMode="auto">
            <a:xfrm>
              <a:off x="3216" y="1872"/>
              <a:ext cx="330" cy="269"/>
            </a:xfrm>
            <a:prstGeom prst="rect">
              <a:avLst/>
            </a:prstGeom>
            <a:noFill/>
            <a:ln w="9525">
              <a:noFill/>
              <a:miter lim="800000"/>
              <a:headEnd/>
              <a:tailEnd/>
            </a:ln>
            <a:effectLst/>
          </p:spPr>
          <p:txBody>
            <a:bodyPr wrap="none">
              <a:spAutoFit/>
            </a:bodyPr>
            <a:lstStyle/>
            <a:p>
              <a:r>
                <a:rPr lang="en-US"/>
                <a:t>A</a:t>
              </a:r>
              <a:r>
                <a:rPr lang="en-US" baseline="-25000"/>
                <a:t>X</a:t>
              </a:r>
              <a:endParaRPr lang="en-US"/>
            </a:p>
          </p:txBody>
        </p:sp>
        <p:sp>
          <p:nvSpPr>
            <p:cNvPr id="54385" name="Text Box 113"/>
            <p:cNvSpPr txBox="1">
              <a:spLocks noChangeArrowheads="1"/>
            </p:cNvSpPr>
            <p:nvPr/>
          </p:nvSpPr>
          <p:spPr bwMode="auto">
            <a:xfrm>
              <a:off x="2928" y="2016"/>
              <a:ext cx="226" cy="269"/>
            </a:xfrm>
            <a:prstGeom prst="rect">
              <a:avLst/>
            </a:prstGeom>
            <a:noFill/>
            <a:ln w="9525">
              <a:noFill/>
              <a:miter lim="800000"/>
              <a:headEnd/>
              <a:tailEnd/>
            </a:ln>
            <a:effectLst/>
          </p:spPr>
          <p:txBody>
            <a:bodyPr>
              <a:spAutoFit/>
            </a:bodyPr>
            <a:lstStyle/>
            <a:p>
              <a:pPr>
                <a:spcBef>
                  <a:spcPct val="50000"/>
                </a:spcBef>
              </a:pPr>
              <a:r>
                <a:rPr lang="en-US"/>
                <a:t>X</a:t>
              </a:r>
            </a:p>
          </p:txBody>
        </p:sp>
        <p:sp>
          <p:nvSpPr>
            <p:cNvPr id="54386" name="Text Box 114"/>
            <p:cNvSpPr txBox="1">
              <a:spLocks noChangeArrowheads="1"/>
            </p:cNvSpPr>
            <p:nvPr/>
          </p:nvSpPr>
          <p:spPr bwMode="auto">
            <a:xfrm>
              <a:off x="3840" y="1296"/>
              <a:ext cx="306" cy="269"/>
            </a:xfrm>
            <a:prstGeom prst="rect">
              <a:avLst/>
            </a:prstGeom>
            <a:noFill/>
            <a:ln w="9525">
              <a:noFill/>
              <a:miter lim="800000"/>
              <a:headEnd/>
              <a:tailEnd/>
            </a:ln>
            <a:effectLst/>
          </p:spPr>
          <p:txBody>
            <a:bodyPr wrap="none">
              <a:spAutoFit/>
            </a:bodyPr>
            <a:lstStyle/>
            <a:p>
              <a:r>
                <a:rPr lang="en-US"/>
                <a:t>B</a:t>
              </a:r>
              <a:r>
                <a:rPr lang="en-US" baseline="-25000"/>
                <a:t>Z</a:t>
              </a:r>
              <a:endParaRPr lang="en-US"/>
            </a:p>
          </p:txBody>
        </p:sp>
        <p:sp>
          <p:nvSpPr>
            <p:cNvPr id="54387" name="Text Box 115"/>
            <p:cNvSpPr txBox="1">
              <a:spLocks noChangeArrowheads="1"/>
            </p:cNvSpPr>
            <p:nvPr/>
          </p:nvSpPr>
          <p:spPr bwMode="auto">
            <a:xfrm>
              <a:off x="3744" y="2112"/>
              <a:ext cx="320" cy="269"/>
            </a:xfrm>
            <a:prstGeom prst="rect">
              <a:avLst/>
            </a:prstGeom>
            <a:noFill/>
            <a:ln w="9525">
              <a:noFill/>
              <a:miter lim="800000"/>
              <a:headEnd/>
              <a:tailEnd/>
            </a:ln>
            <a:effectLst/>
          </p:spPr>
          <p:txBody>
            <a:bodyPr wrap="none">
              <a:spAutoFit/>
            </a:bodyPr>
            <a:lstStyle/>
            <a:p>
              <a:r>
                <a:rPr lang="en-US"/>
                <a:t>B</a:t>
              </a:r>
              <a:r>
                <a:rPr lang="en-US" baseline="-25000"/>
                <a:t>X</a:t>
              </a:r>
              <a:endParaRPr lang="en-US"/>
            </a:p>
          </p:txBody>
        </p:sp>
        <p:sp>
          <p:nvSpPr>
            <p:cNvPr id="54388" name="Text Box 116"/>
            <p:cNvSpPr txBox="1">
              <a:spLocks noChangeArrowheads="1"/>
            </p:cNvSpPr>
            <p:nvPr/>
          </p:nvSpPr>
          <p:spPr bwMode="auto">
            <a:xfrm>
              <a:off x="3254" y="2304"/>
              <a:ext cx="463" cy="269"/>
            </a:xfrm>
            <a:prstGeom prst="rect">
              <a:avLst/>
            </a:prstGeom>
            <a:noFill/>
            <a:ln w="9525">
              <a:noFill/>
              <a:miter lim="800000"/>
              <a:headEnd/>
              <a:tailEnd/>
            </a:ln>
            <a:effectLst/>
          </p:spPr>
          <p:txBody>
            <a:bodyPr wrap="none">
              <a:spAutoFit/>
            </a:bodyPr>
            <a:lstStyle/>
            <a:p>
              <a:r>
                <a:rPr lang="en-US"/>
                <a:t>2 kN</a:t>
              </a:r>
            </a:p>
          </p:txBody>
        </p:sp>
        <p:sp>
          <p:nvSpPr>
            <p:cNvPr id="54389" name="Text Box 117"/>
            <p:cNvSpPr txBox="1">
              <a:spLocks noChangeArrowheads="1"/>
            </p:cNvSpPr>
            <p:nvPr/>
          </p:nvSpPr>
          <p:spPr bwMode="auto">
            <a:xfrm>
              <a:off x="3360" y="768"/>
              <a:ext cx="1680" cy="269"/>
            </a:xfrm>
            <a:prstGeom prst="rect">
              <a:avLst/>
            </a:prstGeom>
            <a:noFill/>
            <a:ln w="9525">
              <a:noFill/>
              <a:miter lim="800000"/>
              <a:headEnd/>
              <a:tailEnd/>
            </a:ln>
            <a:effectLst/>
          </p:spPr>
          <p:txBody>
            <a:bodyPr>
              <a:spAutoFit/>
            </a:bodyPr>
            <a:lstStyle/>
            <a:p>
              <a:pPr>
                <a:spcBef>
                  <a:spcPct val="50000"/>
                </a:spcBef>
              </a:pPr>
              <a:r>
                <a:rPr lang="en-US" u="sng"/>
                <a:t>A FBD of the rod:</a:t>
              </a:r>
            </a:p>
          </p:txBody>
        </p:sp>
        <p:sp>
          <p:nvSpPr>
            <p:cNvPr id="54390" name="Text Box 118"/>
            <p:cNvSpPr txBox="1">
              <a:spLocks noChangeArrowheads="1"/>
            </p:cNvSpPr>
            <p:nvPr/>
          </p:nvSpPr>
          <p:spPr bwMode="auto">
            <a:xfrm>
              <a:off x="4848" y="1584"/>
              <a:ext cx="243" cy="269"/>
            </a:xfrm>
            <a:prstGeom prst="rect">
              <a:avLst/>
            </a:prstGeom>
            <a:noFill/>
            <a:ln w="9525">
              <a:noFill/>
              <a:miter lim="800000"/>
              <a:headEnd/>
              <a:tailEnd/>
            </a:ln>
            <a:effectLst/>
          </p:spPr>
          <p:txBody>
            <a:bodyPr wrap="none">
              <a:spAutoFit/>
            </a:bodyPr>
            <a:lstStyle/>
            <a:p>
              <a:r>
                <a:rPr lang="en-US"/>
                <a:t>Y</a:t>
              </a:r>
            </a:p>
          </p:txBody>
        </p:sp>
        <p:sp>
          <p:nvSpPr>
            <p:cNvPr id="54391" name="Text Box 119"/>
            <p:cNvSpPr txBox="1">
              <a:spLocks noChangeArrowheads="1"/>
            </p:cNvSpPr>
            <p:nvPr/>
          </p:nvSpPr>
          <p:spPr bwMode="auto">
            <a:xfrm>
              <a:off x="4752" y="2256"/>
              <a:ext cx="294" cy="269"/>
            </a:xfrm>
            <a:prstGeom prst="rect">
              <a:avLst/>
            </a:prstGeom>
            <a:noFill/>
            <a:ln w="9525">
              <a:noFill/>
              <a:miter lim="800000"/>
              <a:headEnd/>
              <a:tailEnd/>
            </a:ln>
            <a:effectLst/>
          </p:spPr>
          <p:txBody>
            <a:bodyPr wrap="none">
              <a:spAutoFit/>
            </a:bodyPr>
            <a:lstStyle/>
            <a:p>
              <a:r>
                <a:rPr lang="en-US"/>
                <a:t>F</a:t>
              </a:r>
              <a:r>
                <a:rPr lang="en-US" baseline="-25000"/>
                <a:t>C</a:t>
              </a:r>
              <a:endParaRPr lang="en-US"/>
            </a:p>
          </p:txBody>
        </p:sp>
        <p:sp>
          <p:nvSpPr>
            <p:cNvPr id="54392" name="Text Box 120"/>
            <p:cNvSpPr txBox="1">
              <a:spLocks noChangeArrowheads="1"/>
            </p:cNvSpPr>
            <p:nvPr/>
          </p:nvSpPr>
          <p:spPr bwMode="auto">
            <a:xfrm>
              <a:off x="5088" y="1824"/>
              <a:ext cx="463" cy="269"/>
            </a:xfrm>
            <a:prstGeom prst="rect">
              <a:avLst/>
            </a:prstGeom>
            <a:noFill/>
            <a:ln w="9525">
              <a:noFill/>
              <a:miter lim="800000"/>
              <a:headEnd/>
              <a:tailEnd/>
            </a:ln>
            <a:effectLst/>
          </p:spPr>
          <p:txBody>
            <a:bodyPr wrap="none">
              <a:spAutoFit/>
            </a:bodyPr>
            <a:lstStyle/>
            <a:p>
              <a:r>
                <a:rPr lang="en-US"/>
                <a:t>1 kN</a:t>
              </a:r>
            </a:p>
          </p:txBody>
        </p:sp>
      </p:grpSp>
      <p:grpSp>
        <p:nvGrpSpPr>
          <p:cNvPr id="33" name="Group 32"/>
          <p:cNvGrpSpPr/>
          <p:nvPr/>
        </p:nvGrpSpPr>
        <p:grpSpPr>
          <a:xfrm>
            <a:off x="533400" y="914400"/>
            <a:ext cx="3505200" cy="2749550"/>
            <a:chOff x="533400" y="1295400"/>
            <a:chExt cx="3505200" cy="2749550"/>
          </a:xfrm>
        </p:grpSpPr>
        <p:grpSp>
          <p:nvGrpSpPr>
            <p:cNvPr id="34" name="Group 33"/>
            <p:cNvGrpSpPr/>
            <p:nvPr/>
          </p:nvGrpSpPr>
          <p:grpSpPr>
            <a:xfrm>
              <a:off x="533400" y="1295400"/>
              <a:ext cx="3505200" cy="2749550"/>
              <a:chOff x="533400" y="1295400"/>
              <a:chExt cx="3505200" cy="2749550"/>
            </a:xfrm>
          </p:grpSpPr>
          <p:pic>
            <p:nvPicPr>
              <p:cNvPr id="36" name="Picture 1065" descr="C:\WINDOWS\DESKTOP\Mehta\sur\p5_75.jpg"/>
              <p:cNvPicPr>
                <a:picLocks noChangeAspect="1" noChangeArrowheads="1"/>
              </p:cNvPicPr>
              <p:nvPr/>
            </p:nvPicPr>
            <p:blipFill>
              <a:blip r:embed="rId3" cstate="print">
                <a:lum bright="-48000" contrast="72000"/>
              </a:blip>
              <a:srcRect/>
              <a:stretch>
                <a:fillRect/>
              </a:stretch>
            </p:blipFill>
            <p:spPr bwMode="auto">
              <a:xfrm>
                <a:off x="533400" y="1295400"/>
                <a:ext cx="3505200" cy="2749550"/>
              </a:xfrm>
              <a:prstGeom prst="rect">
                <a:avLst/>
              </a:prstGeom>
              <a:noFill/>
            </p:spPr>
          </p:pic>
          <p:sp>
            <p:nvSpPr>
              <p:cNvPr id="37" name="Rectangle 36"/>
              <p:cNvSpPr/>
              <p:nvPr/>
            </p:nvSpPr>
            <p:spPr>
              <a:xfrm>
                <a:off x="2514600" y="35052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5" name="Straight Arrow Connector 34"/>
            <p:cNvCxnSpPr/>
            <p:nvPr/>
          </p:nvCxnSpPr>
          <p:spPr>
            <a:xfrm rot="5400000">
              <a:off x="2667000" y="3505200"/>
              <a:ext cx="3048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048000" y="381000"/>
            <a:ext cx="4343400" cy="457200"/>
          </a:xfrm>
          <a:prstGeom prst="rect">
            <a:avLst/>
          </a:prstGeom>
          <a:noFill/>
          <a:ln w="9525">
            <a:noFill/>
            <a:miter lim="800000"/>
            <a:headEnd/>
            <a:tailEnd/>
          </a:ln>
          <a:effectLst/>
        </p:spPr>
        <p:txBody>
          <a:bodyPr>
            <a:spAutoFit/>
          </a:bodyPr>
          <a:lstStyle/>
          <a:p>
            <a:pPr>
              <a:spcBef>
                <a:spcPct val="50000"/>
              </a:spcBef>
            </a:pPr>
            <a:r>
              <a:rPr lang="en-US" sz="2400" b="1" dirty="0"/>
              <a:t>ATTENTION QUIZ</a:t>
            </a:r>
          </a:p>
        </p:txBody>
      </p:sp>
      <p:pic>
        <p:nvPicPr>
          <p:cNvPr id="55299" name="Picture 3" descr="C:\WINDOWS\DESKTOP\Mehta\sur\p5_67.jpg"/>
          <p:cNvPicPr>
            <a:picLocks noChangeAspect="1" noChangeArrowheads="1"/>
          </p:cNvPicPr>
          <p:nvPr/>
        </p:nvPicPr>
        <p:blipFill>
          <a:blip r:embed="rId3" cstate="print">
            <a:lum bright="-42000" contrast="60000"/>
          </a:blip>
          <a:srcRect/>
          <a:stretch>
            <a:fillRect/>
          </a:stretch>
        </p:blipFill>
        <p:spPr bwMode="auto">
          <a:xfrm>
            <a:off x="5486400" y="1447800"/>
            <a:ext cx="3200400" cy="3079750"/>
          </a:xfrm>
          <a:prstGeom prst="rect">
            <a:avLst/>
          </a:prstGeom>
          <a:noFill/>
        </p:spPr>
      </p:pic>
      <p:sp>
        <p:nvSpPr>
          <p:cNvPr id="55300" name="Text Box 4"/>
          <p:cNvSpPr txBox="1">
            <a:spLocks noChangeArrowheads="1"/>
          </p:cNvSpPr>
          <p:nvPr/>
        </p:nvSpPr>
        <p:spPr bwMode="auto">
          <a:xfrm>
            <a:off x="457200" y="1295400"/>
            <a:ext cx="5105400" cy="4108450"/>
          </a:xfrm>
          <a:prstGeom prst="rect">
            <a:avLst/>
          </a:prstGeom>
          <a:noFill/>
          <a:ln w="9525">
            <a:noFill/>
            <a:miter lim="800000"/>
            <a:headEnd/>
            <a:tailEnd/>
          </a:ln>
          <a:effectLst/>
        </p:spPr>
        <p:txBody>
          <a:bodyPr>
            <a:spAutoFit/>
          </a:bodyPr>
          <a:lstStyle/>
          <a:p>
            <a:pPr marL="457200" indent="-457200">
              <a:spcBef>
                <a:spcPct val="50000"/>
              </a:spcBef>
            </a:pPr>
            <a:r>
              <a:rPr lang="en-US" sz="2400"/>
              <a:t>1.   A plate is supported by a ball-and-socket joint at A, a roller joint at B, and a cable at C. How many unknown support reactions are there in this problem?</a:t>
            </a:r>
          </a:p>
          <a:p>
            <a:pPr marL="457200" indent="-457200">
              <a:spcBef>
                <a:spcPct val="50000"/>
              </a:spcBef>
            </a:pPr>
            <a:r>
              <a:rPr lang="en-US" sz="2400"/>
              <a:t>      A) 4 forces and 2 moments</a:t>
            </a:r>
          </a:p>
          <a:p>
            <a:pPr marL="457200" indent="-457200">
              <a:spcBef>
                <a:spcPct val="50000"/>
              </a:spcBef>
            </a:pPr>
            <a:r>
              <a:rPr lang="en-US" sz="2400"/>
              <a:t>      B) 6 forces</a:t>
            </a:r>
          </a:p>
          <a:p>
            <a:pPr marL="457200" indent="-457200">
              <a:spcBef>
                <a:spcPct val="50000"/>
              </a:spcBef>
            </a:pPr>
            <a:r>
              <a:rPr lang="en-US" sz="2400"/>
              <a:t>      C) 5 forces</a:t>
            </a:r>
          </a:p>
          <a:p>
            <a:pPr marL="457200" indent="-457200">
              <a:spcBef>
                <a:spcPct val="50000"/>
              </a:spcBef>
            </a:pPr>
            <a:r>
              <a:rPr lang="en-US" sz="2400"/>
              <a:t>      D) 4 forces and 1 moment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457200"/>
            <a:ext cx="7924800" cy="457200"/>
          </a:xfrm>
          <a:prstGeom prst="rect">
            <a:avLst/>
          </a:prstGeom>
          <a:noFill/>
          <a:ln w="9525">
            <a:noFill/>
            <a:miter lim="800000"/>
            <a:headEnd/>
            <a:tailEnd/>
          </a:ln>
          <a:effectLst/>
        </p:spPr>
        <p:txBody>
          <a:bodyPr>
            <a:spAutoFit/>
          </a:bodyPr>
          <a:lstStyle/>
          <a:p>
            <a:pPr algn="ctr">
              <a:spcBef>
                <a:spcPct val="50000"/>
              </a:spcBef>
            </a:pPr>
            <a:r>
              <a:rPr lang="en-US" sz="2400" b="1" dirty="0"/>
              <a:t>READING QUIZ</a:t>
            </a:r>
          </a:p>
        </p:txBody>
      </p:sp>
      <p:sp>
        <p:nvSpPr>
          <p:cNvPr id="29699" name="Text Box 3"/>
          <p:cNvSpPr txBox="1">
            <a:spLocks noChangeArrowheads="1"/>
          </p:cNvSpPr>
          <p:nvPr/>
        </p:nvSpPr>
        <p:spPr bwMode="auto">
          <a:xfrm>
            <a:off x="381000" y="1066800"/>
            <a:ext cx="8229600" cy="1917700"/>
          </a:xfrm>
          <a:prstGeom prst="rect">
            <a:avLst/>
          </a:prstGeom>
          <a:noFill/>
          <a:ln w="9525">
            <a:noFill/>
            <a:miter lim="800000"/>
            <a:headEnd/>
            <a:tailEnd/>
          </a:ln>
          <a:effectLst/>
        </p:spPr>
        <p:txBody>
          <a:bodyPr>
            <a:spAutoFit/>
          </a:bodyPr>
          <a:lstStyle/>
          <a:p>
            <a:pPr marL="457200" indent="-457200">
              <a:spcBef>
                <a:spcPct val="50000"/>
              </a:spcBef>
            </a:pPr>
            <a:r>
              <a:rPr lang="en-US" sz="2400"/>
              <a:t>1.    If a support prevents rotation of a body about an axis, then the support exerts a  ________  on the body about that axis.</a:t>
            </a:r>
          </a:p>
          <a:p>
            <a:pPr marL="914400" lvl="1" indent="-457200">
              <a:spcBef>
                <a:spcPct val="50000"/>
              </a:spcBef>
            </a:pPr>
            <a:r>
              <a:rPr lang="en-US" sz="2400"/>
              <a:t>A)  couple moment	B)   force</a:t>
            </a:r>
          </a:p>
          <a:p>
            <a:pPr marL="914400" lvl="1" indent="-457200">
              <a:spcBef>
                <a:spcPct val="50000"/>
              </a:spcBef>
            </a:pPr>
            <a:r>
              <a:rPr lang="en-US" sz="2400"/>
              <a:t>C)  Both A and B.		D)   None of the above.</a:t>
            </a:r>
          </a:p>
        </p:txBody>
      </p:sp>
      <p:sp>
        <p:nvSpPr>
          <p:cNvPr id="29700" name="Text Box 4"/>
          <p:cNvSpPr txBox="1">
            <a:spLocks noChangeArrowheads="1"/>
          </p:cNvSpPr>
          <p:nvPr/>
        </p:nvSpPr>
        <p:spPr bwMode="auto">
          <a:xfrm>
            <a:off x="533400" y="3588603"/>
            <a:ext cx="8077200" cy="830997"/>
          </a:xfrm>
          <a:prstGeom prst="rect">
            <a:avLst/>
          </a:prstGeom>
          <a:noFill/>
          <a:ln w="9525">
            <a:noFill/>
            <a:miter lim="800000"/>
            <a:headEnd/>
            <a:tailEnd/>
          </a:ln>
          <a:effectLst/>
        </p:spPr>
        <p:txBody>
          <a:bodyPr>
            <a:spAutoFit/>
          </a:bodyPr>
          <a:lstStyle/>
          <a:p>
            <a:pPr marL="457200" indent="-457200">
              <a:spcBef>
                <a:spcPct val="50000"/>
              </a:spcBef>
            </a:pPr>
            <a:r>
              <a:rPr lang="en-US" sz="2400" dirty="0"/>
              <a:t>2.   When doing a 3-D problem analysis, you have  </a:t>
            </a:r>
            <a:r>
              <a:rPr lang="en-US" sz="2400" dirty="0" smtClean="0"/>
              <a:t>_____ (enter a number here)  </a:t>
            </a:r>
            <a:r>
              <a:rPr lang="en-US" sz="2400" dirty="0"/>
              <a:t>scalar equations of equilibrium</a:t>
            </a:r>
            <a:r>
              <a:rPr lang="en-US" sz="2400" dirty="0" smtClean="0"/>
              <a:t>.</a:t>
            </a:r>
            <a:endParaRPr lang="en-US" sz="2400" dirty="0"/>
          </a:p>
        </p:txBody>
      </p:sp>
      <p:pic>
        <p:nvPicPr>
          <p:cNvPr id="5" name="Picture 6" descr="C:\WINDOWS\DESKTOP\Mehta\sur\fig5_27a1.jpg"/>
          <p:cNvPicPr>
            <a:picLocks noChangeAspect="1" noChangeArrowheads="1"/>
          </p:cNvPicPr>
          <p:nvPr/>
        </p:nvPicPr>
        <p:blipFill>
          <a:blip r:embed="rId3" cstate="print">
            <a:lum bright="-12000" contrast="30000"/>
          </a:blip>
          <a:srcRect/>
          <a:stretch>
            <a:fillRect/>
          </a:stretch>
        </p:blipFill>
        <p:spPr bwMode="auto">
          <a:xfrm>
            <a:off x="2895600" y="4343400"/>
            <a:ext cx="2133600" cy="2514600"/>
          </a:xfrm>
          <a:prstGeom prst="rect">
            <a:avLst/>
          </a:prstGeom>
          <a:noFill/>
        </p:spPr>
      </p:pic>
      <p:sp>
        <p:nvSpPr>
          <p:cNvPr id="6" name="TextBox 5"/>
          <p:cNvSpPr txBox="1"/>
          <p:nvPr/>
        </p:nvSpPr>
        <p:spPr>
          <a:xfrm>
            <a:off x="533400" y="5029200"/>
            <a:ext cx="4038600" cy="461665"/>
          </a:xfrm>
          <a:prstGeom prst="rect">
            <a:avLst/>
          </a:prstGeom>
          <a:noFill/>
        </p:spPr>
        <p:txBody>
          <a:bodyPr wrap="square" rtlCol="0">
            <a:spAutoFit/>
          </a:bodyPr>
          <a:lstStyle/>
          <a:p>
            <a:r>
              <a:rPr lang="en-US" sz="2400" dirty="0" smtClean="0"/>
              <a:t>3.  Is this solvable?</a:t>
            </a:r>
            <a:endParaRPr lang="en-US" sz="24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048000" y="381000"/>
            <a:ext cx="4343400" cy="457200"/>
          </a:xfrm>
          <a:prstGeom prst="rect">
            <a:avLst/>
          </a:prstGeom>
          <a:noFill/>
          <a:ln w="9525">
            <a:noFill/>
            <a:miter lim="800000"/>
            <a:headEnd/>
            <a:tailEnd/>
          </a:ln>
          <a:effectLst/>
        </p:spPr>
        <p:txBody>
          <a:bodyPr>
            <a:spAutoFit/>
          </a:bodyPr>
          <a:lstStyle/>
          <a:p>
            <a:pPr>
              <a:spcBef>
                <a:spcPct val="50000"/>
              </a:spcBef>
            </a:pPr>
            <a:r>
              <a:rPr lang="en-US" sz="2400" b="1" dirty="0"/>
              <a:t>ATTENTION QUIZ</a:t>
            </a:r>
          </a:p>
        </p:txBody>
      </p:sp>
      <p:sp>
        <p:nvSpPr>
          <p:cNvPr id="57347" name="Text Box 3"/>
          <p:cNvSpPr txBox="1">
            <a:spLocks noChangeArrowheads="1"/>
          </p:cNvSpPr>
          <p:nvPr/>
        </p:nvSpPr>
        <p:spPr bwMode="auto">
          <a:xfrm>
            <a:off x="457200" y="1066800"/>
            <a:ext cx="6934200" cy="3046988"/>
          </a:xfrm>
          <a:prstGeom prst="rect">
            <a:avLst/>
          </a:prstGeom>
          <a:noFill/>
          <a:ln w="9525">
            <a:noFill/>
            <a:miter lim="800000"/>
            <a:headEnd/>
            <a:tailEnd/>
          </a:ln>
          <a:effectLst/>
        </p:spPr>
        <p:txBody>
          <a:bodyPr>
            <a:spAutoFit/>
          </a:bodyPr>
          <a:lstStyle/>
          <a:p>
            <a:pPr marL="457200" indent="-457200">
              <a:spcBef>
                <a:spcPct val="50000"/>
              </a:spcBef>
            </a:pPr>
            <a:r>
              <a:rPr lang="en-US" sz="2400" dirty="0"/>
              <a:t>2.  What will be the easiest way to determine the force reaction B</a:t>
            </a:r>
            <a:r>
              <a:rPr lang="en-US" sz="2400" baseline="-25000" dirty="0"/>
              <a:t>Z </a:t>
            </a:r>
            <a:r>
              <a:rPr lang="en-US" sz="2400" dirty="0"/>
              <a:t>?</a:t>
            </a:r>
          </a:p>
          <a:p>
            <a:pPr marL="457200" indent="-457200">
              <a:spcBef>
                <a:spcPct val="50000"/>
              </a:spcBef>
            </a:pPr>
            <a:r>
              <a:rPr lang="en-US" sz="2400" dirty="0"/>
              <a:t>      A) Scalar equation  </a:t>
            </a:r>
            <a:r>
              <a:rPr lang="en-US" sz="2400" dirty="0">
                <a:sym typeface="Symbol" pitchFamily="18" charset="2"/>
              </a:rPr>
              <a:t> F</a:t>
            </a:r>
            <a:r>
              <a:rPr lang="en-US" sz="2400" baseline="-25000" dirty="0">
                <a:sym typeface="Symbol" pitchFamily="18" charset="2"/>
              </a:rPr>
              <a:t>Z</a:t>
            </a:r>
            <a:r>
              <a:rPr lang="en-US" sz="2400" dirty="0">
                <a:sym typeface="Symbol" pitchFamily="18" charset="2"/>
              </a:rPr>
              <a:t> = 0</a:t>
            </a:r>
          </a:p>
          <a:p>
            <a:pPr marL="457200" indent="-457200">
              <a:spcBef>
                <a:spcPct val="50000"/>
              </a:spcBef>
            </a:pPr>
            <a:r>
              <a:rPr lang="en-US" sz="2400" dirty="0">
                <a:sym typeface="Symbol" pitchFamily="18" charset="2"/>
              </a:rPr>
              <a:t>      B) Vector </a:t>
            </a:r>
            <a:r>
              <a:rPr lang="en-US" sz="2400" dirty="0"/>
              <a:t>equation</a:t>
            </a:r>
            <a:r>
              <a:rPr lang="en-US" sz="2400" dirty="0">
                <a:sym typeface="Symbol" pitchFamily="18" charset="2"/>
              </a:rPr>
              <a:t>  </a:t>
            </a:r>
            <a:r>
              <a:rPr lang="en-US" sz="2400" b="1" i="1" dirty="0">
                <a:sym typeface="Symbol" pitchFamily="18" charset="2"/>
              </a:rPr>
              <a:t>M</a:t>
            </a:r>
            <a:r>
              <a:rPr lang="en-US" sz="2400" b="1" i="1" baseline="-25000" dirty="0">
                <a:sym typeface="Symbol" pitchFamily="18" charset="2"/>
              </a:rPr>
              <a:t>A</a:t>
            </a:r>
            <a:r>
              <a:rPr lang="en-US" sz="2400" dirty="0">
                <a:sym typeface="Symbol" pitchFamily="18" charset="2"/>
              </a:rPr>
              <a:t> = 0</a:t>
            </a:r>
          </a:p>
          <a:p>
            <a:pPr marL="457200" indent="-457200">
              <a:spcBef>
                <a:spcPct val="50000"/>
              </a:spcBef>
            </a:pPr>
            <a:r>
              <a:rPr lang="en-US" sz="2400" dirty="0">
                <a:sym typeface="Symbol" pitchFamily="18" charset="2"/>
              </a:rPr>
              <a:t>      C) Scalar </a:t>
            </a:r>
            <a:r>
              <a:rPr lang="en-US" sz="2400" dirty="0"/>
              <a:t>equation</a:t>
            </a:r>
            <a:r>
              <a:rPr lang="en-US" sz="2400" dirty="0">
                <a:sym typeface="Symbol" pitchFamily="18" charset="2"/>
              </a:rPr>
              <a:t>  M</a:t>
            </a:r>
            <a:r>
              <a:rPr lang="en-US" sz="2400" baseline="-25000" dirty="0">
                <a:sym typeface="Symbol" pitchFamily="18" charset="2"/>
              </a:rPr>
              <a:t>Z</a:t>
            </a:r>
            <a:r>
              <a:rPr lang="en-US" sz="2400" dirty="0">
                <a:sym typeface="Symbol" pitchFamily="18" charset="2"/>
              </a:rPr>
              <a:t> = 0</a:t>
            </a:r>
          </a:p>
          <a:p>
            <a:pPr marL="457200" indent="-457200">
              <a:spcBef>
                <a:spcPct val="50000"/>
              </a:spcBef>
            </a:pPr>
            <a:r>
              <a:rPr lang="en-US" sz="2400" dirty="0">
                <a:sym typeface="Symbol" pitchFamily="18" charset="2"/>
              </a:rPr>
              <a:t>      D) Scalar </a:t>
            </a:r>
            <a:r>
              <a:rPr lang="en-US" sz="2400" dirty="0"/>
              <a:t>equation</a:t>
            </a:r>
            <a:r>
              <a:rPr lang="en-US" sz="2400" dirty="0">
                <a:sym typeface="Symbol" pitchFamily="18" charset="2"/>
              </a:rPr>
              <a:t>  M</a:t>
            </a:r>
            <a:r>
              <a:rPr lang="en-US" sz="2400" baseline="-25000" dirty="0">
                <a:sym typeface="Symbol" pitchFamily="18" charset="2"/>
              </a:rPr>
              <a:t>Y </a:t>
            </a:r>
            <a:r>
              <a:rPr lang="en-US" sz="2400" dirty="0">
                <a:sym typeface="Symbol" pitchFamily="18" charset="2"/>
              </a:rPr>
              <a:t> = 0</a:t>
            </a:r>
          </a:p>
        </p:txBody>
      </p:sp>
      <p:pic>
        <p:nvPicPr>
          <p:cNvPr id="57351" name="Picture 7" descr="C:\WINDOWS\DESKTOP\Mehta\sur\p5_67.jpg"/>
          <p:cNvPicPr>
            <a:picLocks noChangeAspect="1" noChangeArrowheads="1"/>
          </p:cNvPicPr>
          <p:nvPr/>
        </p:nvPicPr>
        <p:blipFill>
          <a:blip r:embed="rId3" cstate="print">
            <a:lum bright="-42000" contrast="60000"/>
          </a:blip>
          <a:srcRect/>
          <a:stretch>
            <a:fillRect/>
          </a:stretch>
        </p:blipFill>
        <p:spPr bwMode="auto">
          <a:xfrm>
            <a:off x="4800600" y="1676400"/>
            <a:ext cx="3733800" cy="3592513"/>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533400" y="304800"/>
            <a:ext cx="4572000" cy="646331"/>
          </a:xfrm>
          <a:prstGeom prst="rect">
            <a:avLst/>
          </a:prstGeom>
          <a:noFill/>
          <a:ln w="9525">
            <a:noFill/>
            <a:miter lim="800000"/>
            <a:headEnd/>
            <a:tailEnd/>
          </a:ln>
          <a:effectLst/>
        </p:spPr>
        <p:txBody>
          <a:bodyPr wrap="square" lIns="0" rIns="0">
            <a:spAutoFit/>
          </a:bodyPr>
          <a:lstStyle/>
          <a:p>
            <a:pPr marL="450850" indent="-228600">
              <a:spcBef>
                <a:spcPct val="50000"/>
              </a:spcBef>
            </a:pPr>
            <a:r>
              <a:rPr lang="en-US" sz="1200" b="1" dirty="0"/>
              <a:t> </a:t>
            </a:r>
            <a:r>
              <a:rPr lang="en-US" sz="1200" dirty="0" smtClean="0"/>
              <a:t>A </a:t>
            </a:r>
            <a:r>
              <a:rPr lang="en-US" sz="1200" dirty="0"/>
              <a:t>rod is supported </a:t>
            </a:r>
            <a:r>
              <a:rPr lang="en-US" sz="1200" dirty="0" smtClean="0"/>
              <a:t>by </a:t>
            </a:r>
            <a:r>
              <a:rPr lang="en-US" sz="1200" dirty="0"/>
              <a:t>a ball-and-socket joint </a:t>
            </a:r>
            <a:r>
              <a:rPr lang="en-US" sz="1200" dirty="0" smtClean="0"/>
              <a:t>at </a:t>
            </a:r>
            <a:r>
              <a:rPr lang="en-US" sz="1200" dirty="0"/>
              <a:t>A, a journal bearing </a:t>
            </a:r>
            <a:r>
              <a:rPr lang="en-US" sz="1200" dirty="0" smtClean="0"/>
              <a:t>at </a:t>
            </a:r>
            <a:r>
              <a:rPr lang="en-US" sz="1200" dirty="0"/>
              <a:t>B and a short link at </a:t>
            </a:r>
            <a:r>
              <a:rPr lang="en-US" sz="1200" dirty="0" smtClean="0"/>
              <a:t>C</a:t>
            </a:r>
            <a:r>
              <a:rPr lang="en-US" sz="1200" dirty="0"/>
              <a:t>.  Assume the rod is </a:t>
            </a:r>
            <a:r>
              <a:rPr lang="en-US" sz="1200" dirty="0" smtClean="0"/>
              <a:t>properly </a:t>
            </a:r>
            <a:r>
              <a:rPr lang="en-US" sz="1200" dirty="0"/>
              <a:t>aligned</a:t>
            </a:r>
            <a:r>
              <a:rPr lang="en-US" sz="1200" dirty="0" smtClean="0"/>
              <a:t>.  Find the reactions at all the supports for the loading </a:t>
            </a:r>
            <a:r>
              <a:rPr lang="en-US" sz="1200" dirty="0"/>
              <a:t>shown.</a:t>
            </a:r>
          </a:p>
        </p:txBody>
      </p:sp>
      <p:sp>
        <p:nvSpPr>
          <p:cNvPr id="52229" name="Text Box 5"/>
          <p:cNvSpPr txBox="1">
            <a:spLocks noChangeArrowheads="1"/>
          </p:cNvSpPr>
          <p:nvPr/>
        </p:nvSpPr>
        <p:spPr bwMode="auto">
          <a:xfrm>
            <a:off x="5715000" y="228600"/>
            <a:ext cx="3124200" cy="1015663"/>
          </a:xfrm>
          <a:prstGeom prst="rect">
            <a:avLst/>
          </a:prstGeom>
          <a:noFill/>
          <a:ln w="9525">
            <a:noFill/>
            <a:miter lim="800000"/>
            <a:headEnd/>
            <a:tailEnd/>
          </a:ln>
          <a:effectLst/>
        </p:spPr>
        <p:txBody>
          <a:bodyPr wrap="square">
            <a:spAutoFit/>
          </a:bodyPr>
          <a:lstStyle/>
          <a:p>
            <a:pPr marL="457200" indent="-457200">
              <a:spcBef>
                <a:spcPct val="50000"/>
              </a:spcBef>
            </a:pPr>
            <a:r>
              <a:rPr lang="en-US" sz="1200" b="1" u="sng" dirty="0"/>
              <a:t>Plan:</a:t>
            </a:r>
          </a:p>
          <a:p>
            <a:pPr marL="457200" indent="-457200">
              <a:spcBef>
                <a:spcPct val="50000"/>
              </a:spcBef>
            </a:pPr>
            <a:r>
              <a:rPr lang="en-US" sz="1200" dirty="0"/>
              <a:t>a) Draw a FBD of the rod.</a:t>
            </a:r>
          </a:p>
          <a:p>
            <a:pPr marL="457200" indent="-457200">
              <a:spcBef>
                <a:spcPct val="50000"/>
              </a:spcBef>
            </a:pPr>
            <a:r>
              <a:rPr lang="en-US" sz="1200" dirty="0"/>
              <a:t>b) Apply scalar equations of equilibrium to solve for the unknowns.</a:t>
            </a:r>
          </a:p>
        </p:txBody>
      </p:sp>
      <p:grpSp>
        <p:nvGrpSpPr>
          <p:cNvPr id="5" name="Group 4"/>
          <p:cNvGrpSpPr/>
          <p:nvPr/>
        </p:nvGrpSpPr>
        <p:grpSpPr>
          <a:xfrm>
            <a:off x="533400" y="1143000"/>
            <a:ext cx="3581400" cy="2743200"/>
            <a:chOff x="533400" y="1143000"/>
            <a:chExt cx="4267200" cy="3348038"/>
          </a:xfrm>
        </p:grpSpPr>
        <p:grpSp>
          <p:nvGrpSpPr>
            <p:cNvPr id="6" name="Group 6"/>
            <p:cNvGrpSpPr/>
            <p:nvPr/>
          </p:nvGrpSpPr>
          <p:grpSpPr>
            <a:xfrm>
              <a:off x="533400" y="1143000"/>
              <a:ext cx="4267200" cy="3348038"/>
              <a:chOff x="533400" y="1143000"/>
              <a:chExt cx="4267200" cy="3348038"/>
            </a:xfrm>
          </p:grpSpPr>
          <p:pic>
            <p:nvPicPr>
              <p:cNvPr id="8" name="Picture 4" descr="C:\WINDOWS\DESKTOP\Mehta\sur\p5_75.jpg"/>
              <p:cNvPicPr>
                <a:picLocks noChangeAspect="1" noChangeArrowheads="1"/>
              </p:cNvPicPr>
              <p:nvPr/>
            </p:nvPicPr>
            <p:blipFill>
              <a:blip r:embed="rId3" cstate="print">
                <a:lum bright="-48000" contrast="72000"/>
              </a:blip>
              <a:srcRect/>
              <a:stretch>
                <a:fillRect/>
              </a:stretch>
            </p:blipFill>
            <p:spPr bwMode="auto">
              <a:xfrm>
                <a:off x="533400" y="1143000"/>
                <a:ext cx="4267200" cy="3348038"/>
              </a:xfrm>
              <a:prstGeom prst="rect">
                <a:avLst/>
              </a:prstGeom>
              <a:noFill/>
            </p:spPr>
          </p:pic>
          <p:sp>
            <p:nvSpPr>
              <p:cNvPr id="9" name="Rectangle 8"/>
              <p:cNvSpPr/>
              <p:nvPr/>
            </p:nvSpPr>
            <p:spPr>
              <a:xfrm>
                <a:off x="3048000" y="3810000"/>
                <a:ext cx="533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 name="Straight Arrow Connector 6"/>
            <p:cNvCxnSpPr/>
            <p:nvPr/>
          </p:nvCxnSpPr>
          <p:spPr>
            <a:xfrm rot="5400000">
              <a:off x="3200400" y="3810000"/>
              <a:ext cx="381000" cy="3810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90" name="Picture 6" descr="C:\WINDOWS\DESKTOP\Mehta\sur\p5_64.jpg"/>
          <p:cNvPicPr>
            <a:picLocks noChangeAspect="1" noChangeArrowheads="1"/>
          </p:cNvPicPr>
          <p:nvPr/>
        </p:nvPicPr>
        <p:blipFill>
          <a:blip r:embed="rId3" cstate="print">
            <a:lum bright="-24000" contrast="24000"/>
          </a:blip>
          <a:srcRect/>
          <a:stretch>
            <a:fillRect/>
          </a:stretch>
        </p:blipFill>
        <p:spPr bwMode="auto">
          <a:xfrm>
            <a:off x="533400" y="381000"/>
            <a:ext cx="2743200" cy="2263140"/>
          </a:xfrm>
          <a:prstGeom prst="rect">
            <a:avLst/>
          </a:prstGeom>
          <a:noFill/>
        </p:spPr>
      </p:pic>
      <p:sp>
        <p:nvSpPr>
          <p:cNvPr id="6" name="Text Box 3"/>
          <p:cNvSpPr txBox="1">
            <a:spLocks noChangeArrowheads="1"/>
          </p:cNvSpPr>
          <p:nvPr/>
        </p:nvSpPr>
        <p:spPr bwMode="auto">
          <a:xfrm>
            <a:off x="4267200" y="457200"/>
            <a:ext cx="4191000" cy="1292662"/>
          </a:xfrm>
          <a:prstGeom prst="rect">
            <a:avLst/>
          </a:prstGeom>
          <a:noFill/>
          <a:ln w="9525">
            <a:noFill/>
            <a:miter lim="800000"/>
            <a:headEnd/>
            <a:tailEnd/>
          </a:ln>
          <a:effectLst/>
        </p:spPr>
        <p:txBody>
          <a:bodyPr>
            <a:spAutoFit/>
          </a:bodyPr>
          <a:lstStyle/>
          <a:p>
            <a:pPr marL="908050" indent="-908050">
              <a:spcBef>
                <a:spcPct val="50000"/>
              </a:spcBef>
            </a:pPr>
            <a:r>
              <a:rPr lang="en-US" sz="1200" b="1" dirty="0"/>
              <a:t>Given:</a:t>
            </a:r>
            <a:r>
              <a:rPr lang="en-US" sz="1200" dirty="0"/>
              <a:t>	The cable of the tower crane </a:t>
            </a:r>
            <a:r>
              <a:rPr lang="en-US" sz="1200" dirty="0" smtClean="0"/>
              <a:t>is subjected </a:t>
            </a:r>
            <a:r>
              <a:rPr lang="en-US" sz="1200" dirty="0"/>
              <a:t>to 840 N force. A fixed base at A supports the crane.</a:t>
            </a:r>
          </a:p>
          <a:p>
            <a:pPr marL="908050" indent="-908050">
              <a:spcBef>
                <a:spcPct val="50000"/>
              </a:spcBef>
            </a:pPr>
            <a:r>
              <a:rPr lang="en-US" sz="1200" b="1" dirty="0"/>
              <a:t>Find:</a:t>
            </a:r>
            <a:r>
              <a:rPr lang="en-US" sz="1200" dirty="0"/>
              <a:t>	Reactions at the fixed base A.</a:t>
            </a:r>
          </a:p>
          <a:p>
            <a:pPr marL="908050" indent="-908050">
              <a:spcBef>
                <a:spcPct val="50000"/>
              </a:spcBef>
            </a:pPr>
            <a:endParaRPr lang="en-US" sz="2400" b="1" u="sng"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14400" y="381000"/>
            <a:ext cx="7467600" cy="457200"/>
          </a:xfrm>
          <a:prstGeom prst="rect">
            <a:avLst/>
          </a:prstGeom>
          <a:noFill/>
          <a:ln w="9525">
            <a:noFill/>
            <a:miter lim="800000"/>
            <a:headEnd/>
            <a:tailEnd/>
          </a:ln>
          <a:effectLst/>
        </p:spPr>
        <p:txBody>
          <a:bodyPr>
            <a:spAutoFit/>
          </a:bodyPr>
          <a:lstStyle/>
          <a:p>
            <a:pPr algn="ctr">
              <a:spcBef>
                <a:spcPct val="50000"/>
              </a:spcBef>
            </a:pPr>
            <a:r>
              <a:rPr lang="en-US" sz="2400" b="1" dirty="0"/>
              <a:t>APPLICATIONS</a:t>
            </a:r>
          </a:p>
        </p:txBody>
      </p:sp>
      <p:sp>
        <p:nvSpPr>
          <p:cNvPr id="30723" name="Text Box 3"/>
          <p:cNvSpPr txBox="1">
            <a:spLocks noChangeArrowheads="1"/>
          </p:cNvSpPr>
          <p:nvPr/>
        </p:nvSpPr>
        <p:spPr bwMode="auto">
          <a:xfrm>
            <a:off x="533400" y="4724400"/>
            <a:ext cx="8077200" cy="1552575"/>
          </a:xfrm>
          <a:prstGeom prst="rect">
            <a:avLst/>
          </a:prstGeom>
          <a:noFill/>
          <a:ln w="9525">
            <a:noFill/>
            <a:miter lim="800000"/>
            <a:headEnd/>
            <a:tailEnd/>
          </a:ln>
          <a:effectLst/>
        </p:spPr>
        <p:txBody>
          <a:bodyPr>
            <a:spAutoFit/>
          </a:bodyPr>
          <a:lstStyle/>
          <a:p>
            <a:pPr>
              <a:spcBef>
                <a:spcPct val="50000"/>
              </a:spcBef>
            </a:pPr>
            <a:r>
              <a:rPr lang="en-US" sz="2400"/>
              <a:t>Ball-and-socket joints and journal bearings are often used in mechanical systems. </a:t>
            </a:r>
            <a:br>
              <a:rPr lang="en-US" sz="2400"/>
            </a:br>
            <a:r>
              <a:rPr lang="en-US" sz="2400"/>
              <a:t>How can we determine the support reactions at these joints for a given loading?</a:t>
            </a:r>
          </a:p>
        </p:txBody>
      </p:sp>
      <p:pic>
        <p:nvPicPr>
          <p:cNvPr id="30724" name="Picture 4" descr="C:\WINDOWS\DESKTOP\Mehta\sur\pg234top2.jpg"/>
          <p:cNvPicPr>
            <a:picLocks noChangeAspect="1" noChangeArrowheads="1"/>
          </p:cNvPicPr>
          <p:nvPr/>
        </p:nvPicPr>
        <p:blipFill>
          <a:blip r:embed="rId3" cstate="print"/>
          <a:srcRect t="2306" r="2272"/>
          <a:stretch>
            <a:fillRect/>
          </a:stretch>
        </p:blipFill>
        <p:spPr bwMode="auto">
          <a:xfrm>
            <a:off x="762000" y="1066800"/>
            <a:ext cx="3276600" cy="3228975"/>
          </a:xfrm>
          <a:prstGeom prst="rect">
            <a:avLst/>
          </a:prstGeom>
          <a:noFill/>
        </p:spPr>
      </p:pic>
      <p:pic>
        <p:nvPicPr>
          <p:cNvPr id="30763" name="Picture 43" descr="C:\WINDOWS\DESKTOP\Mehta\sur\pg234top2_2.jpg"/>
          <p:cNvPicPr>
            <a:picLocks noChangeAspect="1" noChangeArrowheads="1"/>
          </p:cNvPicPr>
          <p:nvPr/>
        </p:nvPicPr>
        <p:blipFill>
          <a:blip r:embed="rId4" cstate="print"/>
          <a:srcRect b="2438"/>
          <a:stretch>
            <a:fillRect/>
          </a:stretch>
        </p:blipFill>
        <p:spPr bwMode="auto">
          <a:xfrm>
            <a:off x="4724400" y="1066800"/>
            <a:ext cx="3268663" cy="32766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990600" y="381000"/>
            <a:ext cx="7239000" cy="457200"/>
          </a:xfrm>
          <a:prstGeom prst="rect">
            <a:avLst/>
          </a:prstGeom>
          <a:noFill/>
          <a:ln w="9525">
            <a:noFill/>
            <a:miter lim="800000"/>
            <a:headEnd/>
            <a:tailEnd/>
          </a:ln>
          <a:effectLst/>
        </p:spPr>
        <p:txBody>
          <a:bodyPr>
            <a:spAutoFit/>
          </a:bodyPr>
          <a:lstStyle/>
          <a:p>
            <a:pPr algn="ctr">
              <a:spcBef>
                <a:spcPct val="50000"/>
              </a:spcBef>
            </a:pPr>
            <a:r>
              <a:rPr lang="en-US" sz="2400" b="1" dirty="0"/>
              <a:t>APPLICATIONS  </a:t>
            </a:r>
            <a:r>
              <a:rPr lang="en-US" sz="2400" dirty="0"/>
              <a:t>(continued)</a:t>
            </a:r>
          </a:p>
        </p:txBody>
      </p:sp>
      <p:sp>
        <p:nvSpPr>
          <p:cNvPr id="31747" name="Text Box 3"/>
          <p:cNvSpPr txBox="1">
            <a:spLocks noChangeArrowheads="1"/>
          </p:cNvSpPr>
          <p:nvPr/>
        </p:nvSpPr>
        <p:spPr bwMode="auto">
          <a:xfrm>
            <a:off x="4343400" y="1419225"/>
            <a:ext cx="4495800" cy="1552575"/>
          </a:xfrm>
          <a:prstGeom prst="rect">
            <a:avLst/>
          </a:prstGeom>
          <a:noFill/>
          <a:ln w="9525">
            <a:noFill/>
            <a:miter lim="800000"/>
            <a:headEnd/>
            <a:tailEnd/>
          </a:ln>
          <a:effectLst/>
        </p:spPr>
        <p:txBody>
          <a:bodyPr>
            <a:spAutoFit/>
          </a:bodyPr>
          <a:lstStyle/>
          <a:p>
            <a:pPr>
              <a:spcBef>
                <a:spcPct val="50000"/>
              </a:spcBef>
            </a:pPr>
            <a:r>
              <a:rPr lang="en-US" sz="2400"/>
              <a:t>The weights of the fuselage and fuel act through A, B, and C.  How will we determine the reactions at the wheels D, E and F ?</a:t>
            </a:r>
          </a:p>
        </p:txBody>
      </p:sp>
      <p:sp>
        <p:nvSpPr>
          <p:cNvPr id="31748" name="Text Box 4"/>
          <p:cNvSpPr txBox="1">
            <a:spLocks noChangeArrowheads="1"/>
          </p:cNvSpPr>
          <p:nvPr/>
        </p:nvSpPr>
        <p:spPr bwMode="auto">
          <a:xfrm>
            <a:off x="4343400" y="4038600"/>
            <a:ext cx="4419600" cy="1552575"/>
          </a:xfrm>
          <a:prstGeom prst="rect">
            <a:avLst/>
          </a:prstGeom>
          <a:noFill/>
          <a:ln w="9525">
            <a:noFill/>
            <a:miter lim="800000"/>
            <a:headEnd/>
            <a:tailEnd/>
          </a:ln>
          <a:effectLst/>
        </p:spPr>
        <p:txBody>
          <a:bodyPr>
            <a:spAutoFit/>
          </a:bodyPr>
          <a:lstStyle/>
          <a:p>
            <a:pPr>
              <a:spcBef>
                <a:spcPct val="50000"/>
              </a:spcBef>
            </a:pPr>
            <a:r>
              <a:rPr lang="en-US" sz="2400"/>
              <a:t>A 50 lb sign is kept in equilibrium using two cables and a smooth collar.  How can we determine the reactions at these supports?</a:t>
            </a:r>
          </a:p>
        </p:txBody>
      </p:sp>
      <p:pic>
        <p:nvPicPr>
          <p:cNvPr id="31751" name="Picture 7" descr="C:\WINDOWS\DESKTOP\Mehta\sur\p5_68.jpg"/>
          <p:cNvPicPr>
            <a:picLocks noChangeAspect="1" noChangeArrowheads="1"/>
          </p:cNvPicPr>
          <p:nvPr/>
        </p:nvPicPr>
        <p:blipFill>
          <a:blip r:embed="rId3" cstate="print">
            <a:lum bright="-12000" contrast="12000"/>
          </a:blip>
          <a:srcRect/>
          <a:stretch>
            <a:fillRect/>
          </a:stretch>
        </p:blipFill>
        <p:spPr bwMode="auto">
          <a:xfrm>
            <a:off x="533400" y="914400"/>
            <a:ext cx="3581400" cy="2667000"/>
          </a:xfrm>
          <a:prstGeom prst="rect">
            <a:avLst/>
          </a:prstGeom>
          <a:noFill/>
        </p:spPr>
      </p:pic>
      <p:pic>
        <p:nvPicPr>
          <p:cNvPr id="31752" name="Picture 8" descr="C:\WINDOWS\DESKTOP\Mehta\sur\p5_91.jpg"/>
          <p:cNvPicPr>
            <a:picLocks noChangeAspect="1" noChangeArrowheads="1"/>
          </p:cNvPicPr>
          <p:nvPr/>
        </p:nvPicPr>
        <p:blipFill>
          <a:blip r:embed="rId4" cstate="print">
            <a:lum bright="-12000" contrast="18000"/>
          </a:blip>
          <a:srcRect/>
          <a:stretch>
            <a:fillRect/>
          </a:stretch>
        </p:blipFill>
        <p:spPr bwMode="auto">
          <a:xfrm>
            <a:off x="533400" y="3733800"/>
            <a:ext cx="3657600" cy="2695575"/>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Text Box 7"/>
          <p:cNvSpPr txBox="1">
            <a:spLocks noChangeArrowheads="1"/>
          </p:cNvSpPr>
          <p:nvPr/>
        </p:nvSpPr>
        <p:spPr bwMode="auto">
          <a:xfrm>
            <a:off x="990600" y="304800"/>
            <a:ext cx="7391400" cy="457200"/>
          </a:xfrm>
          <a:prstGeom prst="rect">
            <a:avLst/>
          </a:prstGeom>
          <a:noFill/>
          <a:ln w="9525">
            <a:noFill/>
            <a:miter lim="800000"/>
            <a:headEnd/>
            <a:tailEnd/>
          </a:ln>
          <a:effectLst/>
        </p:spPr>
        <p:txBody>
          <a:bodyPr>
            <a:spAutoFit/>
          </a:bodyPr>
          <a:lstStyle/>
          <a:p>
            <a:pPr algn="ctr">
              <a:spcBef>
                <a:spcPct val="50000"/>
              </a:spcBef>
            </a:pPr>
            <a:r>
              <a:rPr lang="en-US" sz="2400" b="1" dirty="0"/>
              <a:t>SUPPORT REACTIONS IN 3-D (Table 5-2)</a:t>
            </a:r>
          </a:p>
        </p:txBody>
      </p:sp>
      <p:sp>
        <p:nvSpPr>
          <p:cNvPr id="13320" name="Text Box 8"/>
          <p:cNvSpPr txBox="1">
            <a:spLocks noChangeArrowheads="1"/>
          </p:cNvSpPr>
          <p:nvPr/>
        </p:nvSpPr>
        <p:spPr bwMode="auto">
          <a:xfrm>
            <a:off x="533400" y="4572000"/>
            <a:ext cx="8458200" cy="1938992"/>
          </a:xfrm>
          <a:prstGeom prst="rect">
            <a:avLst/>
          </a:prstGeom>
          <a:noFill/>
          <a:ln w="9525">
            <a:noFill/>
            <a:miter lim="800000"/>
            <a:headEnd/>
            <a:tailEnd/>
          </a:ln>
          <a:effectLst/>
        </p:spPr>
        <p:txBody>
          <a:bodyPr>
            <a:spAutoFit/>
          </a:bodyPr>
          <a:lstStyle/>
          <a:p>
            <a:pPr>
              <a:spcBef>
                <a:spcPct val="50000"/>
              </a:spcBef>
            </a:pPr>
            <a:r>
              <a:rPr lang="en-US" sz="2400" dirty="0"/>
              <a:t>As a general rule, if a support</a:t>
            </a:r>
            <a:r>
              <a:rPr lang="en-US" sz="2400" u="sng" dirty="0">
                <a:solidFill>
                  <a:schemeClr val="hlink"/>
                </a:solidFill>
              </a:rPr>
              <a:t> prevents translation</a:t>
            </a:r>
            <a:r>
              <a:rPr lang="en-US" sz="2400" dirty="0"/>
              <a:t> of a body in a given direction, then a </a:t>
            </a:r>
            <a:r>
              <a:rPr lang="en-US" sz="2400" u="sng" dirty="0">
                <a:solidFill>
                  <a:srgbClr val="C00000"/>
                </a:solidFill>
              </a:rPr>
              <a:t>reaction force</a:t>
            </a:r>
            <a:r>
              <a:rPr lang="en-US" sz="2400" dirty="0"/>
              <a:t> acting in the opposite direction is developed on the body. Similarly, if </a:t>
            </a:r>
            <a:r>
              <a:rPr lang="en-US" sz="2400" u="sng" dirty="0">
                <a:solidFill>
                  <a:schemeClr val="hlink"/>
                </a:solidFill>
              </a:rPr>
              <a:t>rotation is prevented</a:t>
            </a:r>
            <a:r>
              <a:rPr lang="en-US" sz="2400" dirty="0"/>
              <a:t>, a </a:t>
            </a:r>
            <a:r>
              <a:rPr lang="en-US" sz="2400" u="sng" dirty="0">
                <a:solidFill>
                  <a:srgbClr val="C00000"/>
                </a:solidFill>
              </a:rPr>
              <a:t>couple moment</a:t>
            </a:r>
            <a:r>
              <a:rPr lang="en-US" sz="2400" dirty="0"/>
              <a:t> is exerted on the body by the support.</a:t>
            </a:r>
          </a:p>
        </p:txBody>
      </p:sp>
      <p:sp>
        <p:nvSpPr>
          <p:cNvPr id="13327" name="Text Box 15"/>
          <p:cNvSpPr txBox="1">
            <a:spLocks noChangeArrowheads="1"/>
          </p:cNvSpPr>
          <p:nvPr/>
        </p:nvSpPr>
        <p:spPr bwMode="auto">
          <a:xfrm>
            <a:off x="1295400" y="3673475"/>
            <a:ext cx="6477000" cy="822325"/>
          </a:xfrm>
          <a:prstGeom prst="rect">
            <a:avLst/>
          </a:prstGeom>
          <a:noFill/>
          <a:ln w="9525">
            <a:noFill/>
            <a:miter lim="800000"/>
            <a:headEnd/>
            <a:tailEnd/>
          </a:ln>
          <a:effectLst/>
        </p:spPr>
        <p:txBody>
          <a:bodyPr>
            <a:spAutoFit/>
          </a:bodyPr>
          <a:lstStyle/>
          <a:p>
            <a:pPr algn="ctr">
              <a:spcBef>
                <a:spcPct val="50000"/>
              </a:spcBef>
            </a:pPr>
            <a:r>
              <a:rPr lang="en-US" sz="2400"/>
              <a:t>A few examples are shown above. Other support reactions are given in your text book (Table 5-2).</a:t>
            </a:r>
          </a:p>
        </p:txBody>
      </p:sp>
      <p:pic>
        <p:nvPicPr>
          <p:cNvPr id="13328" name="Picture 16" descr="C:\WINDOWS\DESKTOP\Mehta\sur\232_2.jpg"/>
          <p:cNvPicPr>
            <a:picLocks noChangeAspect="1" noChangeArrowheads="1"/>
          </p:cNvPicPr>
          <p:nvPr/>
        </p:nvPicPr>
        <p:blipFill>
          <a:blip r:embed="rId3" cstate="print">
            <a:lum bright="-18000" contrast="12000"/>
          </a:blip>
          <a:srcRect/>
          <a:stretch>
            <a:fillRect/>
          </a:stretch>
        </p:blipFill>
        <p:spPr bwMode="auto">
          <a:xfrm>
            <a:off x="685800" y="762000"/>
            <a:ext cx="3505200" cy="1323975"/>
          </a:xfrm>
          <a:prstGeom prst="rect">
            <a:avLst/>
          </a:prstGeom>
          <a:noFill/>
        </p:spPr>
      </p:pic>
      <p:pic>
        <p:nvPicPr>
          <p:cNvPr id="13329" name="Picture 17" descr="C:\WINDOWS\DESKTOP\Mehta\sur\232_4.jpg"/>
          <p:cNvPicPr>
            <a:picLocks noChangeAspect="1" noChangeArrowheads="1"/>
          </p:cNvPicPr>
          <p:nvPr/>
        </p:nvPicPr>
        <p:blipFill>
          <a:blip r:embed="rId4" cstate="print"/>
          <a:srcRect/>
          <a:stretch>
            <a:fillRect/>
          </a:stretch>
        </p:blipFill>
        <p:spPr bwMode="auto">
          <a:xfrm>
            <a:off x="4343400" y="762000"/>
            <a:ext cx="3962400" cy="1320800"/>
          </a:xfrm>
          <a:prstGeom prst="rect">
            <a:avLst/>
          </a:prstGeom>
          <a:noFill/>
        </p:spPr>
      </p:pic>
      <p:pic>
        <p:nvPicPr>
          <p:cNvPr id="13330" name="Picture 18" descr="C:\WINDOWS\DESKTOP\Mehta\sur\232_5.jpg"/>
          <p:cNvPicPr>
            <a:picLocks noChangeAspect="1" noChangeArrowheads="1"/>
          </p:cNvPicPr>
          <p:nvPr/>
        </p:nvPicPr>
        <p:blipFill>
          <a:blip r:embed="rId5" cstate="print">
            <a:lum bright="-12000" contrast="12000"/>
          </a:blip>
          <a:srcRect/>
          <a:stretch>
            <a:fillRect/>
          </a:stretch>
        </p:blipFill>
        <p:spPr bwMode="auto">
          <a:xfrm>
            <a:off x="685800" y="2209800"/>
            <a:ext cx="3505200" cy="1290638"/>
          </a:xfrm>
          <a:prstGeom prst="rect">
            <a:avLst/>
          </a:prstGeom>
          <a:noFill/>
        </p:spPr>
      </p:pic>
      <p:pic>
        <p:nvPicPr>
          <p:cNvPr id="13331" name="Picture 19" descr="C:\WINDOWS\DESKTOP\Mehta\sur\232_9.jpg"/>
          <p:cNvPicPr>
            <a:picLocks noChangeAspect="1" noChangeArrowheads="1"/>
          </p:cNvPicPr>
          <p:nvPr/>
        </p:nvPicPr>
        <p:blipFill>
          <a:blip r:embed="rId6" cstate="print">
            <a:lum bright="-18000" contrast="12000"/>
          </a:blip>
          <a:srcRect/>
          <a:stretch>
            <a:fillRect/>
          </a:stretch>
        </p:blipFill>
        <p:spPr bwMode="auto">
          <a:xfrm>
            <a:off x="4343400" y="2209800"/>
            <a:ext cx="3581400" cy="1309688"/>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838200" y="381000"/>
            <a:ext cx="7696200" cy="457200"/>
          </a:xfrm>
          <a:prstGeom prst="rect">
            <a:avLst/>
          </a:prstGeom>
          <a:noFill/>
          <a:ln w="9525">
            <a:noFill/>
            <a:miter lim="800000"/>
            <a:headEnd/>
            <a:tailEnd/>
          </a:ln>
          <a:effectLst/>
        </p:spPr>
        <p:txBody>
          <a:bodyPr>
            <a:spAutoFit/>
          </a:bodyPr>
          <a:lstStyle/>
          <a:p>
            <a:pPr algn="ctr">
              <a:spcBef>
                <a:spcPct val="50000"/>
              </a:spcBef>
            </a:pPr>
            <a:r>
              <a:rPr lang="en-US" sz="2400" b="1" dirty="0"/>
              <a:t>IMPORTANT NOTE</a:t>
            </a:r>
          </a:p>
        </p:txBody>
      </p:sp>
      <p:sp>
        <p:nvSpPr>
          <p:cNvPr id="34819" name="Text Box 3"/>
          <p:cNvSpPr txBox="1">
            <a:spLocks noChangeArrowheads="1"/>
          </p:cNvSpPr>
          <p:nvPr/>
        </p:nvSpPr>
        <p:spPr bwMode="auto">
          <a:xfrm>
            <a:off x="533400" y="4191000"/>
            <a:ext cx="8077200" cy="1938992"/>
          </a:xfrm>
          <a:prstGeom prst="rect">
            <a:avLst/>
          </a:prstGeom>
          <a:noFill/>
          <a:ln w="9525">
            <a:noFill/>
            <a:miter lim="800000"/>
            <a:headEnd/>
            <a:tailEnd/>
          </a:ln>
          <a:effectLst/>
        </p:spPr>
        <p:txBody>
          <a:bodyPr>
            <a:spAutoFit/>
          </a:bodyPr>
          <a:lstStyle/>
          <a:p>
            <a:pPr>
              <a:spcBef>
                <a:spcPct val="50000"/>
              </a:spcBef>
            </a:pPr>
            <a:r>
              <a:rPr lang="en-US" sz="2400" dirty="0"/>
              <a:t>A single bearing or hinge can prevent rotation by providing a resistive couple moment. However, it is usually preferred to use </a:t>
            </a:r>
            <a:r>
              <a:rPr lang="en-US" sz="2400" u="sng" dirty="0">
                <a:solidFill>
                  <a:schemeClr val="hlink"/>
                </a:solidFill>
              </a:rPr>
              <a:t>two or more </a:t>
            </a:r>
            <a:r>
              <a:rPr lang="en-US" sz="2400" b="1" i="1" u="sng" dirty="0">
                <a:solidFill>
                  <a:schemeClr val="hlink"/>
                </a:solidFill>
              </a:rPr>
              <a:t>properly aligned </a:t>
            </a:r>
            <a:r>
              <a:rPr lang="en-US" sz="2400" u="sng" dirty="0">
                <a:solidFill>
                  <a:schemeClr val="hlink"/>
                </a:solidFill>
              </a:rPr>
              <a:t>bearings or hinges</a:t>
            </a:r>
            <a:r>
              <a:rPr lang="en-US" sz="2400" dirty="0"/>
              <a:t>. Thus, in these cases, </a:t>
            </a:r>
            <a:r>
              <a:rPr lang="en-US" sz="2400" u="sng" dirty="0">
                <a:solidFill>
                  <a:schemeClr val="hlink"/>
                </a:solidFill>
              </a:rPr>
              <a:t>only force reactions are generated and there are no moment reactions </a:t>
            </a:r>
            <a:r>
              <a:rPr lang="en-US" sz="2400" dirty="0" smtClean="0">
                <a:solidFill>
                  <a:schemeClr val="hlink"/>
                </a:solidFill>
              </a:rPr>
              <a:t>.</a:t>
            </a:r>
            <a:endParaRPr lang="en-US" sz="2400" dirty="0"/>
          </a:p>
        </p:txBody>
      </p:sp>
      <p:pic>
        <p:nvPicPr>
          <p:cNvPr id="34822" name="Picture 6" descr="C:\WINDOWS\DESKTOP\Mehta\sur\pg235tr.jpg"/>
          <p:cNvPicPr>
            <a:picLocks noChangeAspect="1" noChangeArrowheads="1"/>
          </p:cNvPicPr>
          <p:nvPr/>
        </p:nvPicPr>
        <p:blipFill>
          <a:blip r:embed="rId3" cstate="print">
            <a:lum bright="-12000" contrast="6000"/>
          </a:blip>
          <a:srcRect l="3181" r="4573"/>
          <a:stretch>
            <a:fillRect/>
          </a:stretch>
        </p:blipFill>
        <p:spPr bwMode="auto">
          <a:xfrm>
            <a:off x="990600" y="838200"/>
            <a:ext cx="2430463" cy="3352800"/>
          </a:xfrm>
          <a:prstGeom prst="rect">
            <a:avLst/>
          </a:prstGeom>
          <a:noFill/>
        </p:spPr>
      </p:pic>
      <p:pic>
        <p:nvPicPr>
          <p:cNvPr id="34823" name="Picture 7" descr="C:\WINDOWS\DESKTOP\Mehta\sur\fig5_25.jpg"/>
          <p:cNvPicPr>
            <a:picLocks noChangeAspect="1" noChangeArrowheads="1"/>
          </p:cNvPicPr>
          <p:nvPr/>
        </p:nvPicPr>
        <p:blipFill>
          <a:blip r:embed="rId4" cstate="print">
            <a:lum bright="-30000" contrast="24000"/>
          </a:blip>
          <a:srcRect/>
          <a:stretch>
            <a:fillRect/>
          </a:stretch>
        </p:blipFill>
        <p:spPr bwMode="auto">
          <a:xfrm>
            <a:off x="3810000" y="1295400"/>
            <a:ext cx="4876800" cy="2362200"/>
          </a:xfrm>
          <a:prstGeom prst="rect">
            <a:avLst/>
          </a:prstGeom>
          <a:noFill/>
        </p:spPr>
      </p:pic>
      <p:sp>
        <p:nvSpPr>
          <p:cNvPr id="34825" name="Oval 9"/>
          <p:cNvSpPr>
            <a:spLocks noChangeArrowheads="1"/>
          </p:cNvSpPr>
          <p:nvPr/>
        </p:nvSpPr>
        <p:spPr bwMode="auto">
          <a:xfrm>
            <a:off x="1066800" y="3200400"/>
            <a:ext cx="990600" cy="914400"/>
          </a:xfrm>
          <a:prstGeom prst="ellipse">
            <a:avLst/>
          </a:prstGeom>
          <a:noFill/>
          <a:ln w="9525">
            <a:solidFill>
              <a:schemeClr val="tx1"/>
            </a:solidFill>
            <a:round/>
            <a:headEnd/>
            <a:tailEnd/>
          </a:ln>
          <a:effectLst/>
        </p:spPr>
        <p:txBody>
          <a:bodyPr wrap="none" anchor="ctr"/>
          <a:lstStyle/>
          <a:p>
            <a:endParaRPr lang="en-US"/>
          </a:p>
        </p:txBody>
      </p:sp>
      <p:sp>
        <p:nvSpPr>
          <p:cNvPr id="34826" name="Oval 10"/>
          <p:cNvSpPr>
            <a:spLocks noChangeArrowheads="1"/>
          </p:cNvSpPr>
          <p:nvPr/>
        </p:nvSpPr>
        <p:spPr bwMode="auto">
          <a:xfrm>
            <a:off x="990600" y="1066800"/>
            <a:ext cx="990600" cy="990600"/>
          </a:xfrm>
          <a:prstGeom prst="ellipse">
            <a:avLst/>
          </a:prstGeom>
          <a:noFill/>
          <a:ln w="9525">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1752600" y="381000"/>
            <a:ext cx="5638800" cy="461665"/>
          </a:xfrm>
          <a:prstGeom prst="rect">
            <a:avLst/>
          </a:prstGeom>
          <a:noFill/>
          <a:ln w="9525">
            <a:noFill/>
            <a:miter lim="800000"/>
            <a:headEnd/>
            <a:tailEnd/>
          </a:ln>
          <a:effectLst/>
        </p:spPr>
        <p:txBody>
          <a:bodyPr>
            <a:spAutoFit/>
          </a:bodyPr>
          <a:lstStyle/>
          <a:p>
            <a:pPr algn="ctr">
              <a:spcBef>
                <a:spcPct val="50000"/>
              </a:spcBef>
            </a:pPr>
            <a:r>
              <a:rPr lang="en-US" sz="2400" b="1" dirty="0"/>
              <a:t>EQUATIONS OF EQUILIBRIUM </a:t>
            </a:r>
            <a:r>
              <a:rPr lang="en-US" sz="2400" dirty="0"/>
              <a:t>(Section 5.6)</a:t>
            </a:r>
          </a:p>
        </p:txBody>
      </p:sp>
      <p:sp>
        <p:nvSpPr>
          <p:cNvPr id="35845" name="Text Box 5"/>
          <p:cNvSpPr txBox="1">
            <a:spLocks noChangeArrowheads="1"/>
          </p:cNvSpPr>
          <p:nvPr/>
        </p:nvSpPr>
        <p:spPr bwMode="auto">
          <a:xfrm>
            <a:off x="533400" y="1219200"/>
            <a:ext cx="8153400" cy="830997"/>
          </a:xfrm>
          <a:prstGeom prst="rect">
            <a:avLst/>
          </a:prstGeom>
          <a:noFill/>
          <a:ln w="9525">
            <a:noFill/>
            <a:miter lim="800000"/>
            <a:headEnd/>
            <a:tailEnd/>
          </a:ln>
          <a:effectLst/>
        </p:spPr>
        <p:txBody>
          <a:bodyPr>
            <a:spAutoFit/>
          </a:bodyPr>
          <a:lstStyle/>
          <a:p>
            <a:pPr>
              <a:spcBef>
                <a:spcPct val="50000"/>
              </a:spcBef>
            </a:pPr>
            <a:r>
              <a:rPr lang="en-US" sz="2400" dirty="0" smtClean="0"/>
              <a:t>When </a:t>
            </a:r>
            <a:r>
              <a:rPr lang="en-US" sz="2400" dirty="0"/>
              <a:t>a body is in equilibrium, the net force and the net moment equal zero, i.e.,  </a:t>
            </a:r>
            <a:r>
              <a:rPr lang="en-US" sz="2400" dirty="0">
                <a:sym typeface="Symbol" pitchFamily="18" charset="2"/>
              </a:rPr>
              <a:t> </a:t>
            </a:r>
            <a:r>
              <a:rPr lang="en-US" sz="2400" b="1" i="1" dirty="0">
                <a:sym typeface="Symbol" pitchFamily="18" charset="2"/>
              </a:rPr>
              <a:t>F</a:t>
            </a:r>
            <a:r>
              <a:rPr lang="en-US" sz="2400" dirty="0">
                <a:sym typeface="Symbol" pitchFamily="18" charset="2"/>
              </a:rPr>
              <a:t>  =  0   and    </a:t>
            </a:r>
            <a:r>
              <a:rPr lang="en-US" sz="2400" b="1" i="1" dirty="0">
                <a:sym typeface="Symbol" pitchFamily="18" charset="2"/>
              </a:rPr>
              <a:t>M</a:t>
            </a:r>
            <a:r>
              <a:rPr lang="en-US" sz="2400" b="1" i="1" baseline="-25000" dirty="0">
                <a:sym typeface="Symbol" pitchFamily="18" charset="2"/>
              </a:rPr>
              <a:t>O</a:t>
            </a:r>
            <a:r>
              <a:rPr lang="en-US" sz="2400" dirty="0">
                <a:sym typeface="Symbol" pitchFamily="18" charset="2"/>
              </a:rPr>
              <a:t>  =   0 .</a:t>
            </a:r>
          </a:p>
        </p:txBody>
      </p:sp>
      <p:sp>
        <p:nvSpPr>
          <p:cNvPr id="35846" name="Text Box 6"/>
          <p:cNvSpPr txBox="1">
            <a:spLocks noChangeArrowheads="1"/>
          </p:cNvSpPr>
          <p:nvPr/>
        </p:nvSpPr>
        <p:spPr bwMode="auto">
          <a:xfrm>
            <a:off x="533400" y="2209800"/>
            <a:ext cx="7924800" cy="1938992"/>
          </a:xfrm>
          <a:prstGeom prst="rect">
            <a:avLst/>
          </a:prstGeom>
          <a:noFill/>
          <a:ln w="9525">
            <a:noFill/>
            <a:miter lim="800000"/>
            <a:headEnd/>
            <a:tailEnd/>
          </a:ln>
          <a:effectLst/>
        </p:spPr>
        <p:txBody>
          <a:bodyPr>
            <a:spAutoFit/>
          </a:bodyPr>
          <a:lstStyle/>
          <a:p>
            <a:pPr>
              <a:spcBef>
                <a:spcPct val="50000"/>
              </a:spcBef>
            </a:pPr>
            <a:r>
              <a:rPr lang="en-US" sz="2400" dirty="0"/>
              <a:t>These two vector equations can be written as </a:t>
            </a:r>
            <a:r>
              <a:rPr lang="en-US" sz="2400" u="sng" dirty="0">
                <a:solidFill>
                  <a:schemeClr val="hlink"/>
                </a:solidFill>
              </a:rPr>
              <a:t>six scalar </a:t>
            </a:r>
            <a:r>
              <a:rPr lang="en-US" sz="2400" dirty="0"/>
              <a:t>equations of equilibrium (</a:t>
            </a:r>
            <a:r>
              <a:rPr lang="en-US" sz="2400" dirty="0" err="1" smtClean="0"/>
              <a:t>Eof</a:t>
            </a:r>
            <a:r>
              <a:rPr lang="en-US" sz="2400" dirty="0" smtClean="0"/>
              <a:t> E</a:t>
            </a:r>
            <a:r>
              <a:rPr lang="en-US" sz="2400" dirty="0"/>
              <a:t>). These </a:t>
            </a:r>
            <a:r>
              <a:rPr lang="en-US" sz="2400" dirty="0" smtClean="0"/>
              <a:t>are: </a:t>
            </a:r>
            <a:endParaRPr lang="en-US" sz="2400" dirty="0"/>
          </a:p>
          <a:p>
            <a:pPr>
              <a:spcBef>
                <a:spcPct val="50000"/>
              </a:spcBef>
              <a:buFont typeface="Symbol" pitchFamily="18" charset="2"/>
              <a:buChar char="å"/>
            </a:pPr>
            <a:r>
              <a:rPr lang="en-US" sz="2400" dirty="0">
                <a:sym typeface="Symbol" pitchFamily="18" charset="2"/>
              </a:rPr>
              <a:t> F</a:t>
            </a:r>
            <a:r>
              <a:rPr lang="en-US" sz="2400" baseline="-25000" dirty="0">
                <a:sym typeface="Symbol" pitchFamily="18" charset="2"/>
              </a:rPr>
              <a:t>X</a:t>
            </a:r>
            <a:r>
              <a:rPr lang="en-US" sz="2400" dirty="0">
                <a:sym typeface="Symbol" pitchFamily="18" charset="2"/>
              </a:rPr>
              <a:t>   =     F</a:t>
            </a:r>
            <a:r>
              <a:rPr lang="en-US" sz="2400" baseline="-25000" dirty="0">
                <a:sym typeface="Symbol" pitchFamily="18" charset="2"/>
              </a:rPr>
              <a:t>Y</a:t>
            </a:r>
            <a:r>
              <a:rPr lang="en-US" sz="2400" dirty="0">
                <a:sym typeface="Symbol" pitchFamily="18" charset="2"/>
              </a:rPr>
              <a:t>    =      F</a:t>
            </a:r>
            <a:r>
              <a:rPr lang="en-US" sz="2400" baseline="-25000" dirty="0">
                <a:sym typeface="Symbol" pitchFamily="18" charset="2"/>
              </a:rPr>
              <a:t>Z</a:t>
            </a:r>
            <a:r>
              <a:rPr lang="en-US" sz="2400" dirty="0">
                <a:sym typeface="Symbol" pitchFamily="18" charset="2"/>
              </a:rPr>
              <a:t>   =   0 </a:t>
            </a:r>
          </a:p>
          <a:p>
            <a:pPr>
              <a:spcBef>
                <a:spcPct val="50000"/>
              </a:spcBef>
              <a:buFont typeface="Symbol" pitchFamily="18" charset="2"/>
              <a:buChar char="å"/>
            </a:pPr>
            <a:r>
              <a:rPr lang="en-US" sz="2400" dirty="0">
                <a:sym typeface="Symbol" pitchFamily="18" charset="2"/>
              </a:rPr>
              <a:t>M</a:t>
            </a:r>
            <a:r>
              <a:rPr lang="en-US" sz="2400" baseline="-25000" dirty="0">
                <a:sym typeface="Symbol" pitchFamily="18" charset="2"/>
              </a:rPr>
              <a:t>X</a:t>
            </a:r>
            <a:r>
              <a:rPr lang="en-US" sz="2400" dirty="0">
                <a:sym typeface="Symbol" pitchFamily="18" charset="2"/>
              </a:rPr>
              <a:t>   =     M</a:t>
            </a:r>
            <a:r>
              <a:rPr lang="en-US" sz="2400" baseline="-25000" dirty="0">
                <a:sym typeface="Symbol" pitchFamily="18" charset="2"/>
              </a:rPr>
              <a:t>Y</a:t>
            </a:r>
            <a:r>
              <a:rPr lang="en-US" sz="2400" dirty="0">
                <a:sym typeface="Symbol" pitchFamily="18" charset="2"/>
              </a:rPr>
              <a:t>    =      M</a:t>
            </a:r>
            <a:r>
              <a:rPr lang="en-US" sz="2400" baseline="-25000" dirty="0">
                <a:sym typeface="Symbol" pitchFamily="18" charset="2"/>
              </a:rPr>
              <a:t>Z</a:t>
            </a:r>
            <a:r>
              <a:rPr lang="en-US" sz="2400" dirty="0">
                <a:sym typeface="Symbol" pitchFamily="18" charset="2"/>
              </a:rPr>
              <a:t>   =    0</a:t>
            </a:r>
          </a:p>
        </p:txBody>
      </p:sp>
      <p:sp>
        <p:nvSpPr>
          <p:cNvPr id="35847" name="Text Box 7"/>
          <p:cNvSpPr txBox="1">
            <a:spLocks noChangeArrowheads="1"/>
          </p:cNvSpPr>
          <p:nvPr/>
        </p:nvSpPr>
        <p:spPr bwMode="auto">
          <a:xfrm>
            <a:off x="533400" y="4267200"/>
            <a:ext cx="8077200" cy="1938992"/>
          </a:xfrm>
          <a:prstGeom prst="rect">
            <a:avLst/>
          </a:prstGeom>
          <a:noFill/>
          <a:ln w="9525">
            <a:noFill/>
            <a:miter lim="800000"/>
            <a:headEnd/>
            <a:tailEnd/>
          </a:ln>
          <a:effectLst/>
        </p:spPr>
        <p:txBody>
          <a:bodyPr>
            <a:spAutoFit/>
          </a:bodyPr>
          <a:lstStyle/>
          <a:p>
            <a:pPr>
              <a:spcBef>
                <a:spcPct val="50000"/>
              </a:spcBef>
            </a:pPr>
            <a:r>
              <a:rPr lang="en-US" sz="2400" dirty="0"/>
              <a:t>The moment equations can be determined about </a:t>
            </a:r>
            <a:r>
              <a:rPr lang="en-US" sz="2400" b="1" dirty="0"/>
              <a:t>any point</a:t>
            </a:r>
            <a:r>
              <a:rPr lang="en-US" sz="2400" dirty="0"/>
              <a:t>. Usually, choosing </a:t>
            </a:r>
            <a:r>
              <a:rPr lang="en-US" sz="2400" u="sng" dirty="0">
                <a:solidFill>
                  <a:schemeClr val="hlink"/>
                </a:solidFill>
              </a:rPr>
              <a:t>the point where the maximum number of unknown forces are present simplifies the solution</a:t>
            </a:r>
            <a:r>
              <a:rPr lang="en-US" sz="2400" dirty="0">
                <a:solidFill>
                  <a:schemeClr val="hlink"/>
                </a:solidFill>
              </a:rPr>
              <a:t>.</a:t>
            </a:r>
            <a:r>
              <a:rPr lang="en-US" sz="2400" dirty="0"/>
              <a:t>  Those forces do not appear in the moment equation since they pass through the point.   </a:t>
            </a:r>
            <a:r>
              <a:rPr lang="en-US" sz="2400" dirty="0" smtClean="0"/>
              <a:t>  </a:t>
            </a:r>
            <a:endParaRPr lang="en-US"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762000" y="457200"/>
            <a:ext cx="7772400" cy="457200"/>
          </a:xfrm>
          <a:prstGeom prst="rect">
            <a:avLst/>
          </a:prstGeom>
          <a:noFill/>
          <a:ln w="9525">
            <a:noFill/>
            <a:miter lim="800000"/>
            <a:headEnd/>
            <a:tailEnd/>
          </a:ln>
          <a:effectLst/>
        </p:spPr>
        <p:txBody>
          <a:bodyPr>
            <a:spAutoFit/>
          </a:bodyPr>
          <a:lstStyle/>
          <a:p>
            <a:pPr algn="ctr">
              <a:spcBef>
                <a:spcPct val="50000"/>
              </a:spcBef>
            </a:pPr>
            <a:r>
              <a:rPr lang="en-US" sz="2400" b="1" dirty="0"/>
              <a:t>CONSTRAINTS FOR A RIGID BODY</a:t>
            </a:r>
            <a:endParaRPr lang="en-US" sz="2400" dirty="0"/>
          </a:p>
        </p:txBody>
      </p:sp>
      <p:sp>
        <p:nvSpPr>
          <p:cNvPr id="36867" name="Text Box 3"/>
          <p:cNvSpPr txBox="1">
            <a:spLocks noChangeArrowheads="1"/>
          </p:cNvSpPr>
          <p:nvPr/>
        </p:nvSpPr>
        <p:spPr bwMode="auto">
          <a:xfrm>
            <a:off x="533400" y="3581400"/>
            <a:ext cx="7848600" cy="1187450"/>
          </a:xfrm>
          <a:prstGeom prst="rect">
            <a:avLst/>
          </a:prstGeom>
          <a:noFill/>
          <a:ln w="9525">
            <a:noFill/>
            <a:miter lim="800000"/>
            <a:headEnd/>
            <a:tailEnd/>
          </a:ln>
          <a:effectLst/>
        </p:spPr>
        <p:txBody>
          <a:bodyPr>
            <a:spAutoFit/>
          </a:bodyPr>
          <a:lstStyle/>
          <a:p>
            <a:pPr>
              <a:spcBef>
                <a:spcPct val="50000"/>
              </a:spcBef>
            </a:pPr>
            <a:r>
              <a:rPr lang="en-US" sz="2400" u="sng">
                <a:solidFill>
                  <a:schemeClr val="hlink"/>
                </a:solidFill>
              </a:rPr>
              <a:t>Redundant Constraints</a:t>
            </a:r>
            <a:r>
              <a:rPr lang="en-US" sz="2400"/>
              <a:t>: When a body has more supports than necessary to hold it in equilibrium, it becomes statically indeterminate.</a:t>
            </a:r>
            <a:endParaRPr lang="en-US"/>
          </a:p>
        </p:txBody>
      </p:sp>
      <p:sp>
        <p:nvSpPr>
          <p:cNvPr id="36868" name="Text Box 4"/>
          <p:cNvSpPr txBox="1">
            <a:spLocks noChangeArrowheads="1"/>
          </p:cNvSpPr>
          <p:nvPr/>
        </p:nvSpPr>
        <p:spPr bwMode="auto">
          <a:xfrm>
            <a:off x="533400" y="4724400"/>
            <a:ext cx="8077200" cy="822325"/>
          </a:xfrm>
          <a:prstGeom prst="rect">
            <a:avLst/>
          </a:prstGeom>
          <a:noFill/>
          <a:ln w="9525">
            <a:noFill/>
            <a:miter lim="800000"/>
            <a:headEnd/>
            <a:tailEnd/>
          </a:ln>
          <a:effectLst/>
        </p:spPr>
        <p:txBody>
          <a:bodyPr>
            <a:spAutoFit/>
          </a:bodyPr>
          <a:lstStyle/>
          <a:p>
            <a:pPr>
              <a:spcBef>
                <a:spcPct val="50000"/>
              </a:spcBef>
            </a:pPr>
            <a:r>
              <a:rPr lang="en-US" sz="2400" u="sng">
                <a:solidFill>
                  <a:schemeClr val="hlink"/>
                </a:solidFill>
              </a:rPr>
              <a:t>A problem that is statically indeterminate</a:t>
            </a:r>
            <a:r>
              <a:rPr lang="en-US" sz="2400"/>
              <a:t> has more unknowns than equations of equilibrium.</a:t>
            </a:r>
          </a:p>
        </p:txBody>
      </p:sp>
      <p:sp>
        <p:nvSpPr>
          <p:cNvPr id="36869" name="Text Box 5"/>
          <p:cNvSpPr txBox="1">
            <a:spLocks noChangeArrowheads="1"/>
          </p:cNvSpPr>
          <p:nvPr/>
        </p:nvSpPr>
        <p:spPr bwMode="auto">
          <a:xfrm>
            <a:off x="533400" y="5562600"/>
            <a:ext cx="7848600" cy="822325"/>
          </a:xfrm>
          <a:prstGeom prst="rect">
            <a:avLst/>
          </a:prstGeom>
          <a:noFill/>
          <a:ln w="9525">
            <a:noFill/>
            <a:miter lim="800000"/>
            <a:headEnd/>
            <a:tailEnd/>
          </a:ln>
          <a:effectLst/>
        </p:spPr>
        <p:txBody>
          <a:bodyPr>
            <a:spAutoFit/>
          </a:bodyPr>
          <a:lstStyle/>
          <a:p>
            <a:pPr>
              <a:spcBef>
                <a:spcPct val="50000"/>
              </a:spcBef>
            </a:pPr>
            <a:r>
              <a:rPr lang="en-US" sz="2400"/>
              <a:t>Are statically indeterminate structures used in practice? Why or why not?</a:t>
            </a:r>
          </a:p>
        </p:txBody>
      </p:sp>
      <p:pic>
        <p:nvPicPr>
          <p:cNvPr id="36870" name="Picture 6" descr="C:\WINDOWS\DESKTOP\Mehta\sur\fig5_26.jpg"/>
          <p:cNvPicPr>
            <a:picLocks noChangeAspect="1" noChangeArrowheads="1"/>
          </p:cNvPicPr>
          <p:nvPr/>
        </p:nvPicPr>
        <p:blipFill>
          <a:blip r:embed="rId3" cstate="print">
            <a:lum bright="-6000" contrast="30000"/>
          </a:blip>
          <a:srcRect/>
          <a:stretch>
            <a:fillRect/>
          </a:stretch>
        </p:blipFill>
        <p:spPr bwMode="auto">
          <a:xfrm>
            <a:off x="1143000" y="914400"/>
            <a:ext cx="6096000" cy="2692400"/>
          </a:xfrm>
          <a:prstGeom prst="rect">
            <a:avLst/>
          </a:prstGeom>
          <a:noFill/>
        </p:spPr>
      </p:pic>
      <p:sp>
        <p:nvSpPr>
          <p:cNvPr id="36873" name="Oval 9"/>
          <p:cNvSpPr>
            <a:spLocks noChangeArrowheads="1"/>
          </p:cNvSpPr>
          <p:nvPr/>
        </p:nvSpPr>
        <p:spPr bwMode="auto">
          <a:xfrm>
            <a:off x="1676400" y="1143000"/>
            <a:ext cx="990600" cy="990600"/>
          </a:xfrm>
          <a:prstGeom prst="ellipse">
            <a:avLst/>
          </a:prstGeom>
          <a:noFill/>
          <a:ln w="9525">
            <a:solidFill>
              <a:srgbClr val="FF0000"/>
            </a:solidFill>
            <a:round/>
            <a:headEnd/>
            <a:tailEnd/>
          </a:ln>
          <a:effectLst/>
        </p:spPr>
        <p:txBody>
          <a:bodyPr wrap="none" anchor="ctr"/>
          <a:lstStyle/>
          <a:p>
            <a:endParaRPr lang="en-US"/>
          </a:p>
        </p:txBody>
      </p:sp>
      <p:sp>
        <p:nvSpPr>
          <p:cNvPr id="36874" name="Oval 10"/>
          <p:cNvSpPr>
            <a:spLocks noChangeArrowheads="1"/>
          </p:cNvSpPr>
          <p:nvPr/>
        </p:nvSpPr>
        <p:spPr bwMode="auto">
          <a:xfrm>
            <a:off x="1219200" y="2667000"/>
            <a:ext cx="914400" cy="914400"/>
          </a:xfrm>
          <a:prstGeom prst="ellipse">
            <a:avLst/>
          </a:prstGeom>
          <a:noFill/>
          <a:ln w="9525">
            <a:solidFill>
              <a:srgbClr val="FF0000"/>
            </a:solidFill>
            <a:round/>
            <a:headEnd/>
            <a:tailEnd/>
          </a:ln>
          <a:effectLst/>
        </p:spPr>
        <p:txBody>
          <a:bodyPr wrap="none" anchor="ctr"/>
          <a:lstStyle/>
          <a:p>
            <a:endParaRPr lang="en-US"/>
          </a:p>
        </p:txBody>
      </p:sp>
      <p:cxnSp>
        <p:nvCxnSpPr>
          <p:cNvPr id="12" name="Straight Connector 11"/>
          <p:cNvCxnSpPr/>
          <p:nvPr/>
        </p:nvCxnSpPr>
        <p:spPr>
          <a:xfrm>
            <a:off x="1905000" y="1676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2057400" y="1524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2286000" y="1524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905000" y="1524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2438400" y="1524000"/>
            <a:ext cx="15240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914400" y="533400"/>
            <a:ext cx="7543800" cy="457200"/>
          </a:xfrm>
          <a:prstGeom prst="rect">
            <a:avLst/>
          </a:prstGeom>
          <a:noFill/>
          <a:ln w="9525">
            <a:noFill/>
            <a:miter lim="800000"/>
            <a:headEnd/>
            <a:tailEnd/>
          </a:ln>
          <a:effectLst/>
        </p:spPr>
        <p:txBody>
          <a:bodyPr>
            <a:spAutoFit/>
          </a:bodyPr>
          <a:lstStyle/>
          <a:p>
            <a:pPr algn="ctr">
              <a:spcBef>
                <a:spcPct val="50000"/>
              </a:spcBef>
            </a:pPr>
            <a:r>
              <a:rPr lang="en-US" sz="2400" b="1" dirty="0"/>
              <a:t>IMPROPER CONSTRAINTS</a:t>
            </a:r>
          </a:p>
        </p:txBody>
      </p:sp>
      <p:sp>
        <p:nvSpPr>
          <p:cNvPr id="37891" name="Text Box 3"/>
          <p:cNvSpPr txBox="1">
            <a:spLocks noChangeArrowheads="1"/>
          </p:cNvSpPr>
          <p:nvPr/>
        </p:nvSpPr>
        <p:spPr bwMode="auto">
          <a:xfrm>
            <a:off x="685800" y="4695825"/>
            <a:ext cx="7848600" cy="1552575"/>
          </a:xfrm>
          <a:prstGeom prst="rect">
            <a:avLst/>
          </a:prstGeom>
          <a:noFill/>
          <a:ln w="9525">
            <a:noFill/>
            <a:miter lim="800000"/>
            <a:headEnd/>
            <a:tailEnd/>
          </a:ln>
          <a:effectLst/>
        </p:spPr>
        <p:txBody>
          <a:bodyPr>
            <a:spAutoFit/>
          </a:bodyPr>
          <a:lstStyle/>
          <a:p>
            <a:pPr>
              <a:spcBef>
                <a:spcPct val="50000"/>
              </a:spcBef>
            </a:pPr>
            <a:r>
              <a:rPr lang="en-US" sz="2400"/>
              <a:t>In some cases, there may be as many unknown reactions as there are equations of equilibrium.  However, if the supports are not properly constrained, the body may become unstable for some loading cases.</a:t>
            </a:r>
          </a:p>
        </p:txBody>
      </p:sp>
      <p:pic>
        <p:nvPicPr>
          <p:cNvPr id="37894" name="Picture 6" descr="C:\WINDOWS\DESKTOP\Mehta\sur\fig5_27a1.jpg"/>
          <p:cNvPicPr>
            <a:picLocks noChangeAspect="1" noChangeArrowheads="1"/>
          </p:cNvPicPr>
          <p:nvPr/>
        </p:nvPicPr>
        <p:blipFill>
          <a:blip r:embed="rId3" cstate="print">
            <a:lum bright="-12000" contrast="30000"/>
          </a:blip>
          <a:srcRect/>
          <a:stretch>
            <a:fillRect/>
          </a:stretch>
        </p:blipFill>
        <p:spPr bwMode="auto">
          <a:xfrm>
            <a:off x="609600" y="1066800"/>
            <a:ext cx="2133600" cy="2514600"/>
          </a:xfrm>
          <a:prstGeom prst="rect">
            <a:avLst/>
          </a:prstGeom>
          <a:noFill/>
        </p:spPr>
      </p:pic>
      <p:pic>
        <p:nvPicPr>
          <p:cNvPr id="37895" name="Picture 7" descr="C:\WINDOWS\DESKTOP\Mehta\sur\fig5_27a2.jpg"/>
          <p:cNvPicPr>
            <a:picLocks noChangeAspect="1" noChangeArrowheads="1"/>
          </p:cNvPicPr>
          <p:nvPr/>
        </p:nvPicPr>
        <p:blipFill>
          <a:blip r:embed="rId4" cstate="print">
            <a:lum bright="-18000" contrast="30000"/>
          </a:blip>
          <a:srcRect/>
          <a:stretch>
            <a:fillRect/>
          </a:stretch>
        </p:blipFill>
        <p:spPr bwMode="auto">
          <a:xfrm>
            <a:off x="2743200" y="1066800"/>
            <a:ext cx="3352800" cy="2514600"/>
          </a:xfrm>
          <a:prstGeom prst="rect">
            <a:avLst/>
          </a:prstGeom>
          <a:noFill/>
        </p:spPr>
      </p:pic>
      <p:pic>
        <p:nvPicPr>
          <p:cNvPr id="37896" name="Picture 8" descr="C:\WINDOWS\DESKTOP\Mehta\sur\fig5_27b1.jpg"/>
          <p:cNvPicPr>
            <a:picLocks noChangeAspect="1" noChangeArrowheads="1"/>
          </p:cNvPicPr>
          <p:nvPr/>
        </p:nvPicPr>
        <p:blipFill>
          <a:blip r:embed="rId5" cstate="print">
            <a:lum bright="-18000" contrast="42000"/>
          </a:blip>
          <a:srcRect/>
          <a:stretch>
            <a:fillRect/>
          </a:stretch>
        </p:blipFill>
        <p:spPr bwMode="auto">
          <a:xfrm>
            <a:off x="6400800" y="1066800"/>
            <a:ext cx="2209800" cy="1903413"/>
          </a:xfrm>
          <a:prstGeom prst="rect">
            <a:avLst/>
          </a:prstGeom>
          <a:noFill/>
        </p:spPr>
      </p:pic>
      <p:pic>
        <p:nvPicPr>
          <p:cNvPr id="37897" name="Picture 9" descr="C:\WINDOWS\DESKTOP\Mehta\sur\fig5_27b2.jpg"/>
          <p:cNvPicPr>
            <a:picLocks noChangeAspect="1" noChangeArrowheads="1"/>
          </p:cNvPicPr>
          <p:nvPr/>
        </p:nvPicPr>
        <p:blipFill>
          <a:blip r:embed="rId6" cstate="print">
            <a:lum bright="-24000" contrast="42000"/>
          </a:blip>
          <a:srcRect/>
          <a:stretch>
            <a:fillRect/>
          </a:stretch>
        </p:blipFill>
        <p:spPr bwMode="auto">
          <a:xfrm>
            <a:off x="6400800" y="2895600"/>
            <a:ext cx="2209800" cy="1722438"/>
          </a:xfrm>
          <a:prstGeom prst="rect">
            <a:avLst/>
          </a:prstGeom>
          <a:noFill/>
        </p:spPr>
      </p:pic>
      <p:sp>
        <p:nvSpPr>
          <p:cNvPr id="37898" name="Text Box 10"/>
          <p:cNvSpPr txBox="1">
            <a:spLocks noChangeArrowheads="1"/>
          </p:cNvSpPr>
          <p:nvPr/>
        </p:nvSpPr>
        <p:spPr bwMode="auto">
          <a:xfrm>
            <a:off x="685800" y="3810000"/>
            <a:ext cx="5349875" cy="762000"/>
          </a:xfrm>
          <a:prstGeom prst="rect">
            <a:avLst/>
          </a:prstGeom>
          <a:noFill/>
          <a:ln w="9525">
            <a:noFill/>
            <a:miter lim="800000"/>
            <a:headEnd/>
            <a:tailEnd/>
          </a:ln>
          <a:effectLst/>
        </p:spPr>
        <p:txBody>
          <a:bodyPr>
            <a:spAutoFit/>
          </a:bodyPr>
          <a:lstStyle/>
          <a:p>
            <a:r>
              <a:rPr lang="en-US"/>
              <a:t>Here, we have 6 unknowns but there is nothing restricting rotation about the x axis.</a:t>
            </a:r>
          </a:p>
        </p:txBody>
      </p:sp>
      <p:sp>
        <p:nvSpPr>
          <p:cNvPr id="37899" name="Oval 11"/>
          <p:cNvSpPr>
            <a:spLocks noChangeArrowheads="1"/>
          </p:cNvSpPr>
          <p:nvPr/>
        </p:nvSpPr>
        <p:spPr bwMode="auto">
          <a:xfrm>
            <a:off x="7924800" y="3124200"/>
            <a:ext cx="685800" cy="685800"/>
          </a:xfrm>
          <a:prstGeom prst="ellipse">
            <a:avLst/>
          </a:prstGeom>
          <a:noFill/>
          <a:ln w="9525">
            <a:solidFill>
              <a:srgbClr val="FF0000"/>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1730</Words>
  <Application>Microsoft Office PowerPoint</Application>
  <PresentationFormat>On-screen Show (4:3)</PresentationFormat>
  <Paragraphs>182</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SmartDraw</vt:lpstr>
      <vt:lpstr>Chapter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jlight</dc:creator>
  <cp:lastModifiedBy>Jenni Light</cp:lastModifiedBy>
  <cp:revision>16</cp:revision>
  <cp:lastPrinted>2011-10-05T18:15:00Z</cp:lastPrinted>
  <dcterms:created xsi:type="dcterms:W3CDTF">2008-10-16T20:45:35Z</dcterms:created>
  <dcterms:modified xsi:type="dcterms:W3CDTF">2011-10-05T18:15:23Z</dcterms:modified>
</cp:coreProperties>
</file>