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0" r:id="rId3"/>
    <p:sldId id="269" r:id="rId4"/>
    <p:sldId id="258" r:id="rId5"/>
    <p:sldId id="259" r:id="rId6"/>
    <p:sldId id="261" r:id="rId7"/>
    <p:sldId id="271" r:id="rId8"/>
    <p:sldId id="272" r:id="rId9"/>
    <p:sldId id="274" r:id="rId10"/>
    <p:sldId id="273" r:id="rId11"/>
    <p:sldId id="262" r:id="rId12"/>
    <p:sldId id="263" r:id="rId13"/>
    <p:sldId id="264" r:id="rId14"/>
    <p:sldId id="265" r:id="rId15"/>
    <p:sldId id="275" r:id="rId16"/>
    <p:sldId id="276" r:id="rId17"/>
    <p:sldId id="277" r:id="rId18"/>
    <p:sldId id="278" r:id="rId19"/>
    <p:sldId id="268" r:id="rId20"/>
    <p:sldId id="267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CCAA741-EA3E-462A-9D28-7F067AF1BBD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8777FB5-0C94-489B-AEA0-6507F48FA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5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4C58-541D-4132-A89F-F26E00D5CB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1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6.1-6.3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35935-CD77-4538-B8C2-D8878D80632F}" type="slidenum">
              <a:rPr lang="en-US"/>
              <a:pPr/>
              <a:t>10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4C58-541D-4132-A89F-F26E00D5CB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51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4C58-541D-4132-A89F-F26E00D5CB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4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4C58-541D-4132-A89F-F26E00D5CB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05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4C58-541D-4132-A89F-F26E00D5CB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44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6.1-6.3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A4CBD-F951-41EA-B376-0856CD7716DB}" type="slidenum">
              <a:rPr lang="en-US"/>
              <a:pPr/>
              <a:t>15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55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6.1-6.3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11306-BA3D-4AD2-955E-C9A59FC0EE65}" type="slidenum">
              <a:rPr lang="en-US"/>
              <a:pPr/>
              <a:t>16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19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6.1-6.3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41CAA-2A82-43B8-A289-366BF83C39D3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2075" indent="-232075"/>
            <a:r>
              <a:rPr lang="en-US" sz="2400"/>
              <a:t>Answers:</a:t>
            </a:r>
          </a:p>
          <a:p>
            <a:pPr marL="232075" indent="-232075"/>
            <a:r>
              <a:rPr lang="en-US" sz="2400"/>
              <a:t>1. B</a:t>
            </a:r>
          </a:p>
          <a:p>
            <a:pPr marL="232075" indent="-232075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4761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6.1-6.3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D649B-BBE4-4CD5-9691-F92E3CDF8801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Answer:</a:t>
            </a:r>
          </a:p>
          <a:p>
            <a:r>
              <a:rPr lang="en-US" sz="2400"/>
              <a:t>2. D</a:t>
            </a:r>
          </a:p>
        </p:txBody>
      </p:sp>
    </p:spTree>
    <p:extLst>
      <p:ext uri="{BB962C8B-B14F-4D97-AF65-F5344CB8AC3E}">
        <p14:creationId xmlns:p14="http://schemas.microsoft.com/office/powerpoint/2010/main" val="1394956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4C58-541D-4132-A89F-F26E00D5CB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6.1-6.3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F3819-0AFA-45BD-AA3E-73207907CDEF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37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4C58-541D-4132-A89F-F26E00D5CB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1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6.1-6.3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72F8B-151B-4F65-8658-A9A9AC1AA9D8}" type="slidenum">
              <a:rPr lang="en-US"/>
              <a:pPr/>
              <a:t>3</a:t>
            </a:fld>
            <a:endParaRPr lang="en-US"/>
          </a:p>
        </p:txBody>
      </p:sp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7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4C58-541D-4132-A89F-F26E00D5CB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4C58-541D-4132-A89F-F26E00D5CB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4C58-541D-4132-A89F-F26E00D5CB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0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6.1-6.3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3F46C-A938-45A6-9B87-6816B0FEBC1D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6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6.1-6.3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3F46C-A938-45A6-9B87-6816B0FEBC1D}" type="slidenum">
              <a:rPr lang="en-US"/>
              <a:pPr/>
              <a:t>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3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6.1-6.3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35935-CD77-4538-B8C2-D8878D80632F}" type="slidenum">
              <a:rPr lang="en-US"/>
              <a:pPr/>
              <a:t>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6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65897E-1B85-4D30-B54F-A6BFEBABD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95C8-7F15-4721-B509-B6FD7110726C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97E94-8325-455F-8980-773AA63D25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32670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57200"/>
            <a:ext cx="30591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Structural Analysis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648200"/>
            <a:ext cx="1981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810000"/>
            <a:ext cx="28194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581400" y="381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EXAMPLE</a:t>
            </a:r>
            <a:endParaRPr lang="en-US" sz="200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0" y="1066800"/>
            <a:ext cx="4953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Given</a:t>
            </a:r>
            <a:r>
              <a:rPr lang="en-US"/>
              <a:t>:	P</a:t>
            </a:r>
            <a:r>
              <a:rPr lang="en-US" baseline="-25000"/>
              <a:t>1</a:t>
            </a:r>
            <a:r>
              <a:rPr lang="en-US"/>
              <a:t> = 200  lb,  P</a:t>
            </a:r>
            <a:r>
              <a:rPr lang="en-US" baseline="-25000"/>
              <a:t>2</a:t>
            </a:r>
            <a:r>
              <a:rPr lang="en-US"/>
              <a:t> = 500  lb</a:t>
            </a:r>
          </a:p>
          <a:p>
            <a:pPr>
              <a:spcBef>
                <a:spcPct val="50000"/>
              </a:spcBef>
            </a:pPr>
            <a:r>
              <a:rPr lang="en-US" b="1"/>
              <a:t>Find:</a:t>
            </a:r>
            <a:r>
              <a:rPr lang="en-US"/>
              <a:t> 	The forces in each member of 	the truss.</a:t>
            </a:r>
          </a:p>
          <a:p>
            <a:pPr>
              <a:spcBef>
                <a:spcPct val="50000"/>
              </a:spcBef>
            </a:pPr>
            <a:r>
              <a:rPr lang="en-US" b="1" u="sng"/>
              <a:t>Plan:</a:t>
            </a:r>
            <a:r>
              <a:rPr lang="en-US" b="1"/>
              <a:t> 	</a:t>
            </a:r>
            <a:r>
              <a:rPr lang="en-US"/>
              <a:t>First analyze pin B and then pin C</a:t>
            </a:r>
            <a:endParaRPr lang="en-US" u="sng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514600" y="2895600"/>
            <a:ext cx="6400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  </a:t>
            </a:r>
            <a:r>
              <a:rPr lang="en-US">
                <a:sym typeface="Symbol" pitchFamily="18" charset="2"/>
              </a:rPr>
              <a:t>   F</a:t>
            </a:r>
            <a:r>
              <a:rPr lang="en-US" baseline="-25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  =   500  +  F</a:t>
            </a:r>
            <a:r>
              <a:rPr lang="en-US" baseline="-25000">
                <a:sym typeface="Symbol" pitchFamily="18" charset="2"/>
              </a:rPr>
              <a:t>BC</a:t>
            </a:r>
            <a:r>
              <a:rPr lang="en-US">
                <a:sym typeface="Symbol" pitchFamily="18" charset="2"/>
              </a:rPr>
              <a:t> cos 45</a:t>
            </a:r>
            <a:r>
              <a:rPr lang="en-US">
                <a:cs typeface="Times New Roman" pitchFamily="18" charset="0"/>
                <a:sym typeface="Symbol" pitchFamily="18" charset="2"/>
              </a:rPr>
              <a:t>° </a:t>
            </a:r>
            <a:r>
              <a:rPr lang="en-US">
                <a:cs typeface="Times New Roman" pitchFamily="18" charset="0"/>
              </a:rPr>
              <a:t>–</a:t>
            </a:r>
            <a:r>
              <a:rPr lang="en-US"/>
              <a:t> (3 / 5) F</a:t>
            </a:r>
            <a:r>
              <a:rPr lang="en-US" baseline="-25000"/>
              <a:t>BA</a:t>
            </a:r>
            <a:r>
              <a:rPr lang="en-US"/>
              <a:t>  =  0</a:t>
            </a:r>
          </a:p>
          <a:p>
            <a:pPr>
              <a:spcBef>
                <a:spcPct val="50000"/>
              </a:spcBef>
            </a:pPr>
            <a:r>
              <a:rPr lang="en-US"/>
              <a:t>+  </a:t>
            </a:r>
            <a:r>
              <a:rPr lang="en-US">
                <a:sym typeface="Symbol" pitchFamily="18" charset="2"/>
              </a:rPr>
              <a:t>     F</a:t>
            </a:r>
            <a:r>
              <a:rPr lang="en-US" baseline="-25000">
                <a:sym typeface="Symbol" pitchFamily="18" charset="2"/>
              </a:rPr>
              <a:t>Y</a:t>
            </a:r>
            <a:r>
              <a:rPr lang="en-US">
                <a:sym typeface="Symbol" pitchFamily="18" charset="2"/>
              </a:rPr>
              <a:t>  =  </a:t>
            </a:r>
            <a:r>
              <a:rPr lang="en-US">
                <a:cs typeface="Times New Roman" pitchFamily="18" charset="0"/>
              </a:rPr>
              <a:t>–</a:t>
            </a:r>
            <a:r>
              <a:rPr lang="en-US"/>
              <a:t> 200  </a:t>
            </a:r>
            <a:r>
              <a:rPr lang="en-US">
                <a:cs typeface="Times New Roman" pitchFamily="18" charset="0"/>
              </a:rPr>
              <a:t>–</a:t>
            </a:r>
            <a:r>
              <a:rPr lang="en-US"/>
              <a:t>  F</a:t>
            </a:r>
            <a:r>
              <a:rPr lang="en-US" baseline="-25000"/>
              <a:t>BC</a:t>
            </a:r>
            <a:r>
              <a:rPr lang="en-US"/>
              <a:t> sin 45</a:t>
            </a:r>
            <a:r>
              <a:rPr lang="en-US">
                <a:cs typeface="Times New Roman" pitchFamily="18" charset="0"/>
              </a:rPr>
              <a:t>° – </a:t>
            </a:r>
            <a:r>
              <a:rPr lang="en-US"/>
              <a:t> (4 / 5) F</a:t>
            </a:r>
            <a:r>
              <a:rPr lang="en-US" baseline="-25000"/>
              <a:t>BA</a:t>
            </a:r>
            <a:r>
              <a:rPr lang="en-US"/>
              <a:t>  =  0</a:t>
            </a:r>
          </a:p>
          <a:p>
            <a:pPr>
              <a:spcBef>
                <a:spcPct val="50000"/>
              </a:spcBef>
            </a:pPr>
            <a:r>
              <a:rPr lang="en-US" u="sng">
                <a:solidFill>
                  <a:schemeClr val="hlink"/>
                </a:solidFill>
              </a:rPr>
              <a:t>F</a:t>
            </a:r>
            <a:r>
              <a:rPr lang="en-US" u="sng" baseline="-25000">
                <a:solidFill>
                  <a:schemeClr val="hlink"/>
                </a:solidFill>
              </a:rPr>
              <a:t>BA</a:t>
            </a:r>
            <a:r>
              <a:rPr lang="en-US" u="sng">
                <a:solidFill>
                  <a:schemeClr val="hlink"/>
                </a:solidFill>
              </a:rPr>
              <a:t>  =   214  lb (T)</a:t>
            </a:r>
            <a:r>
              <a:rPr lang="en-US"/>
              <a:t>   and   </a:t>
            </a:r>
            <a:r>
              <a:rPr lang="en-US" u="sng">
                <a:solidFill>
                  <a:schemeClr val="hlink"/>
                </a:solidFill>
              </a:rPr>
              <a:t>F</a:t>
            </a:r>
            <a:r>
              <a:rPr lang="en-US" u="sng" baseline="-25000">
                <a:solidFill>
                  <a:schemeClr val="hlink"/>
                </a:solidFill>
              </a:rPr>
              <a:t>BC</a:t>
            </a:r>
            <a:r>
              <a:rPr lang="en-US" u="sng">
                <a:solidFill>
                  <a:schemeClr val="hlink"/>
                </a:solidFill>
              </a:rPr>
              <a:t>   =    </a:t>
            </a:r>
            <a:r>
              <a:rPr lang="en-US" u="sng">
                <a:solidFill>
                  <a:schemeClr val="hlink"/>
                </a:solidFill>
                <a:cs typeface="Times New Roman" pitchFamily="18" charset="0"/>
              </a:rPr>
              <a:t>–</a:t>
            </a:r>
            <a:r>
              <a:rPr lang="en-US" u="sng">
                <a:solidFill>
                  <a:schemeClr val="hlink"/>
                </a:solidFill>
              </a:rPr>
              <a:t> 525.3  lb (C)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914400" y="5410200"/>
            <a:ext cx="5486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  </a:t>
            </a:r>
            <a:r>
              <a:rPr lang="en-US">
                <a:sym typeface="Symbol" pitchFamily="18" charset="2"/>
              </a:rPr>
              <a:t>   F</a:t>
            </a:r>
            <a:r>
              <a:rPr lang="en-US" baseline="-25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 =   </a:t>
            </a:r>
            <a:r>
              <a:rPr lang="en-US">
                <a:cs typeface="Times New Roman" pitchFamily="18" charset="0"/>
              </a:rPr>
              <a:t>–</a:t>
            </a:r>
            <a:r>
              <a:rPr lang="en-US"/>
              <a:t>  F</a:t>
            </a:r>
            <a:r>
              <a:rPr lang="en-US" baseline="-25000"/>
              <a:t>CA</a:t>
            </a:r>
            <a:r>
              <a:rPr lang="en-US"/>
              <a:t>  +    525.3  cos 45</a:t>
            </a:r>
            <a:r>
              <a:rPr lang="en-US">
                <a:cs typeface="Times New Roman" pitchFamily="18" charset="0"/>
              </a:rPr>
              <a:t>°  =  0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	</a:t>
            </a:r>
            <a:r>
              <a:rPr lang="en-US" u="sng">
                <a:solidFill>
                  <a:schemeClr val="hlink"/>
                </a:solidFill>
                <a:cs typeface="Times New Roman" pitchFamily="18" charset="0"/>
              </a:rPr>
              <a:t>F</a:t>
            </a:r>
            <a:r>
              <a:rPr lang="en-US" u="sng" baseline="-25000">
                <a:solidFill>
                  <a:schemeClr val="hlink"/>
                </a:solidFill>
                <a:cs typeface="Times New Roman" pitchFamily="18" charset="0"/>
              </a:rPr>
              <a:t>CA</a:t>
            </a:r>
            <a:r>
              <a:rPr lang="en-US" u="sng">
                <a:solidFill>
                  <a:schemeClr val="hlink"/>
                </a:solidFill>
                <a:cs typeface="Times New Roman" pitchFamily="18" charset="0"/>
              </a:rPr>
              <a:t>  =   371 (T)</a:t>
            </a:r>
          </a:p>
        </p:txBody>
      </p:sp>
      <p:pic>
        <p:nvPicPr>
          <p:cNvPr id="40971" name="Picture 11" descr="C:\WINDOWS\DESKTOP\student\p6_2.jpg"/>
          <p:cNvPicPr>
            <a:picLocks noChangeAspect="1" noChangeArrowheads="1"/>
          </p:cNvPicPr>
          <p:nvPr/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457200" y="533400"/>
            <a:ext cx="3352800" cy="2286000"/>
          </a:xfrm>
          <a:prstGeom prst="rect">
            <a:avLst/>
          </a:prstGeom>
          <a:noFill/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324600" y="4495800"/>
            <a:ext cx="1828800" cy="1768475"/>
            <a:chOff x="3984" y="2832"/>
            <a:chExt cx="1152" cy="1114"/>
          </a:xfrm>
        </p:grpSpPr>
        <p:sp>
          <p:nvSpPr>
            <p:cNvPr id="41014" name="Line 54"/>
            <p:cNvSpPr>
              <a:spLocks noChangeShapeType="1"/>
            </p:cNvSpPr>
            <p:nvPr/>
          </p:nvSpPr>
          <p:spPr bwMode="auto">
            <a:xfrm flipH="1">
              <a:off x="4284" y="3360"/>
              <a:ext cx="42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15" name="Text Box 55"/>
            <p:cNvSpPr txBox="1">
              <a:spLocks noChangeArrowheads="1"/>
            </p:cNvSpPr>
            <p:nvPr/>
          </p:nvSpPr>
          <p:spPr bwMode="auto">
            <a:xfrm>
              <a:off x="4752" y="3216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</a:t>
              </a:r>
            </a:p>
          </p:txBody>
        </p:sp>
        <p:sp>
          <p:nvSpPr>
            <p:cNvPr id="41016" name="Line 56"/>
            <p:cNvSpPr>
              <a:spLocks noChangeShapeType="1"/>
            </p:cNvSpPr>
            <p:nvPr/>
          </p:nvSpPr>
          <p:spPr bwMode="auto">
            <a:xfrm>
              <a:off x="4368" y="3024"/>
              <a:ext cx="336" cy="33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17" name="Line 57"/>
            <p:cNvSpPr>
              <a:spLocks noChangeShapeType="1"/>
            </p:cNvSpPr>
            <p:nvPr/>
          </p:nvSpPr>
          <p:spPr bwMode="auto">
            <a:xfrm flipV="1">
              <a:off x="4704" y="336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18" name="Text Box 58"/>
            <p:cNvSpPr txBox="1">
              <a:spLocks noChangeArrowheads="1"/>
            </p:cNvSpPr>
            <p:nvPr/>
          </p:nvSpPr>
          <p:spPr bwMode="auto">
            <a:xfrm>
              <a:off x="4752" y="3456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</a:t>
              </a:r>
              <a:r>
                <a:rPr lang="en-US" sz="2000" baseline="-25000"/>
                <a:t>Y</a:t>
              </a:r>
              <a:endParaRPr lang="en-US" sz="2000"/>
            </a:p>
          </p:txBody>
        </p:sp>
        <p:sp>
          <p:nvSpPr>
            <p:cNvPr id="41019" name="Text Box 59"/>
            <p:cNvSpPr txBox="1">
              <a:spLocks noChangeArrowheads="1"/>
            </p:cNvSpPr>
            <p:nvPr/>
          </p:nvSpPr>
          <p:spPr bwMode="auto">
            <a:xfrm>
              <a:off x="4416" y="283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525.3</a:t>
              </a:r>
            </a:p>
          </p:txBody>
        </p:sp>
        <p:sp>
          <p:nvSpPr>
            <p:cNvPr id="41020" name="Arc 60"/>
            <p:cNvSpPr>
              <a:spLocks/>
            </p:cNvSpPr>
            <p:nvPr/>
          </p:nvSpPr>
          <p:spPr bwMode="auto">
            <a:xfrm flipH="1">
              <a:off x="4416" y="3120"/>
              <a:ext cx="96" cy="240"/>
            </a:xfrm>
            <a:custGeom>
              <a:avLst/>
              <a:gdLst>
                <a:gd name="G0" fmla="+- 0 0 0"/>
                <a:gd name="G1" fmla="+- 21282 0 0"/>
                <a:gd name="G2" fmla="+- 21600 0 0"/>
                <a:gd name="T0" fmla="*/ 3695 w 21600"/>
                <a:gd name="T1" fmla="*/ 0 h 21282"/>
                <a:gd name="T2" fmla="*/ 21600 w 21600"/>
                <a:gd name="T3" fmla="*/ 21282 h 21282"/>
                <a:gd name="T4" fmla="*/ 0 w 21600"/>
                <a:gd name="T5" fmla="*/ 21282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82" fill="none" extrusionOk="0">
                  <a:moveTo>
                    <a:pt x="3694" y="0"/>
                  </a:moveTo>
                  <a:cubicBezTo>
                    <a:pt x="14043" y="1797"/>
                    <a:pt x="21600" y="10778"/>
                    <a:pt x="21600" y="21282"/>
                  </a:cubicBezTo>
                </a:path>
                <a:path w="21600" h="21282" stroke="0" extrusionOk="0">
                  <a:moveTo>
                    <a:pt x="3694" y="0"/>
                  </a:moveTo>
                  <a:cubicBezTo>
                    <a:pt x="14043" y="1797"/>
                    <a:pt x="21600" y="10778"/>
                    <a:pt x="21600" y="21282"/>
                  </a:cubicBezTo>
                  <a:lnTo>
                    <a:pt x="0" y="2128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1" name="Text Box 61"/>
            <p:cNvSpPr txBox="1">
              <a:spLocks noChangeArrowheads="1"/>
            </p:cNvSpPr>
            <p:nvPr/>
          </p:nvSpPr>
          <p:spPr bwMode="auto">
            <a:xfrm>
              <a:off x="3984" y="311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F</a:t>
              </a:r>
              <a:r>
                <a:rPr lang="en-US" sz="2000" baseline="-25000"/>
                <a:t>CA</a:t>
              </a:r>
              <a:endParaRPr lang="en-US" sz="2000"/>
            </a:p>
          </p:txBody>
        </p:sp>
        <p:sp>
          <p:nvSpPr>
            <p:cNvPr id="41022" name="Text Box 62"/>
            <p:cNvSpPr txBox="1">
              <a:spLocks noChangeArrowheads="1"/>
            </p:cNvSpPr>
            <p:nvPr/>
          </p:nvSpPr>
          <p:spPr bwMode="auto">
            <a:xfrm>
              <a:off x="4176" y="307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45</a:t>
              </a:r>
              <a:r>
                <a:rPr lang="en-US" sz="2000">
                  <a:cs typeface="Times New Roman" pitchFamily="18" charset="0"/>
                </a:rPr>
                <a:t>º</a:t>
              </a:r>
              <a:endParaRPr lang="en-US" sz="2000"/>
            </a:p>
          </p:txBody>
        </p:sp>
        <p:sp>
          <p:nvSpPr>
            <p:cNvPr id="41023" name="Text Box 63"/>
            <p:cNvSpPr txBox="1">
              <a:spLocks noChangeArrowheads="1"/>
            </p:cNvSpPr>
            <p:nvPr/>
          </p:nvSpPr>
          <p:spPr bwMode="auto">
            <a:xfrm>
              <a:off x="3984" y="3696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sng"/>
                <a:t>FBD of pin C</a:t>
              </a:r>
              <a:endParaRPr lang="en-US" sz="2000"/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57200" y="3048000"/>
            <a:ext cx="2133600" cy="2073275"/>
            <a:chOff x="288" y="1824"/>
            <a:chExt cx="1344" cy="1306"/>
          </a:xfrm>
        </p:grpSpPr>
        <p:sp>
          <p:nvSpPr>
            <p:cNvPr id="41041" name="Text Box 81"/>
            <p:cNvSpPr txBox="1">
              <a:spLocks noChangeArrowheads="1"/>
            </p:cNvSpPr>
            <p:nvPr/>
          </p:nvSpPr>
          <p:spPr bwMode="auto">
            <a:xfrm>
              <a:off x="1008" y="2400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45 </a:t>
              </a:r>
              <a:r>
                <a:rPr lang="en-US" sz="2000">
                  <a:cs typeface="Times New Roman" pitchFamily="18" charset="0"/>
                </a:rPr>
                <a:t>º</a:t>
              </a:r>
              <a:endParaRPr lang="en-US" sz="2000"/>
            </a:p>
          </p:txBody>
        </p:sp>
        <p:sp>
          <p:nvSpPr>
            <p:cNvPr id="41042" name="Text Box 82"/>
            <p:cNvSpPr txBox="1">
              <a:spLocks noChangeArrowheads="1"/>
            </p:cNvSpPr>
            <p:nvPr/>
          </p:nvSpPr>
          <p:spPr bwMode="auto">
            <a:xfrm>
              <a:off x="1008" y="2640"/>
              <a:ext cx="52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  <a:r>
                <a:rPr lang="en-US" baseline="-25000"/>
                <a:t>BC</a:t>
              </a:r>
              <a:endParaRPr lang="en-US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288" y="1824"/>
              <a:ext cx="1344" cy="1306"/>
              <a:chOff x="288" y="1824"/>
              <a:chExt cx="1344" cy="1306"/>
            </a:xfrm>
          </p:grpSpPr>
          <p:sp>
            <p:nvSpPr>
              <p:cNvPr id="41044" name="Line 84"/>
              <p:cNvSpPr>
                <a:spLocks noChangeShapeType="1"/>
              </p:cNvSpPr>
              <p:nvPr/>
            </p:nvSpPr>
            <p:spPr bwMode="auto">
              <a:xfrm>
                <a:off x="816" y="182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45" name="Line 85"/>
              <p:cNvSpPr>
                <a:spLocks noChangeShapeType="1"/>
              </p:cNvSpPr>
              <p:nvPr/>
            </p:nvSpPr>
            <p:spPr bwMode="auto">
              <a:xfrm>
                <a:off x="816" y="230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46" name="Line 86"/>
              <p:cNvSpPr>
                <a:spLocks noChangeShapeType="1"/>
              </p:cNvSpPr>
              <p:nvPr/>
            </p:nvSpPr>
            <p:spPr bwMode="auto">
              <a:xfrm flipH="1">
                <a:off x="576" y="2304"/>
                <a:ext cx="24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47" name="Line 87"/>
              <p:cNvSpPr>
                <a:spLocks noChangeShapeType="1"/>
              </p:cNvSpPr>
              <p:nvPr/>
            </p:nvSpPr>
            <p:spPr bwMode="auto">
              <a:xfrm>
                <a:off x="816" y="2304"/>
                <a:ext cx="24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48" name="Line 88"/>
              <p:cNvSpPr>
                <a:spLocks noChangeShapeType="1"/>
              </p:cNvSpPr>
              <p:nvPr/>
            </p:nvSpPr>
            <p:spPr bwMode="auto">
              <a:xfrm>
                <a:off x="624" y="26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49" name="Line 89"/>
              <p:cNvSpPr>
                <a:spLocks noChangeShapeType="1"/>
              </p:cNvSpPr>
              <p:nvPr/>
            </p:nvSpPr>
            <p:spPr bwMode="auto">
              <a:xfrm>
                <a:off x="720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50" name="Text Box 90"/>
              <p:cNvSpPr txBox="1">
                <a:spLocks noChangeArrowheads="1"/>
              </p:cNvSpPr>
              <p:nvPr/>
            </p:nvSpPr>
            <p:spPr bwMode="auto">
              <a:xfrm>
                <a:off x="288" y="1824"/>
                <a:ext cx="6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200 lb</a:t>
                </a:r>
              </a:p>
            </p:txBody>
          </p:sp>
          <p:sp>
            <p:nvSpPr>
              <p:cNvPr id="41051" name="Text Box 91"/>
              <p:cNvSpPr txBox="1">
                <a:spLocks noChangeArrowheads="1"/>
              </p:cNvSpPr>
              <p:nvPr/>
            </p:nvSpPr>
            <p:spPr bwMode="auto">
              <a:xfrm>
                <a:off x="864" y="2064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B</a:t>
                </a:r>
              </a:p>
            </p:txBody>
          </p:sp>
          <p:sp>
            <p:nvSpPr>
              <p:cNvPr id="41052" name="Text Box 92"/>
              <p:cNvSpPr txBox="1">
                <a:spLocks noChangeArrowheads="1"/>
              </p:cNvSpPr>
              <p:nvPr/>
            </p:nvSpPr>
            <p:spPr bwMode="auto">
              <a:xfrm>
                <a:off x="1008" y="2064"/>
                <a:ext cx="6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500 lb</a:t>
                </a:r>
              </a:p>
            </p:txBody>
          </p:sp>
          <p:sp>
            <p:nvSpPr>
              <p:cNvPr id="41053" name="Arc 93"/>
              <p:cNvSpPr>
                <a:spLocks/>
              </p:cNvSpPr>
              <p:nvPr/>
            </p:nvSpPr>
            <p:spPr bwMode="auto">
              <a:xfrm flipV="1">
                <a:off x="912" y="2303"/>
                <a:ext cx="144" cy="189"/>
              </a:xfrm>
              <a:custGeom>
                <a:avLst/>
                <a:gdLst>
                  <a:gd name="G0" fmla="+- 0 0 0"/>
                  <a:gd name="G1" fmla="+- 21282 0 0"/>
                  <a:gd name="G2" fmla="+- 21600 0 0"/>
                  <a:gd name="T0" fmla="*/ 3694 w 21600"/>
                  <a:gd name="T1" fmla="*/ 0 h 21282"/>
                  <a:gd name="T2" fmla="*/ 21600 w 21600"/>
                  <a:gd name="T3" fmla="*/ 21282 h 21282"/>
                  <a:gd name="T4" fmla="*/ 0 w 21600"/>
                  <a:gd name="T5" fmla="*/ 21282 h 2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282" fill="none" extrusionOk="0">
                    <a:moveTo>
                      <a:pt x="3693" y="0"/>
                    </a:moveTo>
                    <a:cubicBezTo>
                      <a:pt x="14043" y="1796"/>
                      <a:pt x="21600" y="10777"/>
                      <a:pt x="21600" y="21282"/>
                    </a:cubicBezTo>
                  </a:path>
                  <a:path w="21600" h="21282" stroke="0" extrusionOk="0">
                    <a:moveTo>
                      <a:pt x="3693" y="0"/>
                    </a:moveTo>
                    <a:cubicBezTo>
                      <a:pt x="14043" y="1796"/>
                      <a:pt x="21600" y="10777"/>
                      <a:pt x="21600" y="21282"/>
                    </a:cubicBezTo>
                    <a:lnTo>
                      <a:pt x="0" y="2128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4" name="Text Box 94"/>
              <p:cNvSpPr txBox="1">
                <a:spLocks noChangeArrowheads="1"/>
              </p:cNvSpPr>
              <p:nvPr/>
            </p:nvSpPr>
            <p:spPr bwMode="auto">
              <a:xfrm>
                <a:off x="336" y="2640"/>
                <a:ext cx="4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F</a:t>
                </a:r>
                <a:r>
                  <a:rPr lang="en-US" sz="2000" baseline="-25000"/>
                  <a:t>BA</a:t>
                </a:r>
                <a:endParaRPr lang="en-US" sz="2000"/>
              </a:p>
            </p:txBody>
          </p:sp>
          <p:sp>
            <p:nvSpPr>
              <p:cNvPr id="41055" name="Text Box 95"/>
              <p:cNvSpPr txBox="1">
                <a:spLocks noChangeArrowheads="1"/>
              </p:cNvSpPr>
              <p:nvPr/>
            </p:nvSpPr>
            <p:spPr bwMode="auto">
              <a:xfrm>
                <a:off x="288" y="2880"/>
                <a:ext cx="10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u="sng"/>
                  <a:t>FBD of pin B</a:t>
                </a:r>
                <a:endParaRPr lang="en-US" sz="2000"/>
              </a:p>
            </p:txBody>
          </p:sp>
          <p:sp>
            <p:nvSpPr>
              <p:cNvPr id="41056" name="Text Box 96"/>
              <p:cNvSpPr txBox="1">
                <a:spLocks noChangeArrowheads="1"/>
              </p:cNvSpPr>
              <p:nvPr/>
            </p:nvSpPr>
            <p:spPr bwMode="auto">
              <a:xfrm>
                <a:off x="480" y="2448"/>
                <a:ext cx="432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/>
                  <a:t>5       4</a:t>
                </a:r>
              </a:p>
              <a:p>
                <a:pPr marL="457200" indent="-457200">
                  <a:spcBef>
                    <a:spcPct val="50000"/>
                  </a:spcBef>
                </a:pPr>
                <a:r>
                  <a:rPr lang="en-US" sz="1400"/>
                  <a:t>    3</a:t>
                </a:r>
              </a:p>
              <a:p>
                <a:pPr marL="457200" indent="-457200">
                  <a:spcBef>
                    <a:spcPct val="50000"/>
                  </a:spcBef>
                  <a:buFontTx/>
                  <a:buChar char="•"/>
                </a:pPr>
                <a:endParaRPr lang="en-US" sz="14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Zero-force members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638800" cy="2590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When </a:t>
            </a:r>
            <a:r>
              <a:rPr lang="en-US" sz="2000" dirty="0">
                <a:solidFill>
                  <a:srgbClr val="C00000"/>
                </a:solidFill>
              </a:rPr>
              <a:t>three</a:t>
            </a:r>
            <a:r>
              <a:rPr lang="en-US" sz="2000" dirty="0"/>
              <a:t> 2-force members are pinned together and:</a:t>
            </a:r>
          </a:p>
          <a:p>
            <a:pPr lvl="1"/>
            <a:r>
              <a:rPr lang="en-US" sz="2000" dirty="0"/>
              <a:t>No external loads </a:t>
            </a:r>
            <a:r>
              <a:rPr lang="en-US" sz="2000" dirty="0" smtClean="0"/>
              <a:t>or supports are </a:t>
            </a:r>
            <a:r>
              <a:rPr lang="en-US" sz="2000" dirty="0"/>
              <a:t>applied to the pin connection</a:t>
            </a:r>
          </a:p>
          <a:p>
            <a:pPr lvl="1"/>
            <a:r>
              <a:rPr lang="en-US" sz="2000" dirty="0"/>
              <a:t>Two of the members have the same line of action and the third member is at an angle to that line of action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81000" y="4267200"/>
            <a:ext cx="563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When </a:t>
            </a:r>
            <a:r>
              <a:rPr lang="en-US" sz="2000" dirty="0">
                <a:solidFill>
                  <a:srgbClr val="C00000"/>
                </a:solidFill>
              </a:rPr>
              <a:t>two</a:t>
            </a:r>
            <a:r>
              <a:rPr lang="en-US" sz="2000" dirty="0"/>
              <a:t> 2-force members are pinned together and: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/>
              <a:t>No external loads </a:t>
            </a:r>
            <a:r>
              <a:rPr lang="en-US" sz="2000" dirty="0" smtClean="0"/>
              <a:t>or supports are </a:t>
            </a:r>
            <a:r>
              <a:rPr lang="en-US" sz="2000" dirty="0"/>
              <a:t>applied to the pin connection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/>
              <a:t>The members do not have the same line of action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8956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932238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886200"/>
            <a:ext cx="3810000" cy="2281238"/>
          </a:xfrm>
          <a:ln/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5562600" cy="762000"/>
          </a:xfrm>
        </p:spPr>
        <p:txBody>
          <a:bodyPr/>
          <a:lstStyle/>
          <a:p>
            <a:r>
              <a:rPr lang="en-US" sz="2400"/>
              <a:t>Pick the zero-force members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35052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1219200" y="1752600"/>
            <a:ext cx="5029200" cy="1600200"/>
            <a:chOff x="1219200" y="1752600"/>
            <a:chExt cx="5029200" cy="1600200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1752600"/>
              <a:ext cx="4953000" cy="148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219200" y="2971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52800" y="762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Truss Analysis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19200" y="2362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Method of Joints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724400" y="3886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Method of Sections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19200" y="3200400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Good for determining the force acting on every 2-force member in a truss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876800" y="4800600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Good for determining the forces for only a few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066800"/>
            <a:ext cx="6934200" cy="5384800"/>
          </a:xfrm>
          <a:ln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67000" y="381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Method of Joints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GROUP PROBLEM SOLVING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029200" y="990600"/>
            <a:ext cx="38862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>
              <a:spcBef>
                <a:spcPct val="50000"/>
              </a:spcBef>
            </a:pPr>
            <a:r>
              <a:rPr lang="en-US" b="1" dirty="0"/>
              <a:t>Given:</a:t>
            </a:r>
            <a:r>
              <a:rPr lang="en-US" dirty="0"/>
              <a:t>	P</a:t>
            </a:r>
            <a:r>
              <a:rPr lang="en-US" baseline="-25000" dirty="0"/>
              <a:t>1</a:t>
            </a:r>
            <a:r>
              <a:rPr lang="en-US" dirty="0"/>
              <a:t>  =   240  lb  and   </a:t>
            </a:r>
          </a:p>
          <a:p>
            <a:pPr marL="914400" indent="-914400">
              <a:spcBef>
                <a:spcPct val="50000"/>
              </a:spcBef>
            </a:pPr>
            <a:r>
              <a:rPr lang="en-US" dirty="0"/>
              <a:t>             P</a:t>
            </a:r>
            <a:r>
              <a:rPr lang="en-US" baseline="-25000" dirty="0"/>
              <a:t>2</a:t>
            </a:r>
            <a:r>
              <a:rPr lang="en-US" dirty="0"/>
              <a:t>   =  100 lb</a:t>
            </a:r>
          </a:p>
          <a:p>
            <a:pPr marL="914400" indent="-914400">
              <a:spcBef>
                <a:spcPct val="50000"/>
              </a:spcBef>
            </a:pPr>
            <a:r>
              <a:rPr lang="en-US" b="1" dirty="0"/>
              <a:t>Find:</a:t>
            </a:r>
            <a:r>
              <a:rPr lang="en-US" dirty="0"/>
              <a:t>	Determine the force in all the truss members (do not forget to mention whether they are in </a:t>
            </a:r>
            <a:r>
              <a:rPr lang="en-US" u="sng" dirty="0">
                <a:solidFill>
                  <a:schemeClr val="hlink"/>
                </a:solidFill>
              </a:rPr>
              <a:t>T or C</a:t>
            </a:r>
            <a:r>
              <a:rPr lang="en-US" u="sng" dirty="0"/>
              <a:t>)</a:t>
            </a:r>
            <a:r>
              <a:rPr lang="en-US" dirty="0"/>
              <a:t>.</a:t>
            </a:r>
          </a:p>
          <a:p>
            <a:pPr marL="914400" indent="-914400">
              <a:spcBef>
                <a:spcPct val="35000"/>
              </a:spcBef>
            </a:pPr>
            <a:endParaRPr lang="en-US" b="1" u="sng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3810000"/>
            <a:ext cx="8001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u="sng"/>
              <a:t>Plan:</a:t>
            </a:r>
            <a:r>
              <a:rPr lang="en-US"/>
              <a:t> 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a)   Check if there are any zero-force members.</a:t>
            </a:r>
            <a:endParaRPr lang="en-US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b)   Draw FBDs of pins D and B, and then apply EE at those pins to solve for the unknowns.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8001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Solution:</a:t>
            </a:r>
          </a:p>
          <a:p>
            <a:pPr>
              <a:spcBef>
                <a:spcPct val="50000"/>
              </a:spcBef>
            </a:pPr>
            <a:r>
              <a:rPr lang="en-US" dirty="0"/>
              <a:t>Members AB and AC are zero-force members.</a:t>
            </a:r>
          </a:p>
        </p:txBody>
      </p:sp>
      <p:pic>
        <p:nvPicPr>
          <p:cNvPr id="45066" name="Picture 10" descr="C:\WINDOWS\DESKTOP\student\p6_12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685800" y="1066800"/>
            <a:ext cx="4191000" cy="2619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GROUP PROBLEM SOLVING </a:t>
            </a:r>
            <a:r>
              <a:rPr lang="en-US" sz="2400" dirty="0"/>
              <a:t>(continued)</a:t>
            </a:r>
            <a:r>
              <a:rPr lang="en-US" sz="2400" b="1" dirty="0"/>
              <a:t>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5562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cs typeface="Times New Roman" pitchFamily="18" charset="0"/>
              </a:rPr>
              <a:t>Analyzing pin D:</a:t>
            </a:r>
          </a:p>
          <a:p>
            <a:pPr>
              <a:spcBef>
                <a:spcPct val="50000"/>
              </a:spcBef>
              <a:buFont typeface="Symbol" pitchFamily="18" charset="2"/>
              <a:buChar char="­"/>
            </a:pPr>
            <a:r>
              <a:rPr lang="en-US" sz="2400">
                <a:cs typeface="Times New Roman" pitchFamily="18" charset="0"/>
              </a:rPr>
              <a:t>    +   </a:t>
            </a:r>
            <a:r>
              <a:rPr lang="en-US" sz="2400">
                <a:sym typeface="Symbol" pitchFamily="18" charset="2"/>
              </a:rPr>
              <a:t>F</a:t>
            </a:r>
            <a:r>
              <a:rPr lang="en-US" sz="2400" baseline="-25000">
                <a:sym typeface="Symbol" pitchFamily="18" charset="2"/>
              </a:rPr>
              <a:t>Y</a:t>
            </a:r>
            <a:r>
              <a:rPr lang="en-US" sz="2400">
                <a:sym typeface="Symbol" pitchFamily="18" charset="2"/>
              </a:rPr>
              <a:t>   =  </a:t>
            </a:r>
            <a:r>
              <a:rPr lang="en-US" sz="2400">
                <a:cs typeface="Times New Roman" pitchFamily="18" charset="0"/>
              </a:rPr>
              <a:t>–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100  </a:t>
            </a:r>
            <a:r>
              <a:rPr lang="en-US" sz="2400"/>
              <a:t> </a:t>
            </a:r>
            <a:r>
              <a:rPr lang="en-US" sz="2400">
                <a:cs typeface="Times New Roman" pitchFamily="18" charset="0"/>
              </a:rPr>
              <a:t>–  (5 / 13) F</a:t>
            </a:r>
            <a:r>
              <a:rPr lang="en-US" sz="2400" baseline="-25000">
                <a:cs typeface="Times New Roman" pitchFamily="18" charset="0"/>
              </a:rPr>
              <a:t>DB</a:t>
            </a:r>
            <a:r>
              <a:rPr lang="en-US" sz="2400">
                <a:cs typeface="Times New Roman" pitchFamily="18" charset="0"/>
              </a:rPr>
              <a:t>  </a:t>
            </a:r>
            <a:r>
              <a:rPr lang="en-US" sz="2400"/>
              <a:t> </a:t>
            </a:r>
            <a:r>
              <a:rPr lang="en-US" sz="2400">
                <a:cs typeface="Times New Roman" pitchFamily="18" charset="0"/>
              </a:rPr>
              <a:t>=  0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cs typeface="Times New Roman" pitchFamily="18" charset="0"/>
              </a:rPr>
              <a:t>	</a:t>
            </a:r>
            <a:r>
              <a:rPr lang="en-US" sz="2400" u="sng">
                <a:solidFill>
                  <a:schemeClr val="hlink"/>
                </a:solidFill>
                <a:cs typeface="Times New Roman" pitchFamily="18" charset="0"/>
              </a:rPr>
              <a:t>F</a:t>
            </a:r>
            <a:r>
              <a:rPr lang="en-US" sz="2400" u="sng" baseline="-25000">
                <a:solidFill>
                  <a:schemeClr val="hlink"/>
                </a:solidFill>
                <a:cs typeface="Times New Roman" pitchFamily="18" charset="0"/>
              </a:rPr>
              <a:t>DB</a:t>
            </a:r>
            <a:r>
              <a:rPr lang="en-US" sz="2400" u="sng">
                <a:solidFill>
                  <a:schemeClr val="hlink"/>
                </a:solidFill>
                <a:cs typeface="Times New Roman" pitchFamily="18" charset="0"/>
              </a:rPr>
              <a:t>   =  –</a:t>
            </a:r>
            <a:r>
              <a:rPr lang="en-US" sz="2400" u="sng">
                <a:solidFill>
                  <a:schemeClr val="hlink"/>
                </a:solidFill>
              </a:rPr>
              <a:t> 260  lb  (C)</a:t>
            </a:r>
            <a:r>
              <a:rPr lang="en-US" sz="24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57200" y="3581400"/>
            <a:ext cx="822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®"/>
            </a:pPr>
            <a:r>
              <a:rPr lang="en-US">
                <a:sym typeface="Symbol" pitchFamily="18" charset="2"/>
              </a:rPr>
              <a:t>  </a:t>
            </a:r>
            <a:r>
              <a:rPr lang="en-US" sz="2400">
                <a:sym typeface="Symbol" pitchFamily="18" charset="2"/>
              </a:rPr>
              <a:t>+  F</a:t>
            </a:r>
            <a:r>
              <a:rPr lang="en-US" sz="2400" baseline="-25000">
                <a:sym typeface="Symbol" pitchFamily="18" charset="2"/>
              </a:rPr>
              <a:t>X</a:t>
            </a:r>
            <a:r>
              <a:rPr lang="en-US" sz="2400">
                <a:sym typeface="Symbol" pitchFamily="18" charset="2"/>
              </a:rPr>
              <a:t>   = 240 </a:t>
            </a:r>
            <a:r>
              <a:rPr lang="en-US" sz="2400">
                <a:cs typeface="Times New Roman" pitchFamily="18" charset="0"/>
              </a:rPr>
              <a:t>–</a:t>
            </a:r>
            <a:r>
              <a:rPr lang="en-US" sz="2400"/>
              <a:t> F</a:t>
            </a:r>
            <a:r>
              <a:rPr lang="en-US" sz="2400" baseline="-25000"/>
              <a:t>DC</a:t>
            </a:r>
            <a:r>
              <a:rPr lang="en-US" sz="2400"/>
              <a:t>  </a:t>
            </a:r>
            <a:r>
              <a:rPr lang="en-US" sz="2400">
                <a:cs typeface="Times New Roman" pitchFamily="18" charset="0"/>
              </a:rPr>
              <a:t>–</a:t>
            </a:r>
            <a:r>
              <a:rPr lang="en-US" sz="2400"/>
              <a:t>  (12 / 13) (</a:t>
            </a:r>
            <a:r>
              <a:rPr lang="en-US" sz="2400">
                <a:cs typeface="Times New Roman" pitchFamily="18" charset="0"/>
              </a:rPr>
              <a:t>–</a:t>
            </a:r>
            <a:r>
              <a:rPr lang="en-US" sz="2400"/>
              <a:t> 260) = 0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/>
              <a:t>	</a:t>
            </a:r>
            <a:r>
              <a:rPr lang="en-US" sz="2400" u="sng">
                <a:solidFill>
                  <a:schemeClr val="hlink"/>
                </a:solidFill>
              </a:rPr>
              <a:t>F</a:t>
            </a:r>
            <a:r>
              <a:rPr lang="en-US" sz="2400" u="sng" baseline="-25000">
                <a:solidFill>
                  <a:schemeClr val="hlink"/>
                </a:solidFill>
              </a:rPr>
              <a:t>DC</a:t>
            </a:r>
            <a:r>
              <a:rPr lang="en-US" sz="2400" u="sng">
                <a:solidFill>
                  <a:schemeClr val="hlink"/>
                </a:solidFill>
              </a:rPr>
              <a:t> =  480 lb  (T)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57200" y="4724400"/>
            <a:ext cx="5181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Analyzing pin B:</a:t>
            </a:r>
          </a:p>
          <a:p>
            <a:pPr>
              <a:spcBef>
                <a:spcPct val="50000"/>
              </a:spcBef>
              <a:buFont typeface="Symbol" pitchFamily="18" charset="2"/>
              <a:buChar char="­"/>
            </a:pPr>
            <a:r>
              <a:rPr lang="en-US">
                <a:sym typeface="Symbol" pitchFamily="18" charset="2"/>
              </a:rPr>
              <a:t>+    F</a:t>
            </a:r>
            <a:r>
              <a:rPr lang="en-US" baseline="-25000">
                <a:sym typeface="Symbol" pitchFamily="18" charset="2"/>
              </a:rPr>
              <a:t>Y</a:t>
            </a:r>
            <a:r>
              <a:rPr lang="en-US">
                <a:sym typeface="Symbol" pitchFamily="18" charset="2"/>
              </a:rPr>
              <a:t>  =  F</a:t>
            </a:r>
            <a:r>
              <a:rPr lang="en-US" baseline="-25000">
                <a:sym typeface="Symbol" pitchFamily="18" charset="2"/>
              </a:rPr>
              <a:t>BC</a:t>
            </a:r>
            <a:r>
              <a:rPr lang="en-US">
                <a:sym typeface="Symbol" pitchFamily="18" charset="2"/>
              </a:rPr>
              <a:t>  </a:t>
            </a:r>
            <a:r>
              <a:rPr lang="en-US">
                <a:cs typeface="Times New Roman" pitchFamily="18" charset="0"/>
              </a:rPr>
              <a:t>–</a:t>
            </a:r>
            <a:r>
              <a:rPr lang="en-US"/>
              <a:t>  (5 / 13) 260  =  0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/>
              <a:t>	</a:t>
            </a:r>
            <a:r>
              <a:rPr lang="en-US" u="sng">
                <a:solidFill>
                  <a:schemeClr val="hlink"/>
                </a:solidFill>
              </a:rPr>
              <a:t>F</a:t>
            </a:r>
            <a:r>
              <a:rPr lang="en-US" u="sng" baseline="-25000">
                <a:solidFill>
                  <a:schemeClr val="hlink"/>
                </a:solidFill>
              </a:rPr>
              <a:t>BC </a:t>
            </a:r>
            <a:r>
              <a:rPr lang="en-US" u="sng">
                <a:solidFill>
                  <a:schemeClr val="hlink"/>
                </a:solidFill>
              </a:rPr>
              <a:t> =  100  lb (T)</a:t>
            </a:r>
            <a:r>
              <a:rPr lang="en-US"/>
              <a:t>    </a:t>
            </a:r>
          </a:p>
        </p:txBody>
      </p:sp>
      <p:sp>
        <p:nvSpPr>
          <p:cNvPr id="46148" name="Text Box 68"/>
          <p:cNvSpPr txBox="1">
            <a:spLocks noChangeArrowheads="1"/>
          </p:cNvSpPr>
          <p:nvPr/>
        </p:nvSpPr>
        <p:spPr bwMode="auto">
          <a:xfrm>
            <a:off x="6019800" y="2743200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6019800" y="990600"/>
            <a:ext cx="2743200" cy="2835275"/>
            <a:chOff x="3792" y="576"/>
            <a:chExt cx="1728" cy="1786"/>
          </a:xfrm>
        </p:grpSpPr>
        <p:sp>
          <p:nvSpPr>
            <p:cNvPr id="46192" name="Text Box 112"/>
            <p:cNvSpPr txBox="1">
              <a:spLocks noChangeArrowheads="1"/>
            </p:cNvSpPr>
            <p:nvPr/>
          </p:nvSpPr>
          <p:spPr bwMode="auto">
            <a:xfrm>
              <a:off x="3888" y="2006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F</a:t>
              </a:r>
              <a:r>
                <a:rPr lang="en-US" sz="2000" baseline="-25000"/>
                <a:t>DB</a:t>
              </a:r>
              <a:endParaRPr lang="en-US" sz="2000"/>
            </a:p>
          </p:txBody>
        </p:sp>
        <p:grpSp>
          <p:nvGrpSpPr>
            <p:cNvPr id="3" name="Group 113"/>
            <p:cNvGrpSpPr>
              <a:grpSpLocks/>
            </p:cNvGrpSpPr>
            <p:nvPr/>
          </p:nvGrpSpPr>
          <p:grpSpPr bwMode="auto">
            <a:xfrm>
              <a:off x="3792" y="576"/>
              <a:ext cx="1728" cy="1786"/>
              <a:chOff x="3792" y="576"/>
              <a:chExt cx="1728" cy="1786"/>
            </a:xfrm>
          </p:grpSpPr>
          <p:sp>
            <p:nvSpPr>
              <p:cNvPr id="46194" name="Line 114"/>
              <p:cNvSpPr>
                <a:spLocks noChangeShapeType="1"/>
              </p:cNvSpPr>
              <p:nvPr/>
            </p:nvSpPr>
            <p:spPr bwMode="auto">
              <a:xfrm flipH="1">
                <a:off x="3984" y="1584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95" name="Line 115"/>
              <p:cNvSpPr>
                <a:spLocks noChangeShapeType="1"/>
              </p:cNvSpPr>
              <p:nvPr/>
            </p:nvSpPr>
            <p:spPr bwMode="auto">
              <a:xfrm flipH="1">
                <a:off x="4032" y="1584"/>
                <a:ext cx="72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96" name="Line 116"/>
              <p:cNvSpPr>
                <a:spLocks noChangeShapeType="1"/>
              </p:cNvSpPr>
              <p:nvPr/>
            </p:nvSpPr>
            <p:spPr bwMode="auto">
              <a:xfrm>
                <a:off x="4752" y="158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97" name="Line 117"/>
              <p:cNvSpPr>
                <a:spLocks noChangeShapeType="1"/>
              </p:cNvSpPr>
              <p:nvPr/>
            </p:nvSpPr>
            <p:spPr bwMode="auto">
              <a:xfrm>
                <a:off x="4752" y="158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98" name="Line 118"/>
              <p:cNvSpPr>
                <a:spLocks noChangeShapeType="1"/>
              </p:cNvSpPr>
              <p:nvPr/>
            </p:nvSpPr>
            <p:spPr bwMode="auto">
              <a:xfrm>
                <a:off x="5088" y="158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99" name="Line 119"/>
              <p:cNvSpPr>
                <a:spLocks noChangeShapeType="1"/>
              </p:cNvSpPr>
              <p:nvPr/>
            </p:nvSpPr>
            <p:spPr bwMode="auto">
              <a:xfrm flipV="1">
                <a:off x="4752" y="1200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200" name="Text Box 120"/>
              <p:cNvSpPr txBox="1">
                <a:spLocks noChangeArrowheads="1"/>
              </p:cNvSpPr>
              <p:nvPr/>
            </p:nvSpPr>
            <p:spPr bwMode="auto">
              <a:xfrm>
                <a:off x="4704" y="864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Y</a:t>
                </a:r>
              </a:p>
            </p:txBody>
          </p:sp>
          <p:sp>
            <p:nvSpPr>
              <p:cNvPr id="46201" name="Text Box 121"/>
              <p:cNvSpPr txBox="1">
                <a:spLocks noChangeArrowheads="1"/>
              </p:cNvSpPr>
              <p:nvPr/>
            </p:nvSpPr>
            <p:spPr bwMode="auto">
              <a:xfrm>
                <a:off x="4752" y="1344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D</a:t>
                </a:r>
              </a:p>
            </p:txBody>
          </p:sp>
          <p:sp>
            <p:nvSpPr>
              <p:cNvPr id="46202" name="Text Box 122"/>
              <p:cNvSpPr txBox="1">
                <a:spLocks noChangeArrowheads="1"/>
              </p:cNvSpPr>
              <p:nvPr/>
            </p:nvSpPr>
            <p:spPr bwMode="auto">
              <a:xfrm>
                <a:off x="3792" y="1296"/>
                <a:ext cx="6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F</a:t>
                </a:r>
                <a:r>
                  <a:rPr lang="en-US" sz="2000" baseline="-25000"/>
                  <a:t>DC</a:t>
                </a:r>
                <a:endParaRPr lang="en-US" sz="2000"/>
              </a:p>
            </p:txBody>
          </p:sp>
          <p:sp>
            <p:nvSpPr>
              <p:cNvPr id="46203" name="Text Box 123"/>
              <p:cNvSpPr txBox="1">
                <a:spLocks noChangeArrowheads="1"/>
              </p:cNvSpPr>
              <p:nvPr/>
            </p:nvSpPr>
            <p:spPr bwMode="auto">
              <a:xfrm>
                <a:off x="4992" y="1344"/>
                <a:ext cx="5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240 lb</a:t>
                </a:r>
              </a:p>
            </p:txBody>
          </p:sp>
          <p:sp>
            <p:nvSpPr>
              <p:cNvPr id="46204" name="Text Box 124"/>
              <p:cNvSpPr txBox="1">
                <a:spLocks noChangeArrowheads="1"/>
              </p:cNvSpPr>
              <p:nvPr/>
            </p:nvSpPr>
            <p:spPr bwMode="auto">
              <a:xfrm>
                <a:off x="5136" y="163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X</a:t>
                </a:r>
              </a:p>
            </p:txBody>
          </p:sp>
          <p:sp>
            <p:nvSpPr>
              <p:cNvPr id="46205" name="Line 125"/>
              <p:cNvSpPr>
                <a:spLocks noChangeShapeType="1"/>
              </p:cNvSpPr>
              <p:nvPr/>
            </p:nvSpPr>
            <p:spPr bwMode="auto">
              <a:xfrm>
                <a:off x="4128" y="196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206" name="Line 126"/>
              <p:cNvSpPr>
                <a:spLocks noChangeShapeType="1"/>
              </p:cNvSpPr>
              <p:nvPr/>
            </p:nvSpPr>
            <p:spPr bwMode="auto">
              <a:xfrm flipV="1">
                <a:off x="4416" y="177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207" name="Text Box 127"/>
              <p:cNvSpPr txBox="1">
                <a:spLocks noChangeArrowheads="1"/>
              </p:cNvSpPr>
              <p:nvPr/>
            </p:nvSpPr>
            <p:spPr bwMode="auto">
              <a:xfrm>
                <a:off x="3936" y="1728"/>
                <a:ext cx="960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  13         5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600"/>
                  <a:t>       12</a:t>
                </a:r>
              </a:p>
            </p:txBody>
          </p:sp>
          <p:sp>
            <p:nvSpPr>
              <p:cNvPr id="46208" name="Text Box 128"/>
              <p:cNvSpPr txBox="1">
                <a:spLocks noChangeArrowheads="1"/>
              </p:cNvSpPr>
              <p:nvPr/>
            </p:nvSpPr>
            <p:spPr bwMode="auto">
              <a:xfrm>
                <a:off x="4752" y="2112"/>
                <a:ext cx="6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100 lb</a:t>
                </a:r>
              </a:p>
            </p:txBody>
          </p:sp>
          <p:sp>
            <p:nvSpPr>
              <p:cNvPr id="46209" name="Text Box 129"/>
              <p:cNvSpPr txBox="1">
                <a:spLocks noChangeArrowheads="1"/>
              </p:cNvSpPr>
              <p:nvPr/>
            </p:nvSpPr>
            <p:spPr bwMode="auto">
              <a:xfrm>
                <a:off x="4080" y="576"/>
                <a:ext cx="139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u="sng"/>
                  <a:t>FBD of pin D</a:t>
                </a:r>
                <a:endParaRPr lang="en-US" sz="2000" u="sng"/>
              </a:p>
            </p:txBody>
          </p:sp>
        </p:grpSp>
      </p:grp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5410200" y="4267200"/>
            <a:ext cx="2667000" cy="2179638"/>
            <a:chOff x="3408" y="2496"/>
            <a:chExt cx="1680" cy="1373"/>
          </a:xfrm>
        </p:grpSpPr>
        <p:grpSp>
          <p:nvGrpSpPr>
            <p:cNvPr id="5" name="Group 132"/>
            <p:cNvGrpSpPr>
              <a:grpSpLocks/>
            </p:cNvGrpSpPr>
            <p:nvPr/>
          </p:nvGrpSpPr>
          <p:grpSpPr bwMode="auto">
            <a:xfrm>
              <a:off x="4464" y="2928"/>
              <a:ext cx="192" cy="144"/>
              <a:chOff x="4944" y="2688"/>
              <a:chExt cx="192" cy="144"/>
            </a:xfrm>
          </p:grpSpPr>
          <p:sp>
            <p:nvSpPr>
              <p:cNvPr id="46213" name="Line 133"/>
              <p:cNvSpPr>
                <a:spLocks noChangeShapeType="1"/>
              </p:cNvSpPr>
              <p:nvPr/>
            </p:nvSpPr>
            <p:spPr bwMode="auto">
              <a:xfrm>
                <a:off x="4944" y="283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214" name="Line 134"/>
              <p:cNvSpPr>
                <a:spLocks noChangeShapeType="1"/>
              </p:cNvSpPr>
              <p:nvPr/>
            </p:nvSpPr>
            <p:spPr bwMode="auto">
              <a:xfrm flipV="1">
                <a:off x="5136" y="26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6215" name="Line 135"/>
            <p:cNvSpPr>
              <a:spLocks noChangeShapeType="1"/>
            </p:cNvSpPr>
            <p:nvPr/>
          </p:nvSpPr>
          <p:spPr bwMode="auto">
            <a:xfrm flipV="1">
              <a:off x="4176" y="2640"/>
              <a:ext cx="0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216" name="Line 136"/>
            <p:cNvSpPr>
              <a:spLocks noChangeShapeType="1"/>
            </p:cNvSpPr>
            <p:nvPr/>
          </p:nvSpPr>
          <p:spPr bwMode="auto">
            <a:xfrm>
              <a:off x="3504" y="3216"/>
              <a:ext cx="6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217" name="Line 137"/>
            <p:cNvSpPr>
              <a:spLocks noChangeShapeType="1"/>
            </p:cNvSpPr>
            <p:nvPr/>
          </p:nvSpPr>
          <p:spPr bwMode="auto">
            <a:xfrm>
              <a:off x="4176" y="3216"/>
              <a:ext cx="57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218" name="Line 138"/>
            <p:cNvSpPr>
              <a:spLocks noChangeShapeType="1"/>
            </p:cNvSpPr>
            <p:nvPr/>
          </p:nvSpPr>
          <p:spPr bwMode="auto">
            <a:xfrm flipH="1">
              <a:off x="4176" y="2832"/>
              <a:ext cx="62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219" name="Line 139"/>
            <p:cNvSpPr>
              <a:spLocks noChangeShapeType="1"/>
            </p:cNvSpPr>
            <p:nvPr/>
          </p:nvSpPr>
          <p:spPr bwMode="auto">
            <a:xfrm>
              <a:off x="4176" y="3216"/>
              <a:ext cx="0" cy="2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220" name="Text Box 140"/>
            <p:cNvSpPr txBox="1">
              <a:spLocks noChangeArrowheads="1"/>
            </p:cNvSpPr>
            <p:nvPr/>
          </p:nvSpPr>
          <p:spPr bwMode="auto">
            <a:xfrm>
              <a:off x="3840" y="2544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F</a:t>
              </a:r>
              <a:r>
                <a:rPr lang="en-US" sz="2000" baseline="-25000"/>
                <a:t>BC</a:t>
              </a:r>
              <a:endParaRPr lang="en-US" sz="2000"/>
            </a:p>
          </p:txBody>
        </p:sp>
        <p:sp>
          <p:nvSpPr>
            <p:cNvPr id="46221" name="Text Box 141"/>
            <p:cNvSpPr txBox="1">
              <a:spLocks noChangeArrowheads="1"/>
            </p:cNvSpPr>
            <p:nvPr/>
          </p:nvSpPr>
          <p:spPr bwMode="auto">
            <a:xfrm>
              <a:off x="4176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Y</a:t>
              </a:r>
            </a:p>
          </p:txBody>
        </p:sp>
        <p:sp>
          <p:nvSpPr>
            <p:cNvPr id="46222" name="Text Box 142"/>
            <p:cNvSpPr txBox="1">
              <a:spLocks noChangeArrowheads="1"/>
            </p:cNvSpPr>
            <p:nvPr/>
          </p:nvSpPr>
          <p:spPr bwMode="auto">
            <a:xfrm>
              <a:off x="4560" y="2592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260 lb</a:t>
              </a:r>
            </a:p>
          </p:txBody>
        </p:sp>
        <p:sp>
          <p:nvSpPr>
            <p:cNvPr id="46223" name="Text Box 143"/>
            <p:cNvSpPr txBox="1">
              <a:spLocks noChangeArrowheads="1"/>
            </p:cNvSpPr>
            <p:nvPr/>
          </p:nvSpPr>
          <p:spPr bwMode="auto">
            <a:xfrm>
              <a:off x="3408" y="3216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B</a:t>
              </a:r>
              <a:r>
                <a:rPr lang="en-US" sz="2000" baseline="-25000"/>
                <a:t>X</a:t>
              </a:r>
              <a:endParaRPr lang="en-US" sz="2000"/>
            </a:p>
          </p:txBody>
        </p:sp>
        <p:sp>
          <p:nvSpPr>
            <p:cNvPr id="46224" name="Text Box 144"/>
            <p:cNvSpPr txBox="1">
              <a:spLocks noChangeArrowheads="1"/>
            </p:cNvSpPr>
            <p:nvPr/>
          </p:nvSpPr>
          <p:spPr bwMode="auto">
            <a:xfrm>
              <a:off x="4368" y="2832"/>
              <a:ext cx="528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/>
                <a:t>13        5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/>
                <a:t>   12</a:t>
              </a:r>
            </a:p>
          </p:txBody>
        </p:sp>
        <p:sp>
          <p:nvSpPr>
            <p:cNvPr id="46225" name="Text Box 145"/>
            <p:cNvSpPr txBox="1">
              <a:spLocks noChangeArrowheads="1"/>
            </p:cNvSpPr>
            <p:nvPr/>
          </p:nvSpPr>
          <p:spPr bwMode="auto">
            <a:xfrm>
              <a:off x="4176" y="3216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B</a:t>
              </a:r>
            </a:p>
          </p:txBody>
        </p:sp>
        <p:sp>
          <p:nvSpPr>
            <p:cNvPr id="46226" name="Text Box 146"/>
            <p:cNvSpPr txBox="1">
              <a:spLocks noChangeArrowheads="1"/>
            </p:cNvSpPr>
            <p:nvPr/>
          </p:nvSpPr>
          <p:spPr bwMode="auto">
            <a:xfrm>
              <a:off x="4752" y="312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46227" name="Text Box 147"/>
            <p:cNvSpPr txBox="1">
              <a:spLocks noChangeArrowheads="1"/>
            </p:cNvSpPr>
            <p:nvPr/>
          </p:nvSpPr>
          <p:spPr bwMode="auto">
            <a:xfrm>
              <a:off x="3744" y="3600"/>
              <a:ext cx="110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u="sng"/>
                <a:t>FBD of pin B</a:t>
              </a:r>
              <a:endParaRPr lang="en-US" sz="1600" u="sng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050"/>
          <p:cNvSpPr txBox="1">
            <a:spLocks noChangeArrowheads="1"/>
          </p:cNvSpPr>
          <p:nvPr/>
        </p:nvSpPr>
        <p:spPr bwMode="auto">
          <a:xfrm>
            <a:off x="914400" y="3810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CONCEPT QUIZ</a:t>
            </a:r>
          </a:p>
        </p:txBody>
      </p:sp>
      <p:sp>
        <p:nvSpPr>
          <p:cNvPr id="53251" name="Text Box 2051"/>
          <p:cNvSpPr txBox="1">
            <a:spLocks noChangeArrowheads="1"/>
          </p:cNvSpPr>
          <p:nvPr/>
        </p:nvSpPr>
        <p:spPr bwMode="auto">
          <a:xfrm>
            <a:off x="381000" y="990600"/>
            <a:ext cx="6096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/>
              <a:t>1.   Truss ABC is changed by decreasing its height from H  to 0.9 H.  Width W and load P are kept the same. Which one of the following statements is true for the revised truss as compared to the original truss?</a:t>
            </a:r>
          </a:p>
          <a:p>
            <a:pPr marL="457200" indent="-457200">
              <a:spcBef>
                <a:spcPct val="50000"/>
              </a:spcBef>
            </a:pPr>
            <a:r>
              <a:rPr lang="en-US" sz="2400"/>
              <a:t>	A)  Force in all its members have decreased.</a:t>
            </a:r>
          </a:p>
          <a:p>
            <a:pPr marL="457200" indent="-457200">
              <a:spcBef>
                <a:spcPct val="50000"/>
              </a:spcBef>
            </a:pPr>
            <a:r>
              <a:rPr lang="en-US" sz="2400"/>
              <a:t>	B)  Force in all its members have increased.</a:t>
            </a:r>
          </a:p>
          <a:p>
            <a:pPr marL="457200" indent="-457200">
              <a:spcBef>
                <a:spcPct val="50000"/>
              </a:spcBef>
            </a:pPr>
            <a:r>
              <a:rPr lang="en-US" sz="2400"/>
              <a:t>	C)  Force in all its members have remained 	the same.</a:t>
            </a:r>
          </a:p>
          <a:p>
            <a:pPr marL="457200" indent="-457200">
              <a:spcBef>
                <a:spcPct val="50000"/>
              </a:spcBef>
            </a:pPr>
            <a:r>
              <a:rPr lang="en-US" sz="2400"/>
              <a:t>	D)  None of the above.</a:t>
            </a:r>
          </a:p>
        </p:txBody>
      </p:sp>
      <p:grpSp>
        <p:nvGrpSpPr>
          <p:cNvPr id="2" name="Group 2101"/>
          <p:cNvGrpSpPr>
            <a:grpSpLocks/>
          </p:cNvGrpSpPr>
          <p:nvPr/>
        </p:nvGrpSpPr>
        <p:grpSpPr bwMode="auto">
          <a:xfrm>
            <a:off x="6553200" y="990600"/>
            <a:ext cx="2057400" cy="2530475"/>
            <a:chOff x="4272" y="624"/>
            <a:chExt cx="1296" cy="1594"/>
          </a:xfrm>
        </p:grpSpPr>
        <p:sp>
          <p:nvSpPr>
            <p:cNvPr id="53302" name="Line 2102"/>
            <p:cNvSpPr>
              <a:spLocks noChangeShapeType="1"/>
            </p:cNvSpPr>
            <p:nvPr/>
          </p:nvSpPr>
          <p:spPr bwMode="auto">
            <a:xfrm flipH="1">
              <a:off x="4416" y="1152"/>
              <a:ext cx="432" cy="672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03" name="Line 2103"/>
            <p:cNvSpPr>
              <a:spLocks noChangeShapeType="1"/>
            </p:cNvSpPr>
            <p:nvPr/>
          </p:nvSpPr>
          <p:spPr bwMode="auto">
            <a:xfrm>
              <a:off x="4848" y="1152"/>
              <a:ext cx="384" cy="672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04" name="Line 2104"/>
            <p:cNvSpPr>
              <a:spLocks noChangeShapeType="1"/>
            </p:cNvSpPr>
            <p:nvPr/>
          </p:nvSpPr>
          <p:spPr bwMode="auto">
            <a:xfrm>
              <a:off x="4416" y="1824"/>
              <a:ext cx="816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05" name="Line 2105"/>
            <p:cNvSpPr>
              <a:spLocks noChangeShapeType="1"/>
            </p:cNvSpPr>
            <p:nvPr/>
          </p:nvSpPr>
          <p:spPr bwMode="auto">
            <a:xfrm flipH="1">
              <a:off x="4368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06" name="Line 2106"/>
            <p:cNvSpPr>
              <a:spLocks noChangeShapeType="1"/>
            </p:cNvSpPr>
            <p:nvPr/>
          </p:nvSpPr>
          <p:spPr bwMode="auto">
            <a:xfrm flipH="1">
              <a:off x="4272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07" name="Line 2107"/>
            <p:cNvSpPr>
              <a:spLocks noChangeShapeType="1"/>
            </p:cNvSpPr>
            <p:nvPr/>
          </p:nvSpPr>
          <p:spPr bwMode="auto">
            <a:xfrm>
              <a:off x="4848" y="864"/>
              <a:ext cx="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08" name="AutoShape 2108"/>
            <p:cNvSpPr>
              <a:spLocks noChangeArrowheads="1"/>
            </p:cNvSpPr>
            <p:nvPr/>
          </p:nvSpPr>
          <p:spPr bwMode="auto">
            <a:xfrm>
              <a:off x="5136" y="1824"/>
              <a:ext cx="96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9" name="Arc 2109"/>
            <p:cNvSpPr>
              <a:spLocks/>
            </p:cNvSpPr>
            <p:nvPr/>
          </p:nvSpPr>
          <p:spPr bwMode="auto">
            <a:xfrm flipV="1">
              <a:off x="4368" y="1728"/>
              <a:ext cx="144" cy="192"/>
            </a:xfrm>
            <a:custGeom>
              <a:avLst/>
              <a:gdLst>
                <a:gd name="G0" fmla="+- 21600 0 0"/>
                <a:gd name="G1" fmla="+- 17913 0 0"/>
                <a:gd name="G2" fmla="+- 21600 0 0"/>
                <a:gd name="T0" fmla="*/ 37704 w 43200"/>
                <a:gd name="T1" fmla="*/ 3518 h 39513"/>
                <a:gd name="T2" fmla="*/ 9530 w 43200"/>
                <a:gd name="T3" fmla="*/ 0 h 39513"/>
                <a:gd name="T4" fmla="*/ 21600 w 43200"/>
                <a:gd name="T5" fmla="*/ 17913 h 39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9513" fill="none" extrusionOk="0">
                  <a:moveTo>
                    <a:pt x="37704" y="3517"/>
                  </a:moveTo>
                  <a:cubicBezTo>
                    <a:pt x="41243" y="7477"/>
                    <a:pt x="43200" y="12602"/>
                    <a:pt x="43200" y="17913"/>
                  </a:cubicBezTo>
                  <a:cubicBezTo>
                    <a:pt x="43200" y="29842"/>
                    <a:pt x="33529" y="39513"/>
                    <a:pt x="21600" y="39513"/>
                  </a:cubicBezTo>
                  <a:cubicBezTo>
                    <a:pt x="9670" y="39513"/>
                    <a:pt x="0" y="29842"/>
                    <a:pt x="0" y="17913"/>
                  </a:cubicBezTo>
                  <a:cubicBezTo>
                    <a:pt x="-1" y="10728"/>
                    <a:pt x="3572" y="4014"/>
                    <a:pt x="9530" y="0"/>
                  </a:cubicBezTo>
                </a:path>
                <a:path w="43200" h="39513" stroke="0" extrusionOk="0">
                  <a:moveTo>
                    <a:pt x="37704" y="3517"/>
                  </a:moveTo>
                  <a:cubicBezTo>
                    <a:pt x="41243" y="7477"/>
                    <a:pt x="43200" y="12602"/>
                    <a:pt x="43200" y="17913"/>
                  </a:cubicBezTo>
                  <a:cubicBezTo>
                    <a:pt x="43200" y="29842"/>
                    <a:pt x="33529" y="39513"/>
                    <a:pt x="21600" y="39513"/>
                  </a:cubicBezTo>
                  <a:cubicBezTo>
                    <a:pt x="9670" y="39513"/>
                    <a:pt x="0" y="29842"/>
                    <a:pt x="0" y="17913"/>
                  </a:cubicBezTo>
                  <a:cubicBezTo>
                    <a:pt x="-1" y="10728"/>
                    <a:pt x="3572" y="4014"/>
                    <a:pt x="9530" y="0"/>
                  </a:cubicBezTo>
                  <a:lnTo>
                    <a:pt x="21600" y="179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0" name="Line 2110"/>
            <p:cNvSpPr>
              <a:spLocks noChangeShapeType="1"/>
            </p:cNvSpPr>
            <p:nvPr/>
          </p:nvSpPr>
          <p:spPr bwMode="auto">
            <a:xfrm>
              <a:off x="4320" y="1920"/>
              <a:ext cx="24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11" name="Line 2111"/>
            <p:cNvSpPr>
              <a:spLocks noChangeShapeType="1"/>
            </p:cNvSpPr>
            <p:nvPr/>
          </p:nvSpPr>
          <p:spPr bwMode="auto">
            <a:xfrm>
              <a:off x="5040" y="1920"/>
              <a:ext cx="288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12" name="Line 2112"/>
            <p:cNvSpPr>
              <a:spLocks noChangeShapeType="1"/>
            </p:cNvSpPr>
            <p:nvPr/>
          </p:nvSpPr>
          <p:spPr bwMode="auto">
            <a:xfrm flipH="1">
              <a:off x="4464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13" name="Line 2113"/>
            <p:cNvSpPr>
              <a:spLocks noChangeShapeType="1"/>
            </p:cNvSpPr>
            <p:nvPr/>
          </p:nvSpPr>
          <p:spPr bwMode="auto">
            <a:xfrm flipH="1">
              <a:off x="4992" y="192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14" name="Line 2114"/>
            <p:cNvSpPr>
              <a:spLocks noChangeShapeType="1"/>
            </p:cNvSpPr>
            <p:nvPr/>
          </p:nvSpPr>
          <p:spPr bwMode="auto">
            <a:xfrm flipH="1">
              <a:off x="5088" y="192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15" name="Line 2115"/>
            <p:cNvSpPr>
              <a:spLocks noChangeShapeType="1"/>
            </p:cNvSpPr>
            <p:nvPr/>
          </p:nvSpPr>
          <p:spPr bwMode="auto">
            <a:xfrm flipH="1">
              <a:off x="5184" y="192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16" name="Line 2116"/>
            <p:cNvSpPr>
              <a:spLocks noChangeShapeType="1"/>
            </p:cNvSpPr>
            <p:nvPr/>
          </p:nvSpPr>
          <p:spPr bwMode="auto">
            <a:xfrm flipH="1">
              <a:off x="5280" y="192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17" name="Line 2117"/>
            <p:cNvSpPr>
              <a:spLocks noChangeShapeType="1"/>
            </p:cNvSpPr>
            <p:nvPr/>
          </p:nvSpPr>
          <p:spPr bwMode="auto">
            <a:xfrm>
              <a:off x="51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18" name="Line 2118"/>
            <p:cNvSpPr>
              <a:spLocks noChangeShapeType="1"/>
            </p:cNvSpPr>
            <p:nvPr/>
          </p:nvSpPr>
          <p:spPr bwMode="auto">
            <a:xfrm>
              <a:off x="5280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19" name="Line 2119"/>
            <p:cNvSpPr>
              <a:spLocks noChangeShapeType="1"/>
            </p:cNvSpPr>
            <p:nvPr/>
          </p:nvSpPr>
          <p:spPr bwMode="auto">
            <a:xfrm flipV="1">
              <a:off x="5376" y="1152"/>
              <a:ext cx="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20" name="Line 2120"/>
            <p:cNvSpPr>
              <a:spLocks noChangeShapeType="1"/>
            </p:cNvSpPr>
            <p:nvPr/>
          </p:nvSpPr>
          <p:spPr bwMode="auto">
            <a:xfrm>
              <a:off x="5376" y="1632"/>
              <a:ext cx="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21" name="Text Box 2121"/>
            <p:cNvSpPr txBox="1">
              <a:spLocks noChangeArrowheads="1"/>
            </p:cNvSpPr>
            <p:nvPr/>
          </p:nvSpPr>
          <p:spPr bwMode="auto">
            <a:xfrm>
              <a:off x="5280" y="139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H</a:t>
              </a:r>
            </a:p>
          </p:txBody>
        </p:sp>
        <p:sp>
          <p:nvSpPr>
            <p:cNvPr id="53322" name="Text Box 2122"/>
            <p:cNvSpPr txBox="1">
              <a:spLocks noChangeArrowheads="1"/>
            </p:cNvSpPr>
            <p:nvPr/>
          </p:nvSpPr>
          <p:spPr bwMode="auto">
            <a:xfrm>
              <a:off x="4752" y="62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</a:t>
              </a:r>
            </a:p>
          </p:txBody>
        </p:sp>
        <p:sp>
          <p:nvSpPr>
            <p:cNvPr id="53323" name="Text Box 2123"/>
            <p:cNvSpPr txBox="1">
              <a:spLocks noChangeArrowheads="1"/>
            </p:cNvSpPr>
            <p:nvPr/>
          </p:nvSpPr>
          <p:spPr bwMode="auto">
            <a:xfrm>
              <a:off x="4560" y="100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</a:t>
              </a:r>
            </a:p>
          </p:txBody>
        </p:sp>
        <p:sp>
          <p:nvSpPr>
            <p:cNvPr id="53324" name="Text Box 2124"/>
            <p:cNvSpPr txBox="1">
              <a:spLocks noChangeArrowheads="1"/>
            </p:cNvSpPr>
            <p:nvPr/>
          </p:nvSpPr>
          <p:spPr bwMode="auto">
            <a:xfrm>
              <a:off x="4272" y="148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B</a:t>
              </a:r>
            </a:p>
          </p:txBody>
        </p:sp>
        <p:sp>
          <p:nvSpPr>
            <p:cNvPr id="53325" name="Text Box 2125"/>
            <p:cNvSpPr txBox="1">
              <a:spLocks noChangeArrowheads="1"/>
            </p:cNvSpPr>
            <p:nvPr/>
          </p:nvSpPr>
          <p:spPr bwMode="auto">
            <a:xfrm>
              <a:off x="5184" y="15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</a:t>
              </a:r>
            </a:p>
          </p:txBody>
        </p:sp>
        <p:sp>
          <p:nvSpPr>
            <p:cNvPr id="53326" name="Line 2126"/>
            <p:cNvSpPr>
              <a:spLocks noChangeShapeType="1"/>
            </p:cNvSpPr>
            <p:nvPr/>
          </p:nvSpPr>
          <p:spPr bwMode="auto">
            <a:xfrm>
              <a:off x="4416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27" name="Line 2127"/>
            <p:cNvSpPr>
              <a:spLocks noChangeShapeType="1"/>
            </p:cNvSpPr>
            <p:nvPr/>
          </p:nvSpPr>
          <p:spPr bwMode="auto">
            <a:xfrm>
              <a:off x="5232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28" name="Line 2128"/>
            <p:cNvSpPr>
              <a:spLocks noChangeShapeType="1"/>
            </p:cNvSpPr>
            <p:nvPr/>
          </p:nvSpPr>
          <p:spPr bwMode="auto">
            <a:xfrm flipH="1">
              <a:off x="4416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29" name="Line 2129"/>
            <p:cNvSpPr>
              <a:spLocks noChangeShapeType="1"/>
            </p:cNvSpPr>
            <p:nvPr/>
          </p:nvSpPr>
          <p:spPr bwMode="auto">
            <a:xfrm>
              <a:off x="4944" y="20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330" name="Text Box 2130"/>
            <p:cNvSpPr txBox="1">
              <a:spLocks noChangeArrowheads="1"/>
            </p:cNvSpPr>
            <p:nvPr/>
          </p:nvSpPr>
          <p:spPr bwMode="auto">
            <a:xfrm>
              <a:off x="4704" y="196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W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590800" y="45720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CONCEPT QUIZ </a:t>
            </a:r>
            <a:r>
              <a:rPr lang="en-US" sz="2400" dirty="0"/>
              <a:t>(continued)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62000" y="3886200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AutoNum type="arabicPeriod" startAt="2"/>
            </a:pPr>
            <a:r>
              <a:rPr lang="en-US" sz="2400" dirty="0" smtClean="0"/>
              <a:t>For </a:t>
            </a:r>
            <a:r>
              <a:rPr lang="en-US" sz="2400" dirty="0"/>
              <a:t>this truss, determine the number of zero-force members.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sz="2400" dirty="0" smtClean="0"/>
              <a:t>A)  </a:t>
            </a:r>
            <a:r>
              <a:rPr lang="en-US" sz="2400" dirty="0"/>
              <a:t>0		</a:t>
            </a:r>
            <a:r>
              <a:rPr lang="en-US" sz="2400" dirty="0" smtClean="0"/>
              <a:t>B)   </a:t>
            </a:r>
            <a:r>
              <a:rPr lang="en-US" sz="2400" dirty="0"/>
              <a:t>1			</a:t>
            </a:r>
            <a:r>
              <a:rPr lang="en-US" sz="2400" dirty="0" smtClean="0"/>
              <a:t>C)   </a:t>
            </a:r>
            <a:r>
              <a:rPr lang="en-US" sz="2400" dirty="0"/>
              <a:t>2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sz="2400" dirty="0"/>
              <a:t>D</a:t>
            </a:r>
            <a:r>
              <a:rPr lang="en-US" sz="2400" dirty="0" smtClean="0"/>
              <a:t>)</a:t>
            </a:r>
            <a:r>
              <a:rPr lang="en-US" sz="2400" dirty="0"/>
              <a:t>	3		</a:t>
            </a:r>
            <a:r>
              <a:rPr lang="en-US" sz="2400" dirty="0" smtClean="0"/>
              <a:t>E)   </a:t>
            </a:r>
            <a:r>
              <a:rPr lang="en-US" sz="2400" dirty="0"/>
              <a:t>4</a:t>
            </a:r>
          </a:p>
        </p:txBody>
      </p:sp>
      <p:sp>
        <p:nvSpPr>
          <p:cNvPr id="55346" name="Text Box 50"/>
          <p:cNvSpPr txBox="1">
            <a:spLocks noChangeArrowheads="1"/>
          </p:cNvSpPr>
          <p:nvPr/>
        </p:nvSpPr>
        <p:spPr bwMode="auto">
          <a:xfrm>
            <a:off x="4419600" y="1371600"/>
            <a:ext cx="35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</a:t>
            </a:r>
            <a:endParaRPr lang="en-US"/>
          </a:p>
        </p:txBody>
      </p:sp>
      <p:sp>
        <p:nvSpPr>
          <p:cNvPr id="55347" name="Text Box 51"/>
          <p:cNvSpPr txBox="1">
            <a:spLocks noChangeArrowheads="1"/>
          </p:cNvSpPr>
          <p:nvPr/>
        </p:nvSpPr>
        <p:spPr bwMode="auto">
          <a:xfrm>
            <a:off x="5927725" y="1360488"/>
            <a:ext cx="355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</a:t>
            </a:r>
            <a:endParaRPr lang="en-US"/>
          </a:p>
        </p:txBody>
      </p:sp>
      <p:sp>
        <p:nvSpPr>
          <p:cNvPr id="55348" name="Text Box 52"/>
          <p:cNvSpPr txBox="1">
            <a:spLocks noChangeArrowheads="1"/>
          </p:cNvSpPr>
          <p:nvPr/>
        </p:nvSpPr>
        <p:spPr bwMode="auto">
          <a:xfrm>
            <a:off x="6918325" y="1893888"/>
            <a:ext cx="355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</a:t>
            </a:r>
            <a:endParaRPr lang="en-US"/>
          </a:p>
        </p:txBody>
      </p:sp>
      <p:sp>
        <p:nvSpPr>
          <p:cNvPr id="55349" name="AutoShape 53"/>
          <p:cNvSpPr>
            <a:spLocks noChangeArrowheads="1"/>
          </p:cNvSpPr>
          <p:nvPr/>
        </p:nvSpPr>
        <p:spPr bwMode="auto">
          <a:xfrm>
            <a:off x="6172200" y="3276600"/>
            <a:ext cx="152400" cy="15240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BD5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50" name="Line 54"/>
          <p:cNvSpPr>
            <a:spLocks noChangeShapeType="1"/>
          </p:cNvSpPr>
          <p:nvPr/>
        </p:nvSpPr>
        <p:spPr bwMode="auto">
          <a:xfrm>
            <a:off x="6096000" y="3429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51" name="Line 55"/>
          <p:cNvSpPr>
            <a:spLocks noChangeShapeType="1"/>
          </p:cNvSpPr>
          <p:nvPr/>
        </p:nvSpPr>
        <p:spPr bwMode="auto">
          <a:xfrm flipH="1">
            <a:off x="2590800" y="2133600"/>
            <a:ext cx="1752600" cy="1143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52" name="Line 56"/>
          <p:cNvSpPr>
            <a:spLocks noChangeShapeType="1"/>
          </p:cNvSpPr>
          <p:nvPr/>
        </p:nvSpPr>
        <p:spPr bwMode="auto">
          <a:xfrm>
            <a:off x="2590800" y="3276600"/>
            <a:ext cx="3657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53" name="Line 57"/>
          <p:cNvSpPr>
            <a:spLocks noChangeShapeType="1"/>
          </p:cNvSpPr>
          <p:nvPr/>
        </p:nvSpPr>
        <p:spPr bwMode="auto">
          <a:xfrm>
            <a:off x="4343400" y="2133600"/>
            <a:ext cx="1905000" cy="1143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54" name="Line 58"/>
          <p:cNvSpPr>
            <a:spLocks noChangeShapeType="1"/>
          </p:cNvSpPr>
          <p:nvPr/>
        </p:nvSpPr>
        <p:spPr bwMode="auto">
          <a:xfrm>
            <a:off x="4343400" y="16764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55" name="Line 59"/>
          <p:cNvSpPr>
            <a:spLocks noChangeShapeType="1"/>
          </p:cNvSpPr>
          <p:nvPr/>
        </p:nvSpPr>
        <p:spPr bwMode="auto">
          <a:xfrm flipV="1">
            <a:off x="2590800" y="2133600"/>
            <a:ext cx="0" cy="1143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56" name="Line 60"/>
          <p:cNvSpPr>
            <a:spLocks noChangeShapeType="1"/>
          </p:cNvSpPr>
          <p:nvPr/>
        </p:nvSpPr>
        <p:spPr bwMode="auto">
          <a:xfrm>
            <a:off x="2590800" y="2133600"/>
            <a:ext cx="3657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57" name="Line 61"/>
          <p:cNvSpPr>
            <a:spLocks noChangeShapeType="1"/>
          </p:cNvSpPr>
          <p:nvPr/>
        </p:nvSpPr>
        <p:spPr bwMode="auto">
          <a:xfrm>
            <a:off x="6248400" y="2133600"/>
            <a:ext cx="0" cy="1219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58" name="Arc 62"/>
          <p:cNvSpPr>
            <a:spLocks/>
          </p:cNvSpPr>
          <p:nvPr/>
        </p:nvSpPr>
        <p:spPr bwMode="auto">
          <a:xfrm flipV="1">
            <a:off x="2438400" y="3048000"/>
            <a:ext cx="304800" cy="381000"/>
          </a:xfrm>
          <a:custGeom>
            <a:avLst/>
            <a:gdLst>
              <a:gd name="G0" fmla="+- 21600 0 0"/>
              <a:gd name="G1" fmla="+- 18647 0 0"/>
              <a:gd name="G2" fmla="+- 21600 0 0"/>
              <a:gd name="T0" fmla="*/ 32501 w 43200"/>
              <a:gd name="T1" fmla="*/ 0 h 40247"/>
              <a:gd name="T2" fmla="*/ 9662 w 43200"/>
              <a:gd name="T3" fmla="*/ 646 h 40247"/>
              <a:gd name="T4" fmla="*/ 21600 w 43200"/>
              <a:gd name="T5" fmla="*/ 18647 h 40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247" fill="none" extrusionOk="0">
                <a:moveTo>
                  <a:pt x="32501" y="-1"/>
                </a:moveTo>
                <a:cubicBezTo>
                  <a:pt x="39127" y="3873"/>
                  <a:pt x="43200" y="10971"/>
                  <a:pt x="43200" y="18647"/>
                </a:cubicBezTo>
                <a:cubicBezTo>
                  <a:pt x="43200" y="30576"/>
                  <a:pt x="33529" y="40247"/>
                  <a:pt x="21600" y="40247"/>
                </a:cubicBezTo>
                <a:cubicBezTo>
                  <a:pt x="9670" y="40247"/>
                  <a:pt x="0" y="30576"/>
                  <a:pt x="0" y="18647"/>
                </a:cubicBezTo>
                <a:cubicBezTo>
                  <a:pt x="-1" y="11406"/>
                  <a:pt x="3627" y="4647"/>
                  <a:pt x="9661" y="645"/>
                </a:cubicBezTo>
              </a:path>
              <a:path w="43200" h="40247" stroke="0" extrusionOk="0">
                <a:moveTo>
                  <a:pt x="32501" y="-1"/>
                </a:moveTo>
                <a:cubicBezTo>
                  <a:pt x="39127" y="3873"/>
                  <a:pt x="43200" y="10971"/>
                  <a:pt x="43200" y="18647"/>
                </a:cubicBezTo>
                <a:cubicBezTo>
                  <a:pt x="43200" y="30576"/>
                  <a:pt x="33529" y="40247"/>
                  <a:pt x="21600" y="40247"/>
                </a:cubicBezTo>
                <a:cubicBezTo>
                  <a:pt x="9670" y="40247"/>
                  <a:pt x="0" y="30576"/>
                  <a:pt x="0" y="18647"/>
                </a:cubicBezTo>
                <a:cubicBezTo>
                  <a:pt x="-1" y="11406"/>
                  <a:pt x="3627" y="4647"/>
                  <a:pt x="9661" y="645"/>
                </a:cubicBezTo>
                <a:lnTo>
                  <a:pt x="21600" y="18647"/>
                </a:lnTo>
                <a:close/>
              </a:path>
            </a:pathLst>
          </a:custGeom>
          <a:noFill/>
          <a:ln w="38100">
            <a:solidFill>
              <a:srgbClr val="BD5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59" name="Line 63"/>
          <p:cNvSpPr>
            <a:spLocks noChangeShapeType="1"/>
          </p:cNvSpPr>
          <p:nvPr/>
        </p:nvSpPr>
        <p:spPr bwMode="auto">
          <a:xfrm>
            <a:off x="2362200" y="3429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60" name="Line 64"/>
          <p:cNvSpPr>
            <a:spLocks noChangeShapeType="1"/>
          </p:cNvSpPr>
          <p:nvPr/>
        </p:nvSpPr>
        <p:spPr bwMode="auto">
          <a:xfrm flipH="1">
            <a:off x="2743200" y="34290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61" name="Line 65"/>
          <p:cNvSpPr>
            <a:spLocks noChangeShapeType="1"/>
          </p:cNvSpPr>
          <p:nvPr/>
        </p:nvSpPr>
        <p:spPr bwMode="auto">
          <a:xfrm flipH="1">
            <a:off x="2590800" y="34290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62" name="Line 66"/>
          <p:cNvSpPr>
            <a:spLocks noChangeShapeType="1"/>
          </p:cNvSpPr>
          <p:nvPr/>
        </p:nvSpPr>
        <p:spPr bwMode="auto">
          <a:xfrm flipH="1">
            <a:off x="2438400" y="34290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63" name="Line 67"/>
          <p:cNvSpPr>
            <a:spLocks noChangeShapeType="1"/>
          </p:cNvSpPr>
          <p:nvPr/>
        </p:nvSpPr>
        <p:spPr bwMode="auto">
          <a:xfrm flipH="1">
            <a:off x="2286000" y="34290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64" name="Line 68"/>
          <p:cNvSpPr>
            <a:spLocks noChangeShapeType="1"/>
          </p:cNvSpPr>
          <p:nvPr/>
        </p:nvSpPr>
        <p:spPr bwMode="auto">
          <a:xfrm flipH="1">
            <a:off x="6172200" y="34290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65" name="Line 69"/>
          <p:cNvSpPr>
            <a:spLocks noChangeShapeType="1"/>
          </p:cNvSpPr>
          <p:nvPr/>
        </p:nvSpPr>
        <p:spPr bwMode="auto">
          <a:xfrm flipH="1">
            <a:off x="6019800" y="34290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66" name="Line 70"/>
          <p:cNvSpPr>
            <a:spLocks noChangeShapeType="1"/>
          </p:cNvSpPr>
          <p:nvPr/>
        </p:nvSpPr>
        <p:spPr bwMode="auto">
          <a:xfrm flipH="1">
            <a:off x="6324600" y="34290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67" name="Line 71"/>
          <p:cNvSpPr>
            <a:spLocks noChangeShapeType="1"/>
          </p:cNvSpPr>
          <p:nvPr/>
        </p:nvSpPr>
        <p:spPr bwMode="auto">
          <a:xfrm>
            <a:off x="6248400" y="17526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68" name="Line 72"/>
          <p:cNvSpPr>
            <a:spLocks noChangeShapeType="1"/>
          </p:cNvSpPr>
          <p:nvPr/>
        </p:nvSpPr>
        <p:spPr bwMode="auto">
          <a:xfrm>
            <a:off x="6400800" y="21336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69" name="Line 73"/>
          <p:cNvSpPr>
            <a:spLocks noChangeShapeType="1"/>
          </p:cNvSpPr>
          <p:nvPr/>
        </p:nvSpPr>
        <p:spPr bwMode="auto">
          <a:xfrm>
            <a:off x="4343400" y="2133600"/>
            <a:ext cx="0" cy="1143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WINDOWS\DESKTOP\student\p6_2.jpg"/>
          <p:cNvPicPr>
            <a:picLocks noChangeAspect="1" noChangeArrowheads="1"/>
          </p:cNvPicPr>
          <p:nvPr/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3429000" y="228600"/>
            <a:ext cx="2057400" cy="1402773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508337"/>
            <a:ext cx="358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Given</a:t>
            </a:r>
            <a:r>
              <a:rPr lang="en-US" sz="1200" dirty="0"/>
              <a:t>:	P</a:t>
            </a:r>
            <a:r>
              <a:rPr lang="en-US" sz="1200" baseline="-25000" dirty="0"/>
              <a:t>1</a:t>
            </a:r>
            <a:r>
              <a:rPr lang="en-US" sz="1200" dirty="0"/>
              <a:t> = 200  lb,  P</a:t>
            </a:r>
            <a:r>
              <a:rPr lang="en-US" sz="1200" baseline="-25000" dirty="0"/>
              <a:t>2</a:t>
            </a:r>
            <a:r>
              <a:rPr lang="en-US" sz="1200" dirty="0"/>
              <a:t> = 500  lb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Find:</a:t>
            </a:r>
            <a:r>
              <a:rPr lang="en-US" sz="1200" dirty="0"/>
              <a:t> 	The forces in each member of 	the truss.</a:t>
            </a:r>
          </a:p>
          <a:p>
            <a:pPr>
              <a:spcBef>
                <a:spcPct val="50000"/>
              </a:spcBef>
            </a:pPr>
            <a:r>
              <a:rPr lang="en-US" sz="1200" b="1" u="sng" dirty="0"/>
              <a:t>Plan:</a:t>
            </a:r>
            <a:r>
              <a:rPr lang="en-US" sz="1200" b="1" dirty="0"/>
              <a:t> 	</a:t>
            </a:r>
            <a:r>
              <a:rPr lang="en-US" sz="1200" dirty="0"/>
              <a:t>First analyze pin B and then pin C</a:t>
            </a:r>
            <a:endParaRPr lang="en-US" sz="1200" u="sng" dirty="0"/>
          </a:p>
        </p:txBody>
      </p:sp>
      <p:pic>
        <p:nvPicPr>
          <p:cNvPr id="6" name="Picture 10" descr="C:\WINDOWS\DESKTOP\student\p6_12.jpg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200400" y="3429000"/>
            <a:ext cx="1981200" cy="123825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3547306"/>
            <a:ext cx="2819400" cy="126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indent="-914400">
              <a:spcBef>
                <a:spcPct val="50000"/>
              </a:spcBef>
            </a:pPr>
            <a:r>
              <a:rPr lang="en-US" sz="1200" b="1" dirty="0" smtClean="0"/>
              <a:t>Given:  </a:t>
            </a:r>
            <a:r>
              <a:rPr lang="en-US" sz="1200" dirty="0" smtClean="0"/>
              <a:t>P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 </a:t>
            </a:r>
            <a:r>
              <a:rPr lang="en-US" sz="1200" dirty="0"/>
              <a:t>=   240  lb  and   </a:t>
            </a:r>
          </a:p>
          <a:p>
            <a:pPr marL="914400" indent="-914400">
              <a:spcBef>
                <a:spcPct val="50000"/>
              </a:spcBef>
            </a:pPr>
            <a:r>
              <a:rPr lang="en-US" sz="1200" dirty="0"/>
              <a:t>             P</a:t>
            </a:r>
            <a:r>
              <a:rPr lang="en-US" sz="1200" baseline="-25000" dirty="0"/>
              <a:t>2</a:t>
            </a:r>
            <a:r>
              <a:rPr lang="en-US" sz="1200" dirty="0"/>
              <a:t>   =  100 lb</a:t>
            </a:r>
          </a:p>
          <a:p>
            <a:pPr marL="914400" indent="-914400">
              <a:spcBef>
                <a:spcPct val="50000"/>
              </a:spcBef>
            </a:pPr>
            <a:r>
              <a:rPr lang="en-US" sz="1200" b="1" dirty="0" smtClean="0"/>
              <a:t>Find:  </a:t>
            </a:r>
            <a:r>
              <a:rPr lang="en-US" sz="1200" dirty="0" smtClean="0"/>
              <a:t>Determine </a:t>
            </a:r>
            <a:r>
              <a:rPr lang="en-US" sz="1200" dirty="0"/>
              <a:t>the force in all the truss </a:t>
            </a:r>
            <a:r>
              <a:rPr lang="en-US" sz="1200" dirty="0" smtClean="0"/>
              <a:t>members.</a:t>
            </a:r>
            <a:endParaRPr lang="en-US" sz="1200" dirty="0"/>
          </a:p>
          <a:p>
            <a:pPr marL="914400" indent="-914400">
              <a:spcBef>
                <a:spcPct val="35000"/>
              </a:spcBef>
            </a:pPr>
            <a:endParaRPr lang="en-US" sz="1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657600" y="12954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Trusses are commonly used to support a roof.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657600" y="2438400"/>
            <a:ext cx="4953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a given truss geometry and load, how can we determine the forces in the truss members and select their sizes?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657600" y="3962400"/>
            <a:ext cx="480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more challenging question is that for a given load, how can we design the trusses’ geometry to minimize cost?</a:t>
            </a:r>
          </a:p>
        </p:txBody>
      </p:sp>
      <p:pic>
        <p:nvPicPr>
          <p:cNvPr id="51210" name="Picture 10" descr="C:\WINDOWS\DESKTOP\student\pg260t.jpg"/>
          <p:cNvPicPr>
            <a:picLocks noChangeAspect="1" noChangeArrowheads="1"/>
          </p:cNvPicPr>
          <p:nvPr/>
        </p:nvPicPr>
        <p:blipFill>
          <a:blip r:embed="rId3" cstate="print">
            <a:lum bright="12000" contrast="-24000"/>
          </a:blip>
          <a:srcRect r="2563"/>
          <a:stretch>
            <a:fillRect/>
          </a:stretch>
        </p:blipFill>
        <p:spPr bwMode="auto">
          <a:xfrm>
            <a:off x="533400" y="1219200"/>
            <a:ext cx="2895600" cy="2057400"/>
          </a:xfrm>
          <a:prstGeom prst="rect">
            <a:avLst/>
          </a:prstGeom>
          <a:noFill/>
        </p:spPr>
      </p:pic>
      <p:pic>
        <p:nvPicPr>
          <p:cNvPr id="51211" name="Picture 11" descr="C:\WINDOWS\DESKTOP\student\pg260t2.jpg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 b="2280"/>
          <a:stretch>
            <a:fillRect/>
          </a:stretch>
        </p:blipFill>
        <p:spPr bwMode="auto">
          <a:xfrm>
            <a:off x="533400" y="3505200"/>
            <a:ext cx="28956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60525"/>
            <a:ext cx="8153400" cy="4892675"/>
          </a:xfrm>
          <a:ln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971800" y="685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Method of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191000" y="1371600"/>
            <a:ext cx="4495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Trusses are also used in a variety of structures like cranes and the frames of aircraft or space stations.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267200" y="3352800"/>
            <a:ext cx="4495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can we design a light weight structure that will meet load, safety, and cost specifications?</a:t>
            </a:r>
          </a:p>
        </p:txBody>
      </p:sp>
      <p:pic>
        <p:nvPicPr>
          <p:cNvPr id="36872" name="Picture 8" descr="A:\pg230.jpg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609600" y="1447800"/>
            <a:ext cx="3405188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 t="47432" r="46729"/>
          <a:stretch>
            <a:fillRect/>
          </a:stretch>
        </p:blipFill>
        <p:spPr bwMode="auto">
          <a:xfrm>
            <a:off x="1600200" y="3124200"/>
            <a:ext cx="3200400" cy="172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 l="16000" t="46114" r="16000" b="28291"/>
          <a:stretch>
            <a:fillRect/>
          </a:stretch>
        </p:blipFill>
        <p:spPr bwMode="auto">
          <a:xfrm>
            <a:off x="7848600" y="4953000"/>
            <a:ext cx="1508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 b="54028"/>
          <a:stretch>
            <a:fillRect/>
          </a:stretch>
        </p:blipFill>
        <p:spPr bwMode="auto">
          <a:xfrm>
            <a:off x="6400800" y="4648200"/>
            <a:ext cx="1622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19200" y="457200"/>
            <a:ext cx="73914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Truss</a:t>
            </a:r>
            <a:r>
              <a:rPr lang="en-US" sz="2400"/>
              <a:t> = structural system made up of two-force members generally lightweight compared to the loads it supports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65532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Two-force member = element of negligible weight with only two forces acting on it 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The two forces are equal, opposite, and along the same line of action (</a:t>
            </a:r>
            <a:r>
              <a:rPr lang="en-US" dirty="0" err="1"/>
              <a:t>colinear</a:t>
            </a:r>
            <a:r>
              <a:rPr lang="en-US" dirty="0"/>
              <a:t>).</a:t>
            </a:r>
          </a:p>
        </p:txBody>
      </p:sp>
      <p:pic>
        <p:nvPicPr>
          <p:cNvPr id="7" name="Picture 11" descr="C:\WINDOWS\DESKTOP\student\fig6_2.jpg"/>
          <p:cNvPicPr>
            <a:picLocks noChangeAspect="1" noChangeArrowheads="1"/>
          </p:cNvPicPr>
          <p:nvPr/>
        </p:nvPicPr>
        <p:blipFill>
          <a:blip r:embed="rId6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2133600" y="1470025"/>
            <a:ext cx="5715000" cy="157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876800"/>
            <a:ext cx="52578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074988"/>
            <a:ext cx="24384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909888"/>
            <a:ext cx="251460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14400" y="457200"/>
            <a:ext cx="77724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A truss defined: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/>
              <a:t>Straight members joined at their ends (forms rigid frame).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/>
              <a:t>Joints can be represented as pin connections even though they may be welds, rivets, bolts, or other; the pins are “idealized.”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/>
              <a:t>Carry external forces (no moments) exclusively at the joints.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/>
              <a:t>Constructed with only 2-force members -  as contrasted with frames that have some multiforce members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57400" y="3200400"/>
            <a:ext cx="1371600" cy="1143000"/>
            <a:chOff x="1296" y="2016"/>
            <a:chExt cx="864" cy="720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1296" y="2016"/>
              <a:ext cx="864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 flipH="1">
              <a:off x="1344" y="2016"/>
              <a:ext cx="672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191000" y="4876800"/>
            <a:ext cx="1600200" cy="1447800"/>
            <a:chOff x="2640" y="3072"/>
            <a:chExt cx="1008" cy="912"/>
          </a:xfrm>
        </p:grpSpPr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2688" y="3072"/>
              <a:ext cx="96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H="1">
              <a:off x="2640" y="3168"/>
              <a:ext cx="864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90800" y="4953000"/>
            <a:ext cx="5181600" cy="1371600"/>
            <a:chOff x="1632" y="3120"/>
            <a:chExt cx="3264" cy="864"/>
          </a:xfrm>
        </p:grpSpPr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1632" y="3120"/>
              <a:ext cx="1008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3888" y="3120"/>
              <a:ext cx="1008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				Trusses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		Planar			Space</a:t>
            </a:r>
          </a:p>
          <a:p>
            <a:pPr>
              <a:buFontTx/>
              <a:buNone/>
            </a:pPr>
            <a:r>
              <a:rPr lang="en-US" dirty="0"/>
              <a:t>			(2-D)			</a:t>
            </a:r>
            <a:r>
              <a:rPr lang="en-US" dirty="0" smtClean="0"/>
              <a:t>           </a:t>
            </a:r>
            <a:r>
              <a:rPr lang="en-US" dirty="0"/>
              <a:t>(3-D)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3733800" y="2286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5486400" y="22098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 l="53271" t="45720"/>
          <a:stretch>
            <a:fillRect/>
          </a:stretch>
        </p:blipFill>
        <p:spPr bwMode="auto">
          <a:xfrm>
            <a:off x="1752600" y="4862513"/>
            <a:ext cx="26670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267200"/>
            <a:ext cx="3810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/>
          <a:srcRect t="47432" r="46729" b="25003"/>
          <a:stretch>
            <a:fillRect/>
          </a:stretch>
        </p:blipFill>
        <p:spPr bwMode="auto">
          <a:xfrm>
            <a:off x="533400" y="411480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362200" y="3810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THE METHOD OF JOINTS </a:t>
            </a:r>
            <a:r>
              <a:rPr lang="en-US" sz="2400" dirty="0"/>
              <a:t>(Section 6.2)</a:t>
            </a:r>
            <a:endParaRPr lang="en-US" sz="2400" b="1" dirty="0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8153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Start at joint (pin)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Draw FBD (including external forces and reactions at supports)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Solve for unknowns using </a:t>
            </a:r>
            <a:r>
              <a:rPr lang="en-US" sz="2400" dirty="0" smtClean="0">
                <a:sym typeface="Symbol" pitchFamily="18" charset="2"/>
              </a:rPr>
              <a:t> </a:t>
            </a:r>
            <a:r>
              <a:rPr lang="en-US" sz="2400" dirty="0">
                <a:sym typeface="Symbol" pitchFamily="18" charset="2"/>
              </a:rPr>
              <a:t>F</a:t>
            </a:r>
            <a:r>
              <a:rPr lang="en-US" sz="2400" baseline="-25000" dirty="0">
                <a:sym typeface="Symbol" pitchFamily="18" charset="2"/>
              </a:rPr>
              <a:t>X</a:t>
            </a:r>
            <a:r>
              <a:rPr lang="en-US" sz="2400" dirty="0">
                <a:sym typeface="Symbol" pitchFamily="18" charset="2"/>
              </a:rPr>
              <a:t>= 0  and  F</a:t>
            </a:r>
            <a:r>
              <a:rPr lang="en-US" sz="2400" baseline="-25000" dirty="0">
                <a:sym typeface="Symbol" pitchFamily="18" charset="2"/>
              </a:rPr>
              <a:t>Y</a:t>
            </a:r>
            <a:r>
              <a:rPr lang="en-US" sz="2400" dirty="0">
                <a:sym typeface="Symbol" pitchFamily="18" charset="2"/>
              </a:rPr>
              <a:t> = </a:t>
            </a:r>
            <a:r>
              <a:rPr lang="en-US" sz="2400" dirty="0" smtClean="0">
                <a:sym typeface="Symbol" pitchFamily="18" charset="2"/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ym typeface="Symbol" pitchFamily="18" charset="2"/>
              </a:rPr>
              <a:t>No moments</a:t>
            </a:r>
            <a:endParaRPr lang="en-US" sz="2400" dirty="0">
              <a:sym typeface="Symbol" pitchFamily="18" charset="2"/>
            </a:endParaRPr>
          </a:p>
        </p:txBody>
      </p:sp>
      <p:pic>
        <p:nvPicPr>
          <p:cNvPr id="39947" name="Picture 11" descr="C:\WINDOWS\DESKTOP\student\fig6_7a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685800" y="1295400"/>
            <a:ext cx="2743200" cy="2590800"/>
          </a:xfrm>
          <a:prstGeom prst="rect">
            <a:avLst/>
          </a:prstGeom>
          <a:noFill/>
        </p:spPr>
      </p:pic>
      <p:pic>
        <p:nvPicPr>
          <p:cNvPr id="39948" name="Picture 12" descr="C:\WINDOWS\DESKTOP\student\fig6_7b.jpg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733800" y="1295400"/>
            <a:ext cx="4800600" cy="2084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362200" y="3810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IS IT IN TENSION OR COMPRESSION?</a:t>
            </a:r>
            <a:endParaRPr lang="en-US" sz="2400" b="1" dirty="0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ym typeface="Symbol" pitchFamily="18" charset="2"/>
              </a:rPr>
              <a:t>If “pulling” on pin = member in 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tension </a:t>
            </a:r>
            <a:r>
              <a:rPr lang="en-US" sz="2400" dirty="0" smtClean="0">
                <a:sym typeface="Symbol" pitchFamily="18" charset="2"/>
              </a:rPr>
              <a:t>(T)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ym typeface="Symbol" pitchFamily="18" charset="2"/>
              </a:rPr>
              <a:t>If “pushing” on pin = member in 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compression </a:t>
            </a:r>
            <a:r>
              <a:rPr lang="en-US" sz="2400" dirty="0" smtClean="0">
                <a:sym typeface="Symbol" pitchFamily="18" charset="2"/>
              </a:rPr>
              <a:t>(C)</a:t>
            </a:r>
            <a:endParaRPr lang="en-US" sz="2400" dirty="0" smtClean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39947" name="Picture 11" descr="C:\WINDOWS\DESKTOP\student\fig6_7a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685800" y="1295400"/>
            <a:ext cx="2743200" cy="2590800"/>
          </a:xfrm>
          <a:prstGeom prst="rect">
            <a:avLst/>
          </a:prstGeom>
          <a:noFill/>
        </p:spPr>
      </p:pic>
      <p:pic>
        <p:nvPicPr>
          <p:cNvPr id="39948" name="Picture 12" descr="C:\WINDOWS\DESKTOP\student\fig6_7b.jpg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733800" y="1295400"/>
            <a:ext cx="4800600" cy="2084388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0" y="5308937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ym typeface="Symbol" pitchFamily="18" charset="2"/>
              </a:rPr>
              <a:t>Assume pulling  </a:t>
            </a:r>
            <a:r>
              <a:rPr lang="en-US" sz="2400" dirty="0" smtClean="0">
                <a:sym typeface="Wingdings" pitchFamily="2" charset="2"/>
              </a:rPr>
              <a:t>if negative in compression; positive tension</a:t>
            </a:r>
            <a:endParaRPr lang="en-US" sz="2400" dirty="0" smtClean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ym typeface="Symbol" pitchFamily="18" charset="2"/>
              </a:rPr>
              <a:t>Correct sense by inspection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581400" y="381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EXAMPLE</a:t>
            </a:r>
            <a:endParaRPr lang="en-US" sz="200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0" y="1066800"/>
            <a:ext cx="4953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Given</a:t>
            </a:r>
            <a:r>
              <a:rPr lang="en-US" dirty="0"/>
              <a:t>:	P</a:t>
            </a:r>
            <a:r>
              <a:rPr lang="en-US" baseline="-25000" dirty="0"/>
              <a:t>1</a:t>
            </a:r>
            <a:r>
              <a:rPr lang="en-US" dirty="0"/>
              <a:t> = 200  lb,  P</a:t>
            </a:r>
            <a:r>
              <a:rPr lang="en-US" baseline="-25000" dirty="0"/>
              <a:t>2</a:t>
            </a:r>
            <a:r>
              <a:rPr lang="en-US" dirty="0"/>
              <a:t> = 500  lb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Find:</a:t>
            </a:r>
            <a:r>
              <a:rPr lang="en-US" dirty="0"/>
              <a:t> 	The forces in each member of 	the truss.</a:t>
            </a:r>
          </a:p>
          <a:p>
            <a:pPr>
              <a:spcBef>
                <a:spcPct val="50000"/>
              </a:spcBef>
            </a:pPr>
            <a:r>
              <a:rPr lang="en-US" b="1" u="sng" dirty="0"/>
              <a:t>Plan:</a:t>
            </a:r>
            <a:r>
              <a:rPr lang="en-US" b="1" dirty="0"/>
              <a:t> 	</a:t>
            </a:r>
            <a:r>
              <a:rPr lang="en-US" dirty="0"/>
              <a:t>First analyze pin B and then pin C</a:t>
            </a:r>
            <a:endParaRPr lang="en-US" u="sng" dirty="0"/>
          </a:p>
        </p:txBody>
      </p:sp>
      <p:pic>
        <p:nvPicPr>
          <p:cNvPr id="40971" name="Picture 11" descr="C:\WINDOWS\DESKTOP\student\p6_2.jpg"/>
          <p:cNvPicPr>
            <a:picLocks noChangeAspect="1" noChangeArrowheads="1"/>
          </p:cNvPicPr>
          <p:nvPr/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457200" y="533400"/>
            <a:ext cx="33528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980</Words>
  <Application>Microsoft Office PowerPoint</Application>
  <PresentationFormat>On-screen Show (4:3)</PresentationFormat>
  <Paragraphs>168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Office Theme</vt:lpstr>
      <vt:lpstr>Structural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Zero-force members</vt:lpstr>
      <vt:lpstr>Pick the zero-force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Analysis</dc:title>
  <dc:creator>jlight</dc:creator>
  <cp:lastModifiedBy>Jenni Light</cp:lastModifiedBy>
  <cp:revision>14</cp:revision>
  <cp:lastPrinted>2018-10-15T18:54:49Z</cp:lastPrinted>
  <dcterms:created xsi:type="dcterms:W3CDTF">2008-10-28T12:19:46Z</dcterms:created>
  <dcterms:modified xsi:type="dcterms:W3CDTF">2018-10-15T22:08:26Z</dcterms:modified>
</cp:coreProperties>
</file>