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1" r:id="rId6"/>
    <p:sldId id="260" r:id="rId7"/>
    <p:sldId id="277" r:id="rId8"/>
    <p:sldId id="278" r:id="rId9"/>
    <p:sldId id="279" r:id="rId10"/>
    <p:sldId id="262" r:id="rId11"/>
    <p:sldId id="264" r:id="rId12"/>
    <p:sldId id="280" r:id="rId13"/>
    <p:sldId id="281" r:id="rId14"/>
    <p:sldId id="282" r:id="rId15"/>
    <p:sldId id="263" r:id="rId16"/>
    <p:sldId id="265" r:id="rId17"/>
    <p:sldId id="266" r:id="rId18"/>
    <p:sldId id="283" r:id="rId19"/>
    <p:sldId id="284" r:id="rId20"/>
    <p:sldId id="267" r:id="rId21"/>
    <p:sldId id="268" r:id="rId22"/>
    <p:sldId id="285" r:id="rId23"/>
    <p:sldId id="286" r:id="rId24"/>
    <p:sldId id="287" r:id="rId25"/>
    <p:sldId id="288" r:id="rId26"/>
    <p:sldId id="289" r:id="rId27"/>
    <p:sldId id="269" r:id="rId28"/>
    <p:sldId id="270" r:id="rId29"/>
    <p:sldId id="276" r:id="rId30"/>
    <p:sldId id="271" r:id="rId31"/>
    <p:sldId id="272" r:id="rId32"/>
    <p:sldId id="273" r:id="rId33"/>
    <p:sldId id="274" r:id="rId34"/>
    <p:sldId id="275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0773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64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5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3" tIns="45527" rIns="91053" bIns="45527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027" y="0"/>
            <a:ext cx="2972421" cy="45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3" tIns="45527" rIns="91053" bIns="45527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621599"/>
            <a:ext cx="2972421" cy="45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3" tIns="45527" rIns="91053" bIns="45527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027" y="8621599"/>
            <a:ext cx="2972421" cy="45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3" tIns="45527" rIns="91053" bIns="45527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9C7967D-9E8F-40C5-B0AD-11105C9B9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10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5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3" tIns="45527" rIns="91053" bIns="45527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027" y="0"/>
            <a:ext cx="2972421" cy="45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3" tIns="45527" rIns="91053" bIns="45527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681038"/>
            <a:ext cx="4537075" cy="340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21" y="4312350"/>
            <a:ext cx="5485158" cy="40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3" tIns="45527" rIns="91053" bIns="455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621599"/>
            <a:ext cx="2972421" cy="45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3" tIns="45527" rIns="91053" bIns="45527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027" y="8621599"/>
            <a:ext cx="2972421" cy="45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3" tIns="45527" rIns="91053" bIns="45527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35DC81B-C4F6-4C83-9BE5-F410C502F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23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3943C1-AE57-46A5-8C9A-B6693C96EEE3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99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C2545-48F8-4E0B-8D82-A04473D1C0B6}" type="slidenum">
              <a:rPr lang="en-US"/>
              <a:pPr/>
              <a:t>10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12350"/>
            <a:ext cx="5028579" cy="4084487"/>
          </a:xfrm>
          <a:noFill/>
          <a:ln/>
        </p:spPr>
        <p:txBody>
          <a:bodyPr/>
          <a:lstStyle/>
          <a:p>
            <a:pPr eaLnBrk="1" hangingPunct="1"/>
            <a:r>
              <a:rPr lang="en-US" sz="2300" dirty="0" smtClean="0"/>
              <a:t>Answer:</a:t>
            </a:r>
          </a:p>
          <a:p>
            <a:pPr eaLnBrk="1" hangingPunct="1"/>
            <a:r>
              <a:rPr lang="en-US" sz="2300" dirty="0" smtClean="0"/>
              <a:t>A-a and the moment at B</a:t>
            </a:r>
          </a:p>
        </p:txBody>
      </p:sp>
    </p:spTree>
    <p:extLst>
      <p:ext uri="{BB962C8B-B14F-4D97-AF65-F5344CB8AC3E}">
        <p14:creationId xmlns:p14="http://schemas.microsoft.com/office/powerpoint/2010/main" val="4190290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DA58C-5DD9-4C61-AAF5-4498438E0FE8}" type="slidenum">
              <a:rPr lang="en-US"/>
              <a:pPr/>
              <a:t>11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12350"/>
            <a:ext cx="5028579" cy="4084487"/>
          </a:xfrm>
          <a:noFill/>
          <a:ln/>
        </p:spPr>
        <p:txBody>
          <a:bodyPr/>
          <a:lstStyle/>
          <a:p>
            <a:pPr eaLnBrk="1" hangingPunct="1"/>
            <a:r>
              <a:rPr lang="en-US" sz="2300" dirty="0" smtClean="0"/>
              <a:t>Answer:</a:t>
            </a:r>
          </a:p>
          <a:p>
            <a:pPr eaLnBrk="1" hangingPunct="1"/>
            <a:r>
              <a:rPr lang="en-US" sz="2300" dirty="0" smtClean="0"/>
              <a:t>2. B</a:t>
            </a:r>
          </a:p>
        </p:txBody>
      </p:sp>
    </p:spTree>
    <p:extLst>
      <p:ext uri="{BB962C8B-B14F-4D97-AF65-F5344CB8AC3E}">
        <p14:creationId xmlns:p14="http://schemas.microsoft.com/office/powerpoint/2010/main" val="417973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 6.4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8A5954-4A7E-48BC-AE1B-31AB87988567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Source : P6-28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3380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 6.4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7D335C4-E32B-43A7-ADF9-B560AC5641D9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5651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 6.4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7D335C4-E32B-43A7-ADF9-B560AC5641D9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85036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163562-CF63-4451-ABB7-33628F6190F9}" type="slidenum">
              <a:rPr lang="en-US"/>
              <a:pPr/>
              <a:t>15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12350"/>
            <a:ext cx="5028579" cy="4084487"/>
          </a:xfrm>
          <a:noFill/>
          <a:ln/>
        </p:spPr>
        <p:txBody>
          <a:bodyPr/>
          <a:lstStyle/>
          <a:p>
            <a:pPr eaLnBrk="1" hangingPunct="1"/>
            <a:r>
              <a:rPr lang="en-US" sz="2300" dirty="0" smtClean="0"/>
              <a:t>Answer:</a:t>
            </a:r>
          </a:p>
          <a:p>
            <a:pPr eaLnBrk="1" hangingPunct="1"/>
            <a:r>
              <a:rPr lang="en-US" sz="2300" dirty="0" smtClean="0"/>
              <a:t>1. A</a:t>
            </a:r>
          </a:p>
        </p:txBody>
      </p:sp>
    </p:spTree>
    <p:extLst>
      <p:ext uri="{BB962C8B-B14F-4D97-AF65-F5344CB8AC3E}">
        <p14:creationId xmlns:p14="http://schemas.microsoft.com/office/powerpoint/2010/main" val="758143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A66388-E7A1-4E8D-9E2A-EFC7ADF1B1E8}" type="slidenum">
              <a:rPr lang="en-US"/>
              <a:pPr/>
              <a:t>16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12350"/>
            <a:ext cx="5028579" cy="4084487"/>
          </a:xfrm>
          <a:noFill/>
          <a:ln/>
        </p:spPr>
        <p:txBody>
          <a:bodyPr/>
          <a:lstStyle/>
          <a:p>
            <a:pPr eaLnBrk="1" hangingPunct="1"/>
            <a:r>
              <a:rPr lang="en-US" sz="2300" dirty="0" smtClean="0"/>
              <a:t>Answer:</a:t>
            </a:r>
          </a:p>
          <a:p>
            <a:pPr eaLnBrk="1" hangingPunct="1"/>
            <a:r>
              <a:rPr lang="en-US" sz="2300" dirty="0" smtClean="0"/>
              <a:t>2. C</a:t>
            </a:r>
          </a:p>
        </p:txBody>
      </p:sp>
    </p:spTree>
    <p:extLst>
      <p:ext uri="{BB962C8B-B14F-4D97-AF65-F5344CB8AC3E}">
        <p14:creationId xmlns:p14="http://schemas.microsoft.com/office/powerpoint/2010/main" val="949031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62DE39-ED07-4073-82C7-265A7FE6071B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52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 6.6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383E990-F9C9-47AA-9771-CDAE9BE6E8D3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67871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 6.6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73518B-1FEF-45CA-A943-E3D301521BFC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29833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C2DAA-57D4-4479-A314-ED60095BFC01}" type="slidenum">
              <a:rPr lang="en-US"/>
              <a:pPr/>
              <a:t>2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12350"/>
            <a:ext cx="5028579" cy="4084487"/>
          </a:xfrm>
          <a:noFill/>
          <a:ln/>
        </p:spPr>
        <p:txBody>
          <a:bodyPr/>
          <a:lstStyle/>
          <a:p>
            <a:pPr eaLnBrk="1" hangingPunct="1"/>
            <a:r>
              <a:rPr lang="en-US" sz="2300" dirty="0" smtClean="0"/>
              <a:t>Answers:</a:t>
            </a:r>
          </a:p>
          <a:p>
            <a:pPr eaLnBrk="1" hangingPunct="1"/>
            <a:r>
              <a:rPr lang="en-US" sz="2300" dirty="0" smtClean="0"/>
              <a:t>1. C</a:t>
            </a:r>
          </a:p>
          <a:p>
            <a:pPr eaLnBrk="1" hangingPunct="1"/>
            <a:r>
              <a:rPr lang="en-US" sz="2300" dirty="0" smtClean="0"/>
              <a:t>2. D</a:t>
            </a:r>
          </a:p>
        </p:txBody>
      </p:sp>
    </p:spTree>
    <p:extLst>
      <p:ext uri="{BB962C8B-B14F-4D97-AF65-F5344CB8AC3E}">
        <p14:creationId xmlns:p14="http://schemas.microsoft.com/office/powerpoint/2010/main" val="3161692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E0597D-5E88-423C-8AC5-54C05AEEA0FD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103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F26E20-2E29-470C-98E5-59C9A6DC797E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79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 6.6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B9BA7F6-2FFB-4512-9F19-AC8FCFED2EE0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053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 6.6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B9BA7F6-2FFB-4512-9F19-AC8FCFED2EE0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78349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 6.6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AE6E99-11F9-4684-B022-CAED1E356E9B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Source : F6-16</a:t>
            </a:r>
          </a:p>
        </p:txBody>
      </p:sp>
    </p:spTree>
    <p:extLst>
      <p:ext uri="{BB962C8B-B14F-4D97-AF65-F5344CB8AC3E}">
        <p14:creationId xmlns:p14="http://schemas.microsoft.com/office/powerpoint/2010/main" val="20275739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 6.6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BD566E-676A-4121-A819-A59E9C21D9DD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27752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 6.6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42C726A-EB42-426F-803B-CA074AE92E98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17000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2533A3-CE53-4AD9-8444-701C2358E1CB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090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F0DDE2-060A-4A8E-9A0E-73A88A2E3D58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562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A831C-54FA-44BA-ADE2-0A995C0D883F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38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EFA591-3BC0-4C49-8B1C-67A7D7330E1F}" type="slidenum">
              <a:rPr lang="en-US"/>
              <a:pPr/>
              <a:t>3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12350"/>
            <a:ext cx="5028579" cy="40844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1131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DE794-AEC5-4D3F-A256-9A45A7D62071}" type="slidenum">
              <a:rPr lang="en-US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303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C0A991-0738-4C75-B49F-14DB53A87436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060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C7CB80-6904-4B0C-902B-7F2D2252B00D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90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25AF41-D66F-49EB-9954-E5D46BBD84B3}" type="slidenum">
              <a:rPr lang="en-US"/>
              <a:pPr/>
              <a:t>33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1.  A</a:t>
            </a:r>
          </a:p>
        </p:txBody>
      </p:sp>
    </p:spTree>
    <p:extLst>
      <p:ext uri="{BB962C8B-B14F-4D97-AF65-F5344CB8AC3E}">
        <p14:creationId xmlns:p14="http://schemas.microsoft.com/office/powerpoint/2010/main" val="30895258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899DFC-1B45-4E83-B77C-CF94BC293379}" type="slidenum">
              <a:rPr lang="en-US"/>
              <a:pPr/>
              <a:t>34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2.  B</a:t>
            </a:r>
          </a:p>
        </p:txBody>
      </p:sp>
    </p:spTree>
    <p:extLst>
      <p:ext uri="{BB962C8B-B14F-4D97-AF65-F5344CB8AC3E}">
        <p14:creationId xmlns:p14="http://schemas.microsoft.com/office/powerpoint/2010/main" val="25005874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 6.6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BBFF16-7C6A-4B45-AEF1-8EB54CCAE1C3}" type="slidenum">
              <a:rPr lang="en-US" sz="1200"/>
              <a:pPr eaLnBrk="1" hangingPunct="1"/>
              <a:t>35</a:t>
            </a:fld>
            <a:endParaRPr lang="en-US" sz="1200"/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Source : P6-74</a:t>
            </a:r>
          </a:p>
        </p:txBody>
      </p:sp>
    </p:spTree>
    <p:extLst>
      <p:ext uri="{BB962C8B-B14F-4D97-AF65-F5344CB8AC3E}">
        <p14:creationId xmlns:p14="http://schemas.microsoft.com/office/powerpoint/2010/main" val="12809622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 6.6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C7804E9-AB6F-40B6-8820-C46D3E90D809}" type="slidenum">
              <a:rPr lang="en-US" sz="1200"/>
              <a:pPr eaLnBrk="1" hangingPunct="1"/>
              <a:t>36</a:t>
            </a:fld>
            <a:endParaRPr lang="en-US" sz="120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01067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 6.6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C7804E9-AB6F-40B6-8820-C46D3E90D809}" type="slidenum">
              <a:rPr lang="en-US" sz="1200"/>
              <a:pPr eaLnBrk="1" hangingPunct="1"/>
              <a:t>37</a:t>
            </a:fld>
            <a:endParaRPr lang="en-US" sz="120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55227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 6.6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C7804E9-AB6F-40B6-8820-C46D3E90D809}" type="slidenum">
              <a:rPr lang="en-US" sz="1200"/>
              <a:pPr eaLnBrk="1" hangingPunct="1"/>
              <a:t>38</a:t>
            </a:fld>
            <a:endParaRPr lang="en-US" sz="120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00788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 6.6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C7804E9-AB6F-40B6-8820-C46D3E90D809}" type="slidenum">
              <a:rPr lang="en-US" sz="1200"/>
              <a:pPr eaLnBrk="1" hangingPunct="1"/>
              <a:t>39</a:t>
            </a:fld>
            <a:endParaRPr lang="en-US" sz="120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4200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6A3265-A28D-48B6-B702-179065FDAEBD}" type="slidenum">
              <a:rPr lang="en-US"/>
              <a:pPr/>
              <a:t>4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12350"/>
            <a:ext cx="5028579" cy="40844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71457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A5A764-C973-4426-8ADB-9AC1D5B7E8C8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90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F4C24-3F36-40AA-8419-A1C385823522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94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 6.4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A40064-4703-45BF-8C0A-F36B42CBE3B0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5368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 6.4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A40064-4703-45BF-8C0A-F36B42CBE3B0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9123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 6.4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4AA325B-FC54-45F0-84E9-8CA599F1B721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7158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3EDEE-7DD2-460C-A717-7BED13A9D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D28B1-0DD8-4B8C-AB06-1129C3BF1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2FEF2-3152-442C-824A-424E8EB4C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28B9F-BF40-46C6-80C6-6F9F8E167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FACEC-55F3-4297-8DE6-7118F7BC4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7DFD5-15B3-40B7-9433-A3F9D8EAD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20096-5FEA-499B-B686-90C8D1581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E66DB-59E3-452C-9E96-4E53BA603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70F92-6B51-434C-9B56-47CD937AC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54822-6751-44BB-8B23-3E3B560CF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F9A94-6F28-4AB9-A942-4318B4EC7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6817E-D013-43D3-951F-9C43C8B45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240E220-F0A4-4F29-8965-B05E79FC0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6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Method of Sections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304800" y="990600"/>
            <a:ext cx="4267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5088" indent="-1588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Can you determine the force in member ED by making the cut at section a-a or b-b? </a:t>
            </a:r>
          </a:p>
        </p:txBody>
      </p:sp>
      <p:pic>
        <p:nvPicPr>
          <p:cNvPr id="8195" name="Picture 6" descr="6_18a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3429000" y="1981200"/>
            <a:ext cx="4876800" cy="386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685800" y="3581400"/>
            <a:ext cx="81534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If you know F</a:t>
            </a:r>
            <a:r>
              <a:rPr lang="en-US" sz="2400" baseline="-25000">
                <a:latin typeface="Times New Roman" pitchFamily="18" charset="0"/>
              </a:rPr>
              <a:t>ED</a:t>
            </a:r>
            <a:r>
              <a:rPr lang="en-US" sz="2400">
                <a:latin typeface="Times New Roman" pitchFamily="18" charset="0"/>
              </a:rPr>
              <a:t>,  how will you determine F</a:t>
            </a:r>
            <a:r>
              <a:rPr lang="en-US" sz="2400" baseline="-25000">
                <a:latin typeface="Times New Roman" pitchFamily="18" charset="0"/>
              </a:rPr>
              <a:t>EB</a:t>
            </a:r>
            <a:r>
              <a:rPr lang="en-US" sz="2400">
                <a:latin typeface="Times New Roman" pitchFamily="18" charset="0"/>
              </a:rPr>
              <a:t> ?</a:t>
            </a:r>
          </a:p>
          <a:p>
            <a:pPr marL="346075" indent="-346075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   A) By taking section b-b and using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 M</a:t>
            </a:r>
            <a:r>
              <a:rPr lang="en-US" sz="2400" baseline="-25000">
                <a:latin typeface="Times New Roman" pitchFamily="18" charset="0"/>
                <a:sym typeface="Symbol" pitchFamily="18" charset="2"/>
              </a:rPr>
              <a:t>E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 = 0</a:t>
            </a:r>
          </a:p>
          <a:p>
            <a:pPr marL="346075" indent="-346075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sym typeface="Symbol" pitchFamily="18" charset="2"/>
              </a:rPr>
              <a:t>     B) By taking section b-b, and </a:t>
            </a:r>
            <a:r>
              <a:rPr lang="en-US" sz="2400">
                <a:latin typeface="Times New Roman" pitchFamily="18" charset="0"/>
              </a:rPr>
              <a:t>using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 F</a:t>
            </a:r>
            <a:r>
              <a:rPr lang="en-US" sz="2400" baseline="-2500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 = 0 and  F</a:t>
            </a:r>
            <a:r>
              <a:rPr lang="en-US" sz="2400" baseline="-25000">
                <a:latin typeface="Times New Roman" pitchFamily="18" charset="0"/>
                <a:sym typeface="Symbol" pitchFamily="18" charset="2"/>
              </a:rPr>
              <a:t>Y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 = 0</a:t>
            </a:r>
          </a:p>
          <a:p>
            <a:pPr marL="346075" indent="-346075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sym typeface="Symbol" pitchFamily="18" charset="2"/>
              </a:rPr>
              <a:t>     C) By taking section a-a and </a:t>
            </a:r>
            <a:r>
              <a:rPr lang="en-US" sz="2400">
                <a:latin typeface="Times New Roman" pitchFamily="18" charset="0"/>
              </a:rPr>
              <a:t>using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 M</a:t>
            </a:r>
            <a:r>
              <a:rPr lang="en-US" sz="2400" baseline="-25000">
                <a:latin typeface="Times New Roman" pitchFamily="18" charset="0"/>
                <a:sym typeface="Symbol" pitchFamily="18" charset="2"/>
              </a:rPr>
              <a:t>B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 = 0</a:t>
            </a:r>
          </a:p>
          <a:p>
            <a:pPr marL="346075" indent="-346075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sym typeface="Symbol" pitchFamily="18" charset="2"/>
              </a:rPr>
              <a:t>     D) By taking section a-a and </a:t>
            </a:r>
            <a:r>
              <a:rPr lang="en-US" sz="2400">
                <a:latin typeface="Times New Roman" pitchFamily="18" charset="0"/>
              </a:rPr>
              <a:t>using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 M</a:t>
            </a:r>
            <a:r>
              <a:rPr lang="en-US" sz="2400" baseline="-25000">
                <a:latin typeface="Times New Roman" pitchFamily="18" charset="0"/>
                <a:sym typeface="Symbol" pitchFamily="18" charset="2"/>
              </a:rPr>
              <a:t>D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 = 0</a:t>
            </a:r>
          </a:p>
        </p:txBody>
      </p:sp>
      <p:pic>
        <p:nvPicPr>
          <p:cNvPr id="9219" name="Picture 6" descr="6_18a"/>
          <p:cNvPicPr>
            <a:picLocks noChangeAspect="1" noChangeArrowheads="1"/>
          </p:cNvPicPr>
          <p:nvPr/>
        </p:nvPicPr>
        <p:blipFill>
          <a:blip r:embed="rId3" cstate="print">
            <a:lum bright="-12000" contrast="42000"/>
          </a:blip>
          <a:srcRect/>
          <a:stretch>
            <a:fillRect/>
          </a:stretch>
        </p:blipFill>
        <p:spPr bwMode="auto">
          <a:xfrm>
            <a:off x="3048000" y="325438"/>
            <a:ext cx="39624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34" y="1060704"/>
            <a:ext cx="3611366" cy="2895600"/>
          </a:xfrm>
          <a:prstGeom prst="rect">
            <a:avLst/>
          </a:prstGeom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40082" y="3886200"/>
            <a:ext cx="8275318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a) Take </a:t>
            </a:r>
            <a:r>
              <a:rPr lang="en-US" dirty="0" smtClean="0"/>
              <a:t>the cut </a:t>
            </a:r>
            <a:r>
              <a:rPr lang="en-US" dirty="0"/>
              <a:t>through </a:t>
            </a:r>
            <a:r>
              <a:rPr lang="en-US" dirty="0" smtClean="0"/>
              <a:t>members </a:t>
            </a:r>
            <a:r>
              <a:rPr lang="en-US" dirty="0"/>
              <a:t>ED, EH, and GH.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b) Analyze the left </a:t>
            </a:r>
            <a:r>
              <a:rPr lang="en-US" dirty="0" smtClean="0"/>
              <a:t>section. Determine </a:t>
            </a:r>
            <a:r>
              <a:rPr lang="en-US" dirty="0"/>
              <a:t>the support reactions at </a:t>
            </a:r>
            <a:r>
              <a:rPr lang="en-US" dirty="0" smtClean="0"/>
              <a:t>F. </a:t>
            </a:r>
            <a:r>
              <a:rPr lang="en-US" u="sng" dirty="0" smtClean="0">
                <a:solidFill>
                  <a:srgbClr val="0000FA"/>
                </a:solidFill>
              </a:rPr>
              <a:t>Why?</a:t>
            </a:r>
            <a:endParaRPr lang="en-US" u="sng" dirty="0">
              <a:solidFill>
                <a:srgbClr val="0000FA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c) Draw the FBD of the </a:t>
            </a:r>
            <a:r>
              <a:rPr lang="en-US" dirty="0" smtClean="0"/>
              <a:t>left </a:t>
            </a:r>
            <a:r>
              <a:rPr lang="en-US" dirty="0"/>
              <a:t>section. </a:t>
            </a:r>
            <a:endParaRPr lang="en-US" dirty="0" smtClean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d</a:t>
            </a:r>
            <a:r>
              <a:rPr lang="en-US" dirty="0"/>
              <a:t>) Apply the equations of equilibrium (if </a:t>
            </a:r>
            <a:r>
              <a:rPr lang="en-US" dirty="0" smtClean="0"/>
              <a:t>possible, </a:t>
            </a:r>
            <a:r>
              <a:rPr lang="en-US" dirty="0"/>
              <a:t>try to do it so that every equation yields an answer to one unknown.</a:t>
            </a:r>
          </a:p>
        </p:txBody>
      </p:sp>
      <p:sp>
        <p:nvSpPr>
          <p:cNvPr id="15367" name="Text Box 3"/>
          <p:cNvSpPr txBox="1">
            <a:spLocks noChangeArrowheads="1"/>
          </p:cNvSpPr>
          <p:nvPr/>
        </p:nvSpPr>
        <p:spPr bwMode="auto">
          <a:xfrm>
            <a:off x="4419601" y="1066800"/>
            <a:ext cx="4267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990033"/>
                </a:solidFill>
              </a:rPr>
              <a:t>Given</a:t>
            </a:r>
            <a:r>
              <a:rPr lang="en-US" dirty="0">
                <a:solidFill>
                  <a:srgbClr val="990033"/>
                </a:solidFill>
              </a:rPr>
              <a:t>:	</a:t>
            </a:r>
            <a:r>
              <a:rPr lang="en-US" dirty="0"/>
              <a:t> Loads as shown on the 	truss. 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990033"/>
                </a:solidFill>
              </a:rPr>
              <a:t>Find</a:t>
            </a:r>
            <a:r>
              <a:rPr lang="en-US" dirty="0">
                <a:solidFill>
                  <a:srgbClr val="990033"/>
                </a:solidFill>
              </a:rPr>
              <a:t>:</a:t>
            </a:r>
            <a:r>
              <a:rPr lang="en-US" dirty="0"/>
              <a:t>	The </a:t>
            </a:r>
            <a:r>
              <a:rPr lang="en-US" dirty="0" smtClean="0"/>
              <a:t>forces </a:t>
            </a:r>
            <a:r>
              <a:rPr lang="en-US" dirty="0"/>
              <a:t>in members </a:t>
            </a:r>
            <a:r>
              <a:rPr lang="en-US" dirty="0" smtClean="0"/>
              <a:t>	ED, EH, and GH.</a:t>
            </a:r>
            <a:endParaRPr lang="en-US" dirty="0"/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990033"/>
                </a:solidFill>
              </a:rPr>
              <a:t>Plan: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GROUP  PROBLEM  SOLVING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33600" y="1676400"/>
            <a:ext cx="0" cy="106680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406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598754" y="1206477"/>
            <a:ext cx="4419600" cy="3774065"/>
            <a:chOff x="4722820" y="1185273"/>
            <a:chExt cx="3792530" cy="3234327"/>
          </a:xfrm>
        </p:grpSpPr>
        <p:grpSp>
          <p:nvGrpSpPr>
            <p:cNvPr id="17" name="Group 16"/>
            <p:cNvGrpSpPr/>
            <p:nvPr/>
          </p:nvGrpSpPr>
          <p:grpSpPr>
            <a:xfrm>
              <a:off x="4722820" y="1185273"/>
              <a:ext cx="3792530" cy="3234327"/>
              <a:chOff x="5036348" y="1201748"/>
              <a:chExt cx="3792530" cy="323432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17512" y="1201748"/>
                <a:ext cx="3611366" cy="2895600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5266852" y="2743200"/>
                <a:ext cx="448147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705600" y="3866515"/>
                <a:ext cx="609599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 flipH="1">
                <a:off x="5450188" y="2743200"/>
                <a:ext cx="4526" cy="4572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>
                <a:off x="7005873" y="3861989"/>
                <a:ext cx="4526" cy="4572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H="1">
                <a:off x="6544147" y="3849988"/>
                <a:ext cx="4572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5036348" y="2913323"/>
                <a:ext cx="4587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 smtClean="0">
                    <a:sym typeface="Symbol" pitchFamily="18" charset="2"/>
                  </a:rPr>
                  <a:t>F</a:t>
                </a:r>
                <a:r>
                  <a:rPr lang="en-US" baseline="-25000" dirty="0" err="1" smtClean="0">
                    <a:sym typeface="Symbol" pitchFamily="18" charset="2"/>
                  </a:rPr>
                  <a:t>y</a:t>
                </a:r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020238" y="3974410"/>
                <a:ext cx="4817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ym typeface="Symbol" pitchFamily="18" charset="2"/>
                  </a:rPr>
                  <a:t>A</a:t>
                </a:r>
                <a:r>
                  <a:rPr lang="en-US" baseline="-25000" dirty="0" smtClean="0">
                    <a:sym typeface="Symbol" pitchFamily="18" charset="2"/>
                  </a:rPr>
                  <a:t>y</a:t>
                </a:r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180928" y="3674075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ym typeface="Symbol" pitchFamily="18" charset="2"/>
                  </a:rPr>
                  <a:t>A</a:t>
                </a:r>
                <a:r>
                  <a:rPr lang="en-US" baseline="-25000" dirty="0">
                    <a:sym typeface="Symbol" pitchFamily="18" charset="2"/>
                  </a:rPr>
                  <a:t>x</a:t>
                </a:r>
                <a:endParaRPr lang="en-US" dirty="0"/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 flipH="1">
              <a:off x="6230619" y="1828800"/>
              <a:ext cx="161453" cy="1068048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457200" y="112789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1) Determine </a:t>
            </a:r>
            <a:r>
              <a:rPr lang="en-US" dirty="0"/>
              <a:t>the support </a:t>
            </a:r>
            <a:r>
              <a:rPr lang="en-US" dirty="0" smtClean="0"/>
              <a:t>reactions</a:t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dirty="0"/>
              <a:t>at F</a:t>
            </a:r>
            <a:r>
              <a:rPr lang="en-US" dirty="0" smtClean="0"/>
              <a:t> </a:t>
            </a:r>
            <a:r>
              <a:rPr lang="en-US" dirty="0"/>
              <a:t>by drawing the FBD of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entire truss.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14400" y="5169563"/>
            <a:ext cx="6661604" cy="907941"/>
            <a:chOff x="958396" y="2837527"/>
            <a:chExt cx="6661604" cy="907941"/>
          </a:xfrm>
        </p:grpSpPr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958396" y="2837527"/>
              <a:ext cx="6661604" cy="90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600"/>
                </a:spcBef>
              </a:pPr>
              <a:r>
                <a:rPr lang="en-US" dirty="0"/>
                <a:t> </a:t>
              </a:r>
              <a:r>
                <a:rPr lang="en-US" dirty="0" smtClean="0"/>
                <a:t>+ </a:t>
              </a:r>
              <a:r>
                <a:rPr lang="en-US" dirty="0">
                  <a:sym typeface="Symbol" pitchFamily="18" charset="2"/>
                </a:rPr>
                <a:t> </a:t>
              </a:r>
              <a:r>
                <a:rPr lang="en-US" dirty="0" smtClean="0">
                  <a:sym typeface="Symbol" pitchFamily="18" charset="2"/>
                </a:rPr>
                <a:t>M</a:t>
              </a:r>
              <a:r>
                <a:rPr lang="en-US" baseline="-25000" dirty="0">
                  <a:sym typeface="Symbol" pitchFamily="18" charset="2"/>
                </a:rPr>
                <a:t>A</a:t>
              </a:r>
              <a:r>
                <a:rPr lang="en-US" dirty="0" smtClean="0">
                  <a:sym typeface="Symbol" pitchFamily="18" charset="2"/>
                </a:rPr>
                <a:t>  </a:t>
              </a:r>
              <a:r>
                <a:rPr lang="en-US" dirty="0">
                  <a:sym typeface="Symbol" pitchFamily="18" charset="2"/>
                </a:rPr>
                <a:t>= </a:t>
              </a:r>
              <a:r>
                <a:rPr lang="en-US" dirty="0">
                  <a:cs typeface="Times New Roman" pitchFamily="18" charset="0"/>
                  <a:sym typeface="Symbol" pitchFamily="18" charset="2"/>
                </a:rPr>
                <a:t>–</a:t>
              </a:r>
              <a:r>
                <a:rPr lang="en-US" dirty="0">
                  <a:sym typeface="Symbol" pitchFamily="18" charset="2"/>
                </a:rPr>
                <a:t> </a:t>
              </a:r>
              <a:r>
                <a:rPr lang="en-US" dirty="0" err="1" smtClean="0">
                  <a:sym typeface="Symbol" pitchFamily="18" charset="2"/>
                </a:rPr>
                <a:t>F</a:t>
              </a:r>
              <a:r>
                <a:rPr lang="en-US" baseline="-25000" dirty="0" err="1">
                  <a:sym typeface="Symbol" pitchFamily="18" charset="2"/>
                </a:rPr>
                <a:t>y</a:t>
              </a:r>
              <a:r>
                <a:rPr lang="en-US" dirty="0" smtClean="0">
                  <a:sym typeface="Symbol" pitchFamily="18" charset="2"/>
                </a:rPr>
                <a:t> (</a:t>
              </a:r>
              <a:r>
                <a:rPr lang="en-US" dirty="0">
                  <a:sym typeface="Symbol" pitchFamily="18" charset="2"/>
                </a:rPr>
                <a:t>4</a:t>
              </a:r>
              <a:r>
                <a:rPr lang="en-US" dirty="0" smtClean="0">
                  <a:sym typeface="Symbol" pitchFamily="18" charset="2"/>
                </a:rPr>
                <a:t>) </a:t>
              </a:r>
              <a:r>
                <a:rPr lang="en-US" dirty="0">
                  <a:cs typeface="Times New Roman" pitchFamily="18" charset="0"/>
                  <a:sym typeface="Symbol" pitchFamily="18" charset="2"/>
                </a:rPr>
                <a:t>+ </a:t>
              </a:r>
              <a:r>
                <a:rPr lang="en-US" dirty="0" smtClean="0">
                  <a:sym typeface="Symbol" pitchFamily="18" charset="2"/>
                </a:rPr>
                <a:t>40 (</a:t>
              </a:r>
              <a:r>
                <a:rPr lang="en-US" dirty="0">
                  <a:sym typeface="Symbol" pitchFamily="18" charset="2"/>
                </a:rPr>
                <a:t>2</a:t>
              </a:r>
              <a:r>
                <a:rPr lang="en-US" dirty="0" smtClean="0">
                  <a:sym typeface="Symbol" pitchFamily="18" charset="2"/>
                </a:rPr>
                <a:t>)  </a:t>
              </a:r>
              <a:r>
                <a:rPr lang="en-US" dirty="0" smtClean="0">
                  <a:cs typeface="Times New Roman" pitchFamily="18" charset="0"/>
                  <a:sym typeface="Symbol" pitchFamily="18" charset="2"/>
                </a:rPr>
                <a:t>+</a:t>
              </a:r>
              <a:r>
                <a:rPr lang="en-US" dirty="0" smtClean="0">
                  <a:sym typeface="Symbol" pitchFamily="18" charset="2"/>
                </a:rPr>
                <a:t> </a:t>
              </a:r>
              <a:r>
                <a:rPr lang="en-US" dirty="0">
                  <a:sym typeface="Symbol" pitchFamily="18" charset="2"/>
                </a:rPr>
                <a:t>3</a:t>
              </a:r>
              <a:r>
                <a:rPr lang="en-US" dirty="0" smtClean="0">
                  <a:sym typeface="Symbol" pitchFamily="18" charset="2"/>
                </a:rPr>
                <a:t>0 (</a:t>
              </a:r>
              <a:r>
                <a:rPr lang="en-US" dirty="0">
                  <a:sym typeface="Symbol" pitchFamily="18" charset="2"/>
                </a:rPr>
                <a:t>3</a:t>
              </a:r>
              <a:r>
                <a:rPr lang="en-US" dirty="0" smtClean="0">
                  <a:sym typeface="Symbol" pitchFamily="18" charset="2"/>
                </a:rPr>
                <a:t>) </a:t>
              </a:r>
              <a:r>
                <a:rPr lang="en-US" dirty="0">
                  <a:cs typeface="Times New Roman" pitchFamily="18" charset="0"/>
                  <a:sym typeface="Symbol" pitchFamily="18" charset="2"/>
                </a:rPr>
                <a:t>+</a:t>
              </a:r>
              <a:r>
                <a:rPr lang="en-US" dirty="0">
                  <a:sym typeface="Symbol" pitchFamily="18" charset="2"/>
                </a:rPr>
                <a:t> </a:t>
              </a:r>
              <a:r>
                <a:rPr lang="en-US" dirty="0" smtClean="0">
                  <a:sym typeface="Symbol" pitchFamily="18" charset="2"/>
                </a:rPr>
                <a:t>40 (1.5) </a:t>
              </a:r>
              <a:r>
                <a:rPr lang="en-US" dirty="0">
                  <a:sym typeface="Symbol" pitchFamily="18" charset="2"/>
                </a:rPr>
                <a:t>= 0;</a:t>
              </a:r>
            </a:p>
            <a:p>
              <a:pPr eaLnBrk="1" hangingPunct="1">
                <a:spcBef>
                  <a:spcPts val="600"/>
                </a:spcBef>
              </a:pPr>
              <a:r>
                <a:rPr lang="en-US" dirty="0">
                  <a:sym typeface="Symbol" pitchFamily="18" charset="2"/>
                </a:rPr>
                <a:t>       </a:t>
              </a:r>
              <a:r>
                <a:rPr lang="en-US" dirty="0">
                  <a:solidFill>
                    <a:srgbClr val="0000FA"/>
                  </a:solidFill>
                  <a:sym typeface="Symbol" pitchFamily="18" charset="2"/>
                </a:rPr>
                <a:t>  </a:t>
              </a:r>
              <a:r>
                <a:rPr lang="en-US" dirty="0" err="1" smtClean="0">
                  <a:solidFill>
                    <a:srgbClr val="0000FA"/>
                  </a:solidFill>
                  <a:sym typeface="Symbol" pitchFamily="18" charset="2"/>
                </a:rPr>
                <a:t>F</a:t>
              </a:r>
              <a:r>
                <a:rPr lang="en-US" baseline="-25000" dirty="0" err="1">
                  <a:solidFill>
                    <a:srgbClr val="0000FA"/>
                  </a:solidFill>
                  <a:sym typeface="Symbol" pitchFamily="18" charset="2"/>
                </a:rPr>
                <a:t>y</a:t>
              </a:r>
              <a:r>
                <a:rPr lang="en-US" dirty="0" smtClean="0">
                  <a:solidFill>
                    <a:srgbClr val="0000FA"/>
                  </a:solidFill>
                  <a:sym typeface="Symbol" pitchFamily="18" charset="2"/>
                </a:rPr>
                <a:t>  </a:t>
              </a:r>
              <a:r>
                <a:rPr lang="en-US" dirty="0">
                  <a:solidFill>
                    <a:srgbClr val="0000FA"/>
                  </a:solidFill>
                  <a:sym typeface="Symbol" pitchFamily="18" charset="2"/>
                </a:rPr>
                <a:t>= </a:t>
              </a:r>
              <a:r>
                <a:rPr lang="en-US" dirty="0">
                  <a:solidFill>
                    <a:srgbClr val="0000FA"/>
                  </a:solidFill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dirty="0" smtClean="0">
                  <a:solidFill>
                    <a:srgbClr val="0000FA"/>
                  </a:solidFill>
                  <a:cs typeface="Times New Roman" pitchFamily="18" charset="0"/>
                  <a:sym typeface="Symbol" pitchFamily="18" charset="2"/>
                </a:rPr>
                <a:t>57.5 </a:t>
              </a:r>
              <a:r>
                <a:rPr lang="en-US" dirty="0" err="1" smtClean="0">
                  <a:solidFill>
                    <a:srgbClr val="0000FA"/>
                  </a:solidFill>
                  <a:cs typeface="Times New Roman" pitchFamily="18" charset="0"/>
                  <a:sym typeface="Symbol" pitchFamily="18" charset="2"/>
                </a:rPr>
                <a:t>kN</a:t>
              </a:r>
              <a:endParaRPr lang="en-US" dirty="0">
                <a:solidFill>
                  <a:srgbClr val="0000FA"/>
                </a:solidFill>
                <a:sym typeface="Symbol" pitchFamily="18" charset="2"/>
              </a:endParaRPr>
            </a:p>
          </p:txBody>
        </p:sp>
        <p:sp>
          <p:nvSpPr>
            <p:cNvPr id="5" name="Arc 4"/>
            <p:cNvSpPr/>
            <p:nvPr/>
          </p:nvSpPr>
          <p:spPr bwMode="auto">
            <a:xfrm>
              <a:off x="970962" y="2848376"/>
              <a:ext cx="609600" cy="428224"/>
            </a:xfrm>
            <a:prstGeom prst="arc">
              <a:avLst>
                <a:gd name="adj1" fmla="val 8027572"/>
                <a:gd name="adj2" fmla="val 13822257"/>
              </a:avLst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GROUP  PROBLEM  SOLVING </a:t>
            </a:r>
            <a:r>
              <a:rPr lang="en-US" sz="2400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(continued)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02275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75581" y="1331676"/>
            <a:ext cx="3564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2) Analyze </a:t>
            </a:r>
            <a:r>
              <a:rPr lang="en-US" dirty="0"/>
              <a:t>the left section.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28650" y="1981200"/>
            <a:ext cx="5105401" cy="907941"/>
            <a:chOff x="958396" y="2837527"/>
            <a:chExt cx="6661604" cy="753457"/>
          </a:xfrm>
        </p:grpSpPr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958396" y="2837527"/>
              <a:ext cx="6661604" cy="753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600"/>
                </a:spcBef>
              </a:pPr>
              <a:r>
                <a:rPr lang="en-US" dirty="0"/>
                <a:t> </a:t>
              </a:r>
              <a:r>
                <a:rPr lang="en-US" dirty="0" smtClean="0"/>
                <a:t>+ </a:t>
              </a:r>
              <a:r>
                <a:rPr lang="en-US" dirty="0">
                  <a:sym typeface="Symbol" pitchFamily="18" charset="2"/>
                </a:rPr>
                <a:t> </a:t>
              </a:r>
              <a:r>
                <a:rPr lang="en-US" dirty="0" smtClean="0">
                  <a:sym typeface="Symbol" pitchFamily="18" charset="2"/>
                </a:rPr>
                <a:t>M</a:t>
              </a:r>
              <a:r>
                <a:rPr lang="en-US" baseline="-25000" dirty="0">
                  <a:sym typeface="Symbol" pitchFamily="18" charset="2"/>
                </a:rPr>
                <a:t>E</a:t>
              </a:r>
              <a:r>
                <a:rPr lang="en-US" dirty="0" smtClean="0">
                  <a:sym typeface="Symbol" pitchFamily="18" charset="2"/>
                </a:rPr>
                <a:t> = </a:t>
              </a:r>
              <a:r>
                <a:rPr lang="en-US" dirty="0">
                  <a:cs typeface="Times New Roman" pitchFamily="18" charset="0"/>
                  <a:sym typeface="Symbol" pitchFamily="18" charset="2"/>
                </a:rPr>
                <a:t>–</a:t>
              </a:r>
              <a:r>
                <a:rPr lang="en-US" dirty="0">
                  <a:sym typeface="Symbol" pitchFamily="18" charset="2"/>
                </a:rPr>
                <a:t> </a:t>
              </a:r>
              <a:r>
                <a:rPr lang="en-US" dirty="0" smtClean="0">
                  <a:sym typeface="Symbol" pitchFamily="18" charset="2"/>
                </a:rPr>
                <a:t>57.5 (</a:t>
              </a:r>
              <a:r>
                <a:rPr lang="en-US" dirty="0">
                  <a:sym typeface="Symbol" pitchFamily="18" charset="2"/>
                </a:rPr>
                <a:t>2</a:t>
              </a:r>
              <a:r>
                <a:rPr lang="en-US" dirty="0" smtClean="0">
                  <a:sym typeface="Symbol" pitchFamily="18" charset="2"/>
                </a:rPr>
                <a:t>) </a:t>
              </a:r>
              <a:r>
                <a:rPr lang="en-US" dirty="0">
                  <a:cs typeface="Times New Roman" pitchFamily="18" charset="0"/>
                  <a:sym typeface="Symbol" pitchFamily="18" charset="2"/>
                </a:rPr>
                <a:t>+ </a:t>
              </a:r>
              <a:r>
                <a:rPr lang="en-US" dirty="0" smtClean="0">
                  <a:sym typeface="Symbol" pitchFamily="18" charset="2"/>
                </a:rPr>
                <a:t>F</a:t>
              </a:r>
              <a:r>
                <a:rPr lang="en-US" baseline="-25000" dirty="0" smtClean="0">
                  <a:sym typeface="Symbol" pitchFamily="18" charset="2"/>
                </a:rPr>
                <a:t>GH</a:t>
              </a:r>
              <a:r>
                <a:rPr lang="en-US" dirty="0" smtClean="0">
                  <a:sym typeface="Symbol" pitchFamily="18" charset="2"/>
                </a:rPr>
                <a:t> (1.5) = </a:t>
              </a:r>
              <a:r>
                <a:rPr lang="en-US" dirty="0">
                  <a:sym typeface="Symbol" pitchFamily="18" charset="2"/>
                </a:rPr>
                <a:t>0;</a:t>
              </a:r>
            </a:p>
            <a:p>
              <a:pPr eaLnBrk="1" hangingPunct="1">
                <a:spcBef>
                  <a:spcPts val="600"/>
                </a:spcBef>
              </a:pPr>
              <a:r>
                <a:rPr lang="en-US" dirty="0">
                  <a:sym typeface="Symbol" pitchFamily="18" charset="2"/>
                </a:rPr>
                <a:t>       </a:t>
              </a:r>
              <a:r>
                <a:rPr lang="en-US" dirty="0" smtClean="0">
                  <a:solidFill>
                    <a:srgbClr val="0000FA"/>
                  </a:solidFill>
                  <a:sym typeface="Symbol" pitchFamily="18" charset="2"/>
                </a:rPr>
                <a:t>F</a:t>
              </a:r>
              <a:r>
                <a:rPr lang="en-US" baseline="-25000" dirty="0" smtClean="0">
                  <a:solidFill>
                    <a:srgbClr val="0000FA"/>
                  </a:solidFill>
                  <a:sym typeface="Symbol" pitchFamily="18" charset="2"/>
                </a:rPr>
                <a:t>GH</a:t>
              </a:r>
              <a:r>
                <a:rPr lang="en-US" dirty="0" smtClean="0">
                  <a:solidFill>
                    <a:srgbClr val="0000FA"/>
                  </a:solidFill>
                  <a:sym typeface="Symbol" pitchFamily="18" charset="2"/>
                </a:rPr>
                <a:t> = </a:t>
              </a:r>
              <a:r>
                <a:rPr lang="en-US" dirty="0" smtClean="0">
                  <a:solidFill>
                    <a:srgbClr val="0000FA"/>
                  </a:solidFill>
                  <a:cs typeface="Times New Roman" pitchFamily="18" charset="0"/>
                  <a:sym typeface="Symbol" pitchFamily="18" charset="2"/>
                </a:rPr>
                <a:t>76.7 </a:t>
              </a:r>
              <a:r>
                <a:rPr lang="en-US" dirty="0" err="1" smtClean="0">
                  <a:solidFill>
                    <a:srgbClr val="0000FA"/>
                  </a:solidFill>
                  <a:cs typeface="Times New Roman" pitchFamily="18" charset="0"/>
                  <a:sym typeface="Symbol" pitchFamily="18" charset="2"/>
                </a:rPr>
                <a:t>kN</a:t>
              </a:r>
              <a:r>
                <a:rPr lang="en-US" dirty="0" smtClean="0">
                  <a:solidFill>
                    <a:srgbClr val="0000FA"/>
                  </a:solidFill>
                  <a:cs typeface="Times New Roman" pitchFamily="18" charset="0"/>
                  <a:sym typeface="Symbol" pitchFamily="18" charset="2"/>
                </a:rPr>
                <a:t> (T)</a:t>
              </a:r>
              <a:endParaRPr lang="en-US" dirty="0">
                <a:solidFill>
                  <a:srgbClr val="0000FA"/>
                </a:solidFill>
                <a:sym typeface="Symbol" pitchFamily="18" charset="2"/>
              </a:endParaRPr>
            </a:p>
          </p:txBody>
        </p:sp>
        <p:sp>
          <p:nvSpPr>
            <p:cNvPr id="29" name="Arc 28"/>
            <p:cNvSpPr/>
            <p:nvPr/>
          </p:nvSpPr>
          <p:spPr bwMode="auto">
            <a:xfrm>
              <a:off x="970962" y="2848376"/>
              <a:ext cx="609600" cy="428224"/>
            </a:xfrm>
            <a:prstGeom prst="arc">
              <a:avLst>
                <a:gd name="adj1" fmla="val 8027572"/>
                <a:gd name="adj2" fmla="val 13822257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502845" y="3088246"/>
            <a:ext cx="494881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sym typeface="Symbol" pitchFamily="18" charset="2"/>
              </a:rPr>
              <a:t>↑ +  </a:t>
            </a:r>
            <a:r>
              <a:rPr lang="en-US" dirty="0" err="1" smtClean="0">
                <a:sym typeface="Symbol" pitchFamily="18" charset="2"/>
              </a:rPr>
              <a:t>F</a:t>
            </a:r>
            <a:r>
              <a:rPr lang="en-US" baseline="-25000" dirty="0" err="1">
                <a:sym typeface="Symbol" pitchFamily="18" charset="2"/>
              </a:rPr>
              <a:t>y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= </a:t>
            </a:r>
            <a:r>
              <a:rPr lang="en-US" dirty="0" smtClean="0">
                <a:sym typeface="Symbol" pitchFamily="18" charset="2"/>
              </a:rPr>
              <a:t>57.5 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–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40 – </a:t>
            </a:r>
            <a:r>
              <a:rPr lang="en-US" dirty="0" smtClean="0">
                <a:sym typeface="Symbol" pitchFamily="18" charset="2"/>
              </a:rPr>
              <a:t>F</a:t>
            </a:r>
            <a:r>
              <a:rPr lang="en-US" baseline="-25000" dirty="0" smtClean="0">
                <a:sym typeface="Symbol" pitchFamily="18" charset="2"/>
              </a:rPr>
              <a:t>EH</a:t>
            </a:r>
            <a:r>
              <a:rPr lang="en-US" dirty="0" smtClean="0">
                <a:sym typeface="Symbol" pitchFamily="18" charset="2"/>
              </a:rPr>
              <a:t> (3/5)=  </a:t>
            </a:r>
            <a:r>
              <a:rPr lang="en-US" dirty="0">
                <a:sym typeface="Symbol" pitchFamily="18" charset="2"/>
              </a:rPr>
              <a:t>0; 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  <a:sym typeface="Symbol" pitchFamily="18" charset="2"/>
              </a:rPr>
              <a:t>         </a:t>
            </a:r>
            <a:r>
              <a:rPr lang="en-US" dirty="0" smtClean="0">
                <a:solidFill>
                  <a:srgbClr val="0000FA"/>
                </a:solidFill>
                <a:sym typeface="Symbol" pitchFamily="18" charset="2"/>
              </a:rPr>
              <a:t>F</a:t>
            </a:r>
            <a:r>
              <a:rPr lang="en-US" baseline="-25000" dirty="0" smtClean="0">
                <a:solidFill>
                  <a:srgbClr val="0000FA"/>
                </a:solidFill>
                <a:sym typeface="Symbol" pitchFamily="18" charset="2"/>
              </a:rPr>
              <a:t>EH </a:t>
            </a:r>
            <a:r>
              <a:rPr lang="en-US" dirty="0" smtClean="0">
                <a:solidFill>
                  <a:srgbClr val="0000FA"/>
                </a:solidFill>
                <a:sym typeface="Symbol" pitchFamily="18" charset="2"/>
              </a:rPr>
              <a:t>= 29.2 </a:t>
            </a:r>
            <a:r>
              <a:rPr lang="en-US" dirty="0" err="1" smtClean="0">
                <a:solidFill>
                  <a:srgbClr val="0000FA"/>
                </a:solidFill>
                <a:sym typeface="Symbol" pitchFamily="18" charset="2"/>
              </a:rPr>
              <a:t>kN</a:t>
            </a:r>
            <a:r>
              <a:rPr lang="en-US" dirty="0" smtClean="0">
                <a:solidFill>
                  <a:srgbClr val="0000FA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0000FA"/>
                </a:solidFill>
                <a:sym typeface="Symbol" pitchFamily="18" charset="2"/>
              </a:rPr>
              <a:t>(T)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GROUP  PROBLEM  SOLVING </a:t>
            </a:r>
            <a:r>
              <a:rPr lang="en-US" sz="2400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(continued)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334000" y="1143000"/>
            <a:ext cx="3253356" cy="2990910"/>
            <a:chOff x="5509644" y="1219200"/>
            <a:chExt cx="3253356" cy="2990910"/>
          </a:xfrm>
        </p:grpSpPr>
        <p:grpSp>
          <p:nvGrpSpPr>
            <p:cNvPr id="50" name="Group 49"/>
            <p:cNvGrpSpPr/>
            <p:nvPr/>
          </p:nvGrpSpPr>
          <p:grpSpPr>
            <a:xfrm>
              <a:off x="5509644" y="1219200"/>
              <a:ext cx="3253356" cy="2990910"/>
              <a:chOff x="4990432" y="1331790"/>
              <a:chExt cx="3253356" cy="2990910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4990432" y="1331790"/>
                <a:ext cx="3253356" cy="2990910"/>
                <a:chOff x="4990432" y="1331790"/>
                <a:chExt cx="3253356" cy="2990910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4990432" y="1331790"/>
                  <a:ext cx="3253356" cy="2990910"/>
                  <a:chOff x="5590895" y="1546151"/>
                  <a:chExt cx="3253356" cy="2990910"/>
                </a:xfrm>
              </p:grpSpPr>
              <p:cxnSp>
                <p:nvCxnSpPr>
                  <p:cNvPr id="31" name="Straight Arrow Connector 30"/>
                  <p:cNvCxnSpPr/>
                  <p:nvPr/>
                </p:nvCxnSpPr>
                <p:spPr>
                  <a:xfrm>
                    <a:off x="7991195" y="3669323"/>
                    <a:ext cx="467005" cy="0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Arrow Connector 21"/>
                  <p:cNvCxnSpPr/>
                  <p:nvPr/>
                </p:nvCxnSpPr>
                <p:spPr>
                  <a:xfrm>
                    <a:off x="7838552" y="3144296"/>
                    <a:ext cx="467248" cy="381000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Straight Arrow Connector 6"/>
                  <p:cNvCxnSpPr/>
                  <p:nvPr/>
                </p:nvCxnSpPr>
                <p:spPr>
                  <a:xfrm>
                    <a:off x="8048345" y="2743200"/>
                    <a:ext cx="467005" cy="0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4" name="Picture 3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5590895" y="1546151"/>
                    <a:ext cx="2457450" cy="2819400"/>
                  </a:xfrm>
                  <a:prstGeom prst="rect">
                    <a:avLst/>
                  </a:prstGeom>
                </p:spPr>
              </p:pic>
              <p:sp>
                <p:nvSpPr>
                  <p:cNvPr id="14" name="Rectangle 13"/>
                  <p:cNvSpPr/>
                  <p:nvPr/>
                </p:nvSpPr>
                <p:spPr>
                  <a:xfrm>
                    <a:off x="5742937" y="3799076"/>
                    <a:ext cx="739896" cy="43951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6" name="Straight Arrow Connector 15"/>
                  <p:cNvCxnSpPr/>
                  <p:nvPr/>
                </p:nvCxnSpPr>
                <p:spPr>
                  <a:xfrm flipH="1">
                    <a:off x="6108359" y="3810000"/>
                    <a:ext cx="4526" cy="457200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Rectangle 18"/>
                  <p:cNvSpPr/>
                  <p:nvPr/>
                </p:nvSpPr>
                <p:spPr>
                  <a:xfrm>
                    <a:off x="6124295" y="4136951"/>
                    <a:ext cx="1447832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dirty="0" err="1" smtClean="0">
                        <a:sym typeface="Symbol" pitchFamily="18" charset="2"/>
                      </a:rPr>
                      <a:t>F</a:t>
                    </a:r>
                    <a:r>
                      <a:rPr lang="en-US" sz="2000" baseline="-25000" dirty="0" err="1" smtClean="0">
                        <a:sym typeface="Symbol" pitchFamily="18" charset="2"/>
                      </a:rPr>
                      <a:t>y</a:t>
                    </a:r>
                    <a:r>
                      <a:rPr lang="en-US" sz="2000" dirty="0" smtClean="0">
                        <a:cs typeface="Times New Roman" pitchFamily="18" charset="0"/>
                        <a:sym typeface="Symbol" pitchFamily="18" charset="2"/>
                      </a:rPr>
                      <a:t>= 57.5 </a:t>
                    </a:r>
                    <a:r>
                      <a:rPr lang="en-US" sz="2000" dirty="0" err="1" smtClean="0">
                        <a:cs typeface="Times New Roman" pitchFamily="18" charset="0"/>
                        <a:sym typeface="Symbol" pitchFamily="18" charset="2"/>
                      </a:rPr>
                      <a:t>kN</a:t>
                    </a:r>
                    <a:endParaRPr lang="en-US" sz="2000" dirty="0">
                      <a:sym typeface="Symbol" pitchFamily="18" charset="2"/>
                    </a:endParaRPr>
                  </a:p>
                </p:txBody>
              </p:sp>
              <p:sp>
                <p:nvSpPr>
                  <p:cNvPr id="5" name="Rectangle 4"/>
                  <p:cNvSpPr/>
                  <p:nvPr/>
                </p:nvSpPr>
                <p:spPr>
                  <a:xfrm>
                    <a:off x="7381352" y="2057400"/>
                    <a:ext cx="762000" cy="2286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7541485" y="2910889"/>
                    <a:ext cx="499389" cy="40109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>
                    <a:off x="7631952" y="2988317"/>
                    <a:ext cx="361713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7982609" y="2995704"/>
                    <a:ext cx="0" cy="24454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Rectangle 36"/>
                  <p:cNvSpPr/>
                  <p:nvPr/>
                </p:nvSpPr>
                <p:spPr>
                  <a:xfrm>
                    <a:off x="7676886" y="2721864"/>
                    <a:ext cx="30008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 dirty="0" smtClean="0">
                        <a:cs typeface="Times New Roman" pitchFamily="18" charset="0"/>
                        <a:sym typeface="Symbol" pitchFamily="18" charset="2"/>
                      </a:rPr>
                      <a:t>4</a:t>
                    </a:r>
                    <a:endParaRPr lang="en-US" sz="1800" dirty="0"/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>
                    <a:off x="7950854" y="2962132"/>
                    <a:ext cx="30008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 dirty="0">
                        <a:cs typeface="Times New Roman" pitchFamily="18" charset="0"/>
                        <a:sym typeface="Symbol" pitchFamily="18" charset="2"/>
                      </a:rPr>
                      <a:t>3</a:t>
                    </a:r>
                    <a:endParaRPr lang="en-US" sz="1800" dirty="0"/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>
                    <a:off x="8215553" y="2217236"/>
                    <a:ext cx="62869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 smtClean="0">
                        <a:sym typeface="Symbol" pitchFamily="18" charset="2"/>
                      </a:rPr>
                      <a:t>F</a:t>
                    </a:r>
                    <a:r>
                      <a:rPr lang="en-US" baseline="-25000" dirty="0" smtClean="0">
                        <a:sym typeface="Symbol" pitchFamily="18" charset="2"/>
                      </a:rPr>
                      <a:t>ED</a:t>
                    </a:r>
                    <a:endParaRPr lang="en-US" dirty="0"/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>
                  <a:xfrm>
                    <a:off x="8208264" y="3063631"/>
                    <a:ext cx="62869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 smtClean="0">
                        <a:sym typeface="Symbol" pitchFamily="18" charset="2"/>
                      </a:rPr>
                      <a:t>F</a:t>
                    </a:r>
                    <a:r>
                      <a:rPr lang="en-US" baseline="-25000" dirty="0" smtClean="0">
                        <a:sym typeface="Symbol" pitchFamily="18" charset="2"/>
                      </a:rPr>
                      <a:t>EH</a:t>
                    </a:r>
                    <a:endParaRPr lang="en-US" dirty="0"/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>
                  <a:xfrm>
                    <a:off x="8079380" y="3656421"/>
                    <a:ext cx="6511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 smtClean="0">
                        <a:sym typeface="Symbol" pitchFamily="18" charset="2"/>
                      </a:rPr>
                      <a:t>F</a:t>
                    </a:r>
                    <a:r>
                      <a:rPr lang="en-US" baseline="-25000" dirty="0">
                        <a:sym typeface="Symbol" pitchFamily="18" charset="2"/>
                      </a:rPr>
                      <a:t>G</a:t>
                    </a:r>
                    <a:r>
                      <a:rPr lang="en-US" baseline="-25000" dirty="0" smtClean="0">
                        <a:sym typeface="Symbol" pitchFamily="18" charset="2"/>
                      </a:rPr>
                      <a:t>H</a:t>
                    </a:r>
                    <a:endParaRPr lang="en-US" dirty="0"/>
                  </a:p>
                </p:txBody>
              </p:sp>
            </p:grpSp>
            <p:cxnSp>
              <p:nvCxnSpPr>
                <p:cNvPr id="44" name="Straight Arrow Connector 43"/>
                <p:cNvCxnSpPr/>
                <p:nvPr/>
              </p:nvCxnSpPr>
              <p:spPr>
                <a:xfrm>
                  <a:off x="6025074" y="2528839"/>
                  <a:ext cx="7289" cy="92612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5918632" y="2528839"/>
                <a:ext cx="25194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929618" y="3455772"/>
                <a:ext cx="25194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Rectangle 51"/>
            <p:cNvSpPr/>
            <p:nvPr/>
          </p:nvSpPr>
          <p:spPr>
            <a:xfrm>
              <a:off x="5943600" y="2510297"/>
              <a:ext cx="195668" cy="2329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900661" y="2450515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cs typeface="Times New Roman" pitchFamily="18" charset="0"/>
                  <a:sym typeface="Symbol" pitchFamily="18" charset="2"/>
                </a:rPr>
                <a:t>1.5 </a:t>
              </a:r>
              <a:r>
                <a:rPr lang="en-US" sz="1800" dirty="0" smtClean="0">
                  <a:cs typeface="Times New Roman" pitchFamily="18" charset="0"/>
                  <a:sym typeface="Symbol" pitchFamily="18" charset="2"/>
                </a:rPr>
                <a:t>m</a:t>
              </a:r>
              <a:endParaRPr lang="en-US" sz="18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06061" y="4469184"/>
            <a:ext cx="6854173" cy="907941"/>
            <a:chOff x="958396" y="2837527"/>
            <a:chExt cx="6661604" cy="753457"/>
          </a:xfrm>
        </p:grpSpPr>
        <p:sp>
          <p:nvSpPr>
            <p:cNvPr id="56" name="Text Box 11"/>
            <p:cNvSpPr txBox="1">
              <a:spLocks noChangeArrowheads="1"/>
            </p:cNvSpPr>
            <p:nvPr/>
          </p:nvSpPr>
          <p:spPr bwMode="auto">
            <a:xfrm>
              <a:off x="958396" y="2837527"/>
              <a:ext cx="6661604" cy="753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600"/>
                </a:spcBef>
              </a:pPr>
              <a:r>
                <a:rPr lang="en-US" dirty="0"/>
                <a:t> </a:t>
              </a:r>
              <a:r>
                <a:rPr lang="en-US" dirty="0" smtClean="0"/>
                <a:t>+ </a:t>
              </a:r>
              <a:r>
                <a:rPr lang="en-US" dirty="0">
                  <a:sym typeface="Symbol" pitchFamily="18" charset="2"/>
                </a:rPr>
                <a:t> </a:t>
              </a:r>
              <a:r>
                <a:rPr lang="en-US" dirty="0" smtClean="0">
                  <a:sym typeface="Symbol" pitchFamily="18" charset="2"/>
                </a:rPr>
                <a:t>M</a:t>
              </a:r>
              <a:r>
                <a:rPr lang="en-US" baseline="-25000" dirty="0">
                  <a:sym typeface="Symbol" pitchFamily="18" charset="2"/>
                </a:rPr>
                <a:t>H</a:t>
              </a:r>
              <a:r>
                <a:rPr lang="en-US" dirty="0" smtClean="0">
                  <a:sym typeface="Symbol" pitchFamily="18" charset="2"/>
                </a:rPr>
                <a:t> = </a:t>
              </a:r>
              <a:r>
                <a:rPr lang="en-US" dirty="0">
                  <a:cs typeface="Times New Roman" pitchFamily="18" charset="0"/>
                  <a:sym typeface="Symbol" pitchFamily="18" charset="2"/>
                </a:rPr>
                <a:t>–</a:t>
              </a:r>
              <a:r>
                <a:rPr lang="en-US" dirty="0">
                  <a:sym typeface="Symbol" pitchFamily="18" charset="2"/>
                </a:rPr>
                <a:t> </a:t>
              </a:r>
              <a:r>
                <a:rPr lang="en-US" dirty="0" smtClean="0">
                  <a:sym typeface="Symbol" pitchFamily="18" charset="2"/>
                </a:rPr>
                <a:t>57.5 (4</a:t>
              </a:r>
              <a:r>
                <a:rPr lang="en-US" dirty="0">
                  <a:sym typeface="Symbol" pitchFamily="18" charset="2"/>
                </a:rPr>
                <a:t>) + </a:t>
              </a:r>
              <a:r>
                <a:rPr lang="en-US" dirty="0" smtClean="0">
                  <a:sym typeface="Symbol" pitchFamily="18" charset="2"/>
                </a:rPr>
                <a:t>40 (2) </a:t>
              </a:r>
              <a:r>
                <a:rPr lang="en-US" dirty="0">
                  <a:cs typeface="Times New Roman" pitchFamily="18" charset="0"/>
                  <a:sym typeface="Symbol" pitchFamily="18" charset="2"/>
                </a:rPr>
                <a:t>– </a:t>
              </a:r>
              <a:r>
                <a:rPr lang="en-US" dirty="0" smtClean="0">
                  <a:sym typeface="Symbol" pitchFamily="18" charset="2"/>
                </a:rPr>
                <a:t>F</a:t>
              </a:r>
              <a:r>
                <a:rPr lang="en-US" baseline="-25000" dirty="0" smtClean="0">
                  <a:sym typeface="Symbol" pitchFamily="18" charset="2"/>
                </a:rPr>
                <a:t>ED</a:t>
              </a:r>
              <a:r>
                <a:rPr lang="en-US" dirty="0" smtClean="0">
                  <a:sym typeface="Symbol" pitchFamily="18" charset="2"/>
                </a:rPr>
                <a:t> (1.5) = </a:t>
              </a:r>
              <a:r>
                <a:rPr lang="en-US" dirty="0">
                  <a:sym typeface="Symbol" pitchFamily="18" charset="2"/>
                </a:rPr>
                <a:t>0;</a:t>
              </a:r>
            </a:p>
            <a:p>
              <a:pPr eaLnBrk="1" hangingPunct="1">
                <a:spcBef>
                  <a:spcPts val="600"/>
                </a:spcBef>
              </a:pPr>
              <a:r>
                <a:rPr lang="en-US" dirty="0">
                  <a:sym typeface="Symbol" pitchFamily="18" charset="2"/>
                </a:rPr>
                <a:t>       </a:t>
              </a:r>
              <a:r>
                <a:rPr lang="en-US" dirty="0" smtClean="0">
                  <a:solidFill>
                    <a:srgbClr val="0000FA"/>
                  </a:solidFill>
                  <a:sym typeface="Symbol" pitchFamily="18" charset="2"/>
                </a:rPr>
                <a:t>F</a:t>
              </a:r>
              <a:r>
                <a:rPr lang="en-US" baseline="-25000" dirty="0" smtClean="0">
                  <a:solidFill>
                    <a:srgbClr val="0000FA"/>
                  </a:solidFill>
                  <a:sym typeface="Symbol" pitchFamily="18" charset="2"/>
                </a:rPr>
                <a:t>ED</a:t>
              </a:r>
              <a:r>
                <a:rPr lang="en-US" dirty="0" smtClean="0">
                  <a:solidFill>
                    <a:srgbClr val="0000FA"/>
                  </a:solidFill>
                  <a:sym typeface="Symbol" pitchFamily="18" charset="2"/>
                </a:rPr>
                <a:t> = </a:t>
              </a:r>
              <a:r>
                <a:rPr lang="en-US" dirty="0" smtClean="0">
                  <a:solidFill>
                    <a:srgbClr val="0000FA"/>
                  </a:solidFill>
                  <a:cs typeface="Times New Roman" pitchFamily="18" charset="0"/>
                  <a:sym typeface="Symbol" pitchFamily="18" charset="2"/>
                </a:rPr>
                <a:t>-100 </a:t>
              </a:r>
              <a:r>
                <a:rPr lang="en-US" dirty="0" err="1" smtClean="0">
                  <a:solidFill>
                    <a:srgbClr val="0000FA"/>
                  </a:solidFill>
                  <a:cs typeface="Times New Roman" pitchFamily="18" charset="0"/>
                  <a:sym typeface="Symbol" pitchFamily="18" charset="2"/>
                </a:rPr>
                <a:t>kN</a:t>
              </a:r>
              <a:r>
                <a:rPr lang="en-US" dirty="0" smtClean="0">
                  <a:solidFill>
                    <a:srgbClr val="0000FA"/>
                  </a:solidFill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dirty="0">
                  <a:solidFill>
                    <a:srgbClr val="0000FA"/>
                  </a:solidFill>
                  <a:sym typeface="Symbol" pitchFamily="18" charset="2"/>
                </a:rPr>
                <a:t>= </a:t>
              </a:r>
              <a:r>
                <a:rPr lang="en-US" dirty="0" smtClean="0">
                  <a:solidFill>
                    <a:srgbClr val="0000FA"/>
                  </a:solidFill>
                  <a:cs typeface="Times New Roman" pitchFamily="18" charset="0"/>
                  <a:sym typeface="Symbol" pitchFamily="18" charset="2"/>
                </a:rPr>
                <a:t>100 </a:t>
              </a:r>
              <a:r>
                <a:rPr lang="en-US" dirty="0" err="1">
                  <a:solidFill>
                    <a:srgbClr val="0000FA"/>
                  </a:solidFill>
                  <a:cs typeface="Times New Roman" pitchFamily="18" charset="0"/>
                  <a:sym typeface="Symbol" pitchFamily="18" charset="2"/>
                </a:rPr>
                <a:t>kN</a:t>
              </a:r>
              <a:r>
                <a:rPr lang="en-US" dirty="0">
                  <a:solidFill>
                    <a:srgbClr val="0000FA"/>
                  </a:solidFill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dirty="0" smtClean="0">
                  <a:solidFill>
                    <a:srgbClr val="0000FA"/>
                  </a:solidFill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en-US" dirty="0">
                  <a:solidFill>
                    <a:srgbClr val="0000FA"/>
                  </a:solidFill>
                  <a:cs typeface="Times New Roman" pitchFamily="18" charset="0"/>
                  <a:sym typeface="Symbol" pitchFamily="18" charset="2"/>
                </a:rPr>
                <a:t>C</a:t>
              </a:r>
              <a:r>
                <a:rPr lang="en-US" dirty="0" smtClean="0">
                  <a:solidFill>
                    <a:srgbClr val="0000FA"/>
                  </a:solidFill>
                  <a:cs typeface="Times New Roman" pitchFamily="18" charset="0"/>
                  <a:sym typeface="Symbol" pitchFamily="18" charset="2"/>
                </a:rPr>
                <a:t>)</a:t>
              </a:r>
              <a:endParaRPr lang="en-US" dirty="0">
                <a:solidFill>
                  <a:srgbClr val="0000FA"/>
                </a:solidFill>
                <a:sym typeface="Symbol" pitchFamily="18" charset="2"/>
              </a:endParaRPr>
            </a:p>
          </p:txBody>
        </p:sp>
        <p:sp>
          <p:nvSpPr>
            <p:cNvPr id="57" name="Arc 56"/>
            <p:cNvSpPr/>
            <p:nvPr/>
          </p:nvSpPr>
          <p:spPr bwMode="auto">
            <a:xfrm>
              <a:off x="970962" y="2848376"/>
              <a:ext cx="609600" cy="428224"/>
            </a:xfrm>
            <a:prstGeom prst="arc">
              <a:avLst>
                <a:gd name="adj1" fmla="val 8027572"/>
                <a:gd name="adj2" fmla="val 13822257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7518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43434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As shown, a cut is made through members GH, BG and BC to determine the forces in them. Which section will you choose for analysis and why?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   A)  Right, fewer calculations.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   B)  Left, fewer calculations.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   C)  Either right or left, same 	amount of work.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    D)  None of the above, too 	many unknowns.</a:t>
            </a:r>
          </a:p>
        </p:txBody>
      </p:sp>
      <p:grpSp>
        <p:nvGrpSpPr>
          <p:cNvPr id="10243" name="Group 6"/>
          <p:cNvGrpSpPr>
            <a:grpSpLocks/>
          </p:cNvGrpSpPr>
          <p:nvPr/>
        </p:nvGrpSpPr>
        <p:grpSpPr bwMode="auto">
          <a:xfrm>
            <a:off x="5029200" y="1981200"/>
            <a:ext cx="3581400" cy="2752725"/>
            <a:chOff x="3168" y="1392"/>
            <a:chExt cx="2256" cy="1734"/>
          </a:xfrm>
        </p:grpSpPr>
        <p:pic>
          <p:nvPicPr>
            <p:cNvPr id="10244" name="Picture 7" descr="p6_39"/>
            <p:cNvPicPr>
              <a:picLocks noChangeAspect="1" noChangeArrowheads="1"/>
            </p:cNvPicPr>
            <p:nvPr/>
          </p:nvPicPr>
          <p:blipFill>
            <a:blip r:embed="rId3" cstate="print">
              <a:lum bright="-24000" contrast="36000"/>
            </a:blip>
            <a:srcRect/>
            <a:stretch>
              <a:fillRect/>
            </a:stretch>
          </p:blipFill>
          <p:spPr bwMode="auto">
            <a:xfrm>
              <a:off x="3168" y="1392"/>
              <a:ext cx="2256" cy="1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5" name="Line 8"/>
            <p:cNvSpPr>
              <a:spLocks noChangeShapeType="1"/>
            </p:cNvSpPr>
            <p:nvPr/>
          </p:nvSpPr>
          <p:spPr bwMode="auto">
            <a:xfrm>
              <a:off x="4272" y="1536"/>
              <a:ext cx="0" cy="1008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381000" y="762000"/>
            <a:ext cx="47244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0988" indent="-280988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Using the cut as shown, which equation would be best to use to find force in member HG?</a:t>
            </a:r>
          </a:p>
          <a:p>
            <a:pPr marL="280988" indent="-280988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 A) 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 M</a:t>
            </a:r>
            <a:r>
              <a:rPr lang="en-US" sz="2400" baseline="-25000">
                <a:latin typeface="Times New Roman" pitchFamily="18" charset="0"/>
                <a:sym typeface="Symbol" pitchFamily="18" charset="2"/>
              </a:rPr>
              <a:t>H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 =  0</a:t>
            </a:r>
          </a:p>
          <a:p>
            <a:pPr marL="280988" indent="-280988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sym typeface="Symbol" pitchFamily="18" charset="2"/>
              </a:rPr>
              <a:t>   B)   M</a:t>
            </a:r>
            <a:r>
              <a:rPr lang="en-US" sz="2400" baseline="-25000">
                <a:latin typeface="Times New Roman" pitchFamily="18" charset="0"/>
                <a:sym typeface="Symbol" pitchFamily="18" charset="2"/>
              </a:rPr>
              <a:t>G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  = 0</a:t>
            </a:r>
          </a:p>
          <a:p>
            <a:pPr marL="280988" indent="-280988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sym typeface="Symbol" pitchFamily="18" charset="2"/>
              </a:rPr>
              <a:t>   C)   M</a:t>
            </a:r>
            <a:r>
              <a:rPr lang="en-US" sz="2400" baseline="-25000">
                <a:latin typeface="Times New Roman" pitchFamily="18" charset="0"/>
                <a:sym typeface="Symbol" pitchFamily="18" charset="2"/>
              </a:rPr>
              <a:t>B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  = 0</a:t>
            </a:r>
          </a:p>
          <a:p>
            <a:pPr marL="280988" indent="-280988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sym typeface="Symbol" pitchFamily="18" charset="2"/>
              </a:rPr>
              <a:t>   D)   M</a:t>
            </a:r>
            <a:r>
              <a:rPr lang="en-US" sz="2400" baseline="-25000">
                <a:latin typeface="Times New Roman" pitchFamily="18" charset="0"/>
                <a:sym typeface="Symbol" pitchFamily="18" charset="2"/>
              </a:rPr>
              <a:t>C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  = 0</a:t>
            </a:r>
          </a:p>
        </p:txBody>
      </p:sp>
      <p:grpSp>
        <p:nvGrpSpPr>
          <p:cNvPr id="11267" name="Group 6"/>
          <p:cNvGrpSpPr>
            <a:grpSpLocks/>
          </p:cNvGrpSpPr>
          <p:nvPr/>
        </p:nvGrpSpPr>
        <p:grpSpPr bwMode="auto">
          <a:xfrm>
            <a:off x="4038600" y="1905000"/>
            <a:ext cx="4267200" cy="3276600"/>
            <a:chOff x="3168" y="1392"/>
            <a:chExt cx="2256" cy="1734"/>
          </a:xfrm>
        </p:grpSpPr>
        <p:pic>
          <p:nvPicPr>
            <p:cNvPr id="11268" name="Picture 7" descr="p6_39"/>
            <p:cNvPicPr>
              <a:picLocks noChangeAspect="1" noChangeArrowheads="1"/>
            </p:cNvPicPr>
            <p:nvPr/>
          </p:nvPicPr>
          <p:blipFill>
            <a:blip r:embed="rId3" cstate="print">
              <a:lum bright="-24000" contrast="36000"/>
            </a:blip>
            <a:srcRect/>
            <a:stretch>
              <a:fillRect/>
            </a:stretch>
          </p:blipFill>
          <p:spPr bwMode="auto">
            <a:xfrm>
              <a:off x="3168" y="1392"/>
              <a:ext cx="2256" cy="1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9" name="Line 8"/>
            <p:cNvSpPr>
              <a:spLocks noChangeShapeType="1"/>
            </p:cNvSpPr>
            <p:nvPr/>
          </p:nvSpPr>
          <p:spPr bwMode="auto">
            <a:xfrm>
              <a:off x="4272" y="1536"/>
              <a:ext cx="0" cy="1008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Frames and Machines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 6.6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609600" y="5124271"/>
            <a:ext cx="815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How can you determine the loads at the joints and supports?  These forces and moments are required when designing the </a:t>
            </a:r>
            <a:r>
              <a:rPr lang="en-US" sz="2400" dirty="0" smtClean="0"/>
              <a:t>machine’s </a:t>
            </a:r>
            <a:r>
              <a:rPr lang="en-US" sz="2400" dirty="0"/>
              <a:t>members.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83096" y="685800"/>
            <a:ext cx="8001000" cy="3802063"/>
            <a:chOff x="384" y="672"/>
            <a:chExt cx="5040" cy="2395"/>
          </a:xfrm>
        </p:grpSpPr>
        <p:sp>
          <p:nvSpPr>
            <p:cNvPr id="6151" name="Text Box 5"/>
            <p:cNvSpPr txBox="1">
              <a:spLocks noChangeArrowheads="1"/>
            </p:cNvSpPr>
            <p:nvPr/>
          </p:nvSpPr>
          <p:spPr bwMode="auto">
            <a:xfrm>
              <a:off x="384" y="2544"/>
              <a:ext cx="504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/>
                <a:t>“</a:t>
              </a:r>
              <a:r>
                <a:rPr lang="en-US" sz="2400" dirty="0" smtClean="0"/>
                <a:t>Machines” are </a:t>
              </a:r>
              <a:r>
                <a:rPr lang="en-US" sz="2400" dirty="0"/>
                <a:t>used in a variety of applications. How are they different from trusses and frames?</a:t>
              </a:r>
            </a:p>
          </p:txBody>
        </p:sp>
        <p:pic>
          <p:nvPicPr>
            <p:cNvPr id="6152" name="Picture 10" descr="CH 6 CA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672"/>
              <a:ext cx="2294" cy="1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11" descr="CH 6 Plier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672"/>
              <a:ext cx="1810" cy="1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7727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609600" y="50292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A"/>
                </a:solidFill>
              </a:rPr>
              <a:t>Frames</a:t>
            </a:r>
            <a:r>
              <a:rPr lang="en-US" sz="2400" dirty="0"/>
              <a:t> are generally </a:t>
            </a:r>
            <a:r>
              <a:rPr lang="en-US" sz="2400" u="sng" dirty="0">
                <a:solidFill>
                  <a:srgbClr val="0000FA"/>
                </a:solidFill>
              </a:rPr>
              <a:t>stationary</a:t>
            </a:r>
            <a:r>
              <a:rPr lang="en-US" sz="2400" dirty="0"/>
              <a:t> and support external loads.</a:t>
            </a:r>
            <a:endParaRPr lang="en-US" sz="2400" u="sng" dirty="0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609600" y="5562600"/>
            <a:ext cx="807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A"/>
                </a:solidFill>
              </a:rPr>
              <a:t>Machines</a:t>
            </a:r>
            <a:r>
              <a:rPr lang="en-US" sz="2400" dirty="0"/>
              <a:t> contain </a:t>
            </a:r>
            <a:r>
              <a:rPr lang="en-US" sz="2400" u="sng" dirty="0">
                <a:solidFill>
                  <a:srgbClr val="0000FA"/>
                </a:solidFill>
              </a:rPr>
              <a:t>moving parts</a:t>
            </a:r>
            <a:r>
              <a:rPr lang="en-US" sz="2400" dirty="0">
                <a:solidFill>
                  <a:srgbClr val="0000FA"/>
                </a:solidFill>
              </a:rPr>
              <a:t> </a:t>
            </a:r>
            <a:r>
              <a:rPr lang="en-US" sz="2400" dirty="0"/>
              <a:t>and are designed to alter the effect of forces.</a:t>
            </a:r>
            <a:endParaRPr lang="en-US" sz="2400" u="sng" dirty="0"/>
          </a:p>
        </p:txBody>
      </p:sp>
      <p:sp>
        <p:nvSpPr>
          <p:cNvPr id="7179" name="Text Box 16"/>
          <p:cNvSpPr txBox="1">
            <a:spLocks noChangeArrowheads="1"/>
          </p:cNvSpPr>
          <p:nvPr/>
        </p:nvSpPr>
        <p:spPr bwMode="auto">
          <a:xfrm>
            <a:off x="609600" y="3752671"/>
            <a:ext cx="807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Frames and machines are two common types of structures that have </a:t>
            </a:r>
            <a:r>
              <a:rPr lang="en-US" sz="2400" dirty="0">
                <a:solidFill>
                  <a:srgbClr val="0000FA"/>
                </a:solidFill>
              </a:rPr>
              <a:t>at least one multi-force member</a:t>
            </a:r>
            <a:r>
              <a:rPr lang="en-US" sz="2400" dirty="0"/>
              <a:t>. (Recall that trusses have nothing but two-force members).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14400" y="1173162"/>
            <a:ext cx="6995160" cy="2484438"/>
            <a:chOff x="914400" y="838200"/>
            <a:chExt cx="6995160" cy="2484438"/>
          </a:xfrm>
        </p:grpSpPr>
        <p:pic>
          <p:nvPicPr>
            <p:cNvPr id="7180" name="Picture 11" descr="CH 6 Mach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838200"/>
              <a:ext cx="2582863" cy="2484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2" descr="CH 6 Back Ho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85"/>
            <a:stretch/>
          </p:blipFill>
          <p:spPr bwMode="auto">
            <a:xfrm>
              <a:off x="5715000" y="838200"/>
              <a:ext cx="2194560" cy="247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3657600" y="1295400"/>
            <a:ext cx="1905000" cy="1108075"/>
            <a:chOff x="3657600" y="1295400"/>
            <a:chExt cx="1905000" cy="1108075"/>
          </a:xfrm>
        </p:grpSpPr>
        <p:sp>
          <p:nvSpPr>
            <p:cNvPr id="7176" name="TextBox 10"/>
            <p:cNvSpPr txBox="1">
              <a:spLocks noChangeArrowheads="1"/>
            </p:cNvSpPr>
            <p:nvPr/>
          </p:nvSpPr>
          <p:spPr bwMode="auto">
            <a:xfrm>
              <a:off x="4038600" y="1295400"/>
              <a:ext cx="1169988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dirty="0"/>
                <a:t>Frame</a:t>
              </a:r>
            </a:p>
            <a:p>
              <a:pPr eaLnBrk="1" hangingPunct="1"/>
              <a:endParaRPr lang="en-US" dirty="0"/>
            </a:p>
            <a:p>
              <a:pPr eaLnBrk="1" hangingPunct="1"/>
              <a:r>
                <a:rPr lang="en-US" dirty="0"/>
                <a:t>Machine</a:t>
              </a:r>
            </a:p>
          </p:txBody>
        </p:sp>
        <p:cxnSp>
          <p:nvCxnSpPr>
            <p:cNvPr id="7177" name="Straight Arrow Connector 12"/>
            <p:cNvCxnSpPr>
              <a:cxnSpLocks noChangeShapeType="1"/>
            </p:cNvCxnSpPr>
            <p:nvPr/>
          </p:nvCxnSpPr>
          <p:spPr bwMode="auto">
            <a:xfrm rot="10800000">
              <a:off x="3657600" y="1524000"/>
              <a:ext cx="304800" cy="1588"/>
            </a:xfrm>
            <a:prstGeom prst="straightConnector1">
              <a:avLst/>
            </a:prstGeom>
            <a:noFill/>
            <a:ln w="22225" algn="ctr">
              <a:solidFill>
                <a:srgbClr val="0000FA"/>
              </a:solidFill>
              <a:round/>
              <a:headEnd/>
              <a:tailEnd type="arrow" w="med" len="med"/>
            </a:ln>
          </p:spPr>
        </p:cxnSp>
        <p:cxnSp>
          <p:nvCxnSpPr>
            <p:cNvPr id="7178" name="Straight Arrow Connector 16"/>
            <p:cNvCxnSpPr>
              <a:cxnSpLocks noChangeShapeType="1"/>
            </p:cNvCxnSpPr>
            <p:nvPr/>
          </p:nvCxnSpPr>
          <p:spPr bwMode="auto">
            <a:xfrm>
              <a:off x="5181600" y="2209800"/>
              <a:ext cx="381000" cy="1588"/>
            </a:xfrm>
            <a:prstGeom prst="straightConnector1">
              <a:avLst/>
            </a:prstGeom>
            <a:noFill/>
            <a:ln w="22225" algn="ctr">
              <a:solidFill>
                <a:srgbClr val="0000FA"/>
              </a:solidFill>
              <a:round/>
              <a:headEnd/>
              <a:tailEnd type="arrow" w="med" len="med"/>
            </a:ln>
          </p:spPr>
        </p:cxn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FRAMES  AND  MACHINES:  DEFINITIONS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5190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9" grpId="0" autoUpdateAnimBg="0"/>
      <p:bldP spid="13330" grpId="0" autoUpdateAnimBg="0"/>
      <p:bldP spid="71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29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0988" indent="-280988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In the method of sections, generally a “cut” passes through no more than _____ members with unknown forces.</a:t>
            </a:r>
          </a:p>
          <a:p>
            <a:pPr marL="280988" indent="-280988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  A)  1                        	B)  2</a:t>
            </a:r>
          </a:p>
          <a:p>
            <a:pPr marL="280988" indent="-280988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  C)  3                         	D)  4</a:t>
            </a:r>
          </a:p>
        </p:txBody>
      </p:sp>
      <p:grpSp>
        <p:nvGrpSpPr>
          <p:cNvPr id="3075" name="Group 9"/>
          <p:cNvGrpSpPr>
            <a:grpSpLocks/>
          </p:cNvGrpSpPr>
          <p:nvPr/>
        </p:nvGrpSpPr>
        <p:grpSpPr bwMode="auto">
          <a:xfrm>
            <a:off x="2362200" y="3048000"/>
            <a:ext cx="4495800" cy="1870075"/>
            <a:chOff x="1392" y="2712"/>
            <a:chExt cx="2832" cy="1178"/>
          </a:xfrm>
        </p:grpSpPr>
        <p:pic>
          <p:nvPicPr>
            <p:cNvPr id="3078" name="Picture 7" descr="6_3b"/>
            <p:cNvPicPr>
              <a:picLocks noChangeAspect="1" noChangeArrowheads="1"/>
            </p:cNvPicPr>
            <p:nvPr/>
          </p:nvPicPr>
          <p:blipFill>
            <a:blip r:embed="rId3" cstate="print">
              <a:lum contrast="-12000"/>
            </a:blip>
            <a:srcRect/>
            <a:stretch>
              <a:fillRect/>
            </a:stretch>
          </p:blipFill>
          <p:spPr bwMode="auto">
            <a:xfrm>
              <a:off x="1392" y="2832"/>
              <a:ext cx="2832" cy="1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9" name="Freeform 8"/>
            <p:cNvSpPr>
              <a:spLocks/>
            </p:cNvSpPr>
            <p:nvPr/>
          </p:nvSpPr>
          <p:spPr bwMode="auto">
            <a:xfrm>
              <a:off x="2448" y="2712"/>
              <a:ext cx="280" cy="1032"/>
            </a:xfrm>
            <a:custGeom>
              <a:avLst/>
              <a:gdLst>
                <a:gd name="T0" fmla="*/ 192 w 280"/>
                <a:gd name="T1" fmla="*/ 1032 h 1032"/>
                <a:gd name="T2" fmla="*/ 240 w 280"/>
                <a:gd name="T3" fmla="*/ 696 h 1032"/>
                <a:gd name="T4" fmla="*/ 0 w 280"/>
                <a:gd name="T5" fmla="*/ 456 h 1032"/>
                <a:gd name="T6" fmla="*/ 240 w 280"/>
                <a:gd name="T7" fmla="*/ 72 h 1032"/>
                <a:gd name="T8" fmla="*/ 240 w 280"/>
                <a:gd name="T9" fmla="*/ 24 h 10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0"/>
                <a:gd name="T16" fmla="*/ 0 h 1032"/>
                <a:gd name="T17" fmla="*/ 280 w 280"/>
                <a:gd name="T18" fmla="*/ 1032 h 10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0" h="1032">
                  <a:moveTo>
                    <a:pt x="192" y="1032"/>
                  </a:moveTo>
                  <a:cubicBezTo>
                    <a:pt x="232" y="912"/>
                    <a:pt x="272" y="792"/>
                    <a:pt x="240" y="696"/>
                  </a:cubicBezTo>
                  <a:cubicBezTo>
                    <a:pt x="208" y="600"/>
                    <a:pt x="0" y="560"/>
                    <a:pt x="0" y="456"/>
                  </a:cubicBezTo>
                  <a:cubicBezTo>
                    <a:pt x="0" y="352"/>
                    <a:pt x="200" y="144"/>
                    <a:pt x="240" y="72"/>
                  </a:cubicBezTo>
                  <a:cubicBezTo>
                    <a:pt x="280" y="0"/>
                    <a:pt x="240" y="32"/>
                    <a:pt x="240" y="24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6" name="Picture 10" descr="6_14t"/>
          <p:cNvPicPr>
            <a:picLocks noChangeAspect="1" noChangeArrowheads="1"/>
          </p:cNvPicPr>
          <p:nvPr/>
        </p:nvPicPr>
        <p:blipFill>
          <a:blip r:embed="rId4" cstate="print">
            <a:lum bright="-30000" contrast="42000"/>
          </a:blip>
          <a:srcRect/>
          <a:stretch>
            <a:fillRect/>
          </a:stretch>
        </p:blipFill>
        <p:spPr bwMode="auto">
          <a:xfrm>
            <a:off x="304800" y="3200400"/>
            <a:ext cx="1828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1" descr="6_14b"/>
          <p:cNvPicPr>
            <a:picLocks noChangeAspect="1" noChangeArrowheads="1"/>
          </p:cNvPicPr>
          <p:nvPr/>
        </p:nvPicPr>
        <p:blipFill>
          <a:blip r:embed="rId5" cstate="print">
            <a:lum bright="-36000" contrast="54000"/>
          </a:blip>
          <a:srcRect/>
          <a:stretch>
            <a:fillRect/>
          </a:stretch>
        </p:blipFill>
        <p:spPr bwMode="auto">
          <a:xfrm>
            <a:off x="7010400" y="3124200"/>
            <a:ext cx="1600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71800" y="381000"/>
            <a:ext cx="4122738" cy="60198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g06_0aEx9b"/>
          <p:cNvPicPr>
            <a:picLocks noChangeAspect="1" noChangeArrowheads="1"/>
          </p:cNvPicPr>
          <p:nvPr/>
        </p:nvPicPr>
        <p:blipFill>
          <a:blip r:embed="rId3" cstate="print"/>
          <a:srcRect l="908" r="64793" b="12711"/>
          <a:stretch>
            <a:fillRect/>
          </a:stretch>
        </p:blipFill>
        <p:spPr bwMode="auto">
          <a:xfrm>
            <a:off x="5562600" y="457200"/>
            <a:ext cx="3124200" cy="574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fg06_0aEx9a"/>
          <p:cNvPicPr>
            <a:picLocks noChangeAspect="1" noChangeArrowheads="1"/>
          </p:cNvPicPr>
          <p:nvPr/>
        </p:nvPicPr>
        <p:blipFill>
          <a:blip r:embed="rId4" cstate="print"/>
          <a:srcRect l="62820" t="21387" b="39308"/>
          <a:stretch>
            <a:fillRect/>
          </a:stretch>
        </p:blipFill>
        <p:spPr bwMode="auto">
          <a:xfrm>
            <a:off x="2133600" y="457200"/>
            <a:ext cx="32004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1447800" y="3276600"/>
            <a:ext cx="3200400" cy="2743200"/>
            <a:chOff x="2784" y="288"/>
            <a:chExt cx="2016" cy="1728"/>
          </a:xfrm>
        </p:grpSpPr>
        <p:pic>
          <p:nvPicPr>
            <p:cNvPr id="14342" name="Picture 5" descr="fg06_0aEx9a"/>
            <p:cNvPicPr>
              <a:picLocks noChangeAspect="1" noChangeArrowheads="1"/>
            </p:cNvPicPr>
            <p:nvPr/>
          </p:nvPicPr>
          <p:blipFill>
            <a:blip r:embed="rId4" cstate="print"/>
            <a:srcRect l="1282" t="9293" r="46153" b="36284"/>
            <a:stretch>
              <a:fillRect/>
            </a:stretch>
          </p:blipFill>
          <p:spPr bwMode="auto">
            <a:xfrm>
              <a:off x="2784" y="288"/>
              <a:ext cx="1968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3" name="Rectangle 6"/>
            <p:cNvSpPr>
              <a:spLocks noChangeArrowheads="1"/>
            </p:cNvSpPr>
            <p:nvPr/>
          </p:nvSpPr>
          <p:spPr bwMode="auto">
            <a:xfrm>
              <a:off x="4080" y="288"/>
              <a:ext cx="720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381000" y="533400"/>
            <a:ext cx="1828800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Consider the different ways to view frames and machines:</a:t>
            </a:r>
          </a:p>
          <a:p>
            <a:pPr>
              <a:spcBef>
                <a:spcPct val="50000"/>
              </a:spcBef>
            </a:pPr>
            <a:r>
              <a:rPr lang="en-US"/>
              <a:t> 1) FBD for each member</a:t>
            </a:r>
          </a:p>
          <a:p>
            <a:pPr>
              <a:spcBef>
                <a:spcPct val="50000"/>
              </a:spcBef>
            </a:pPr>
            <a:r>
              <a:rPr lang="en-US"/>
              <a:t>2) pin at B</a:t>
            </a:r>
          </a:p>
          <a:p>
            <a:pPr>
              <a:spcBef>
                <a:spcPct val="50000"/>
              </a:spcBef>
            </a:pPr>
            <a:r>
              <a:rPr lang="en-US"/>
              <a:t>3) two members connected together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124200" y="1219200"/>
            <a:ext cx="548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1. Draw a FBD of the frame or machine and its members, as necessary.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505200" y="2206347"/>
            <a:ext cx="5105400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A"/>
                </a:solidFill>
              </a:rPr>
              <a:t>Hints: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a)  Identify any two-force members, </a:t>
            </a:r>
            <a:endParaRPr lang="en-US" sz="2400" dirty="0" smtClean="0"/>
          </a:p>
          <a:p>
            <a:pPr eaLnBrk="1" hangingPunct="1">
              <a:spcBef>
                <a:spcPts val="1800"/>
              </a:spcBef>
            </a:pPr>
            <a:r>
              <a:rPr lang="en-US" sz="2400" dirty="0" smtClean="0"/>
              <a:t>b)  Note that forces on </a:t>
            </a:r>
            <a:r>
              <a:rPr lang="en-US" sz="2400" dirty="0"/>
              <a:t>contacting surfaces </a:t>
            </a:r>
            <a:r>
              <a:rPr lang="en-US" sz="2400" dirty="0">
                <a:solidFill>
                  <a:srgbClr val="0000FA"/>
                </a:solidFill>
              </a:rPr>
              <a:t>(usually between a pin and a member) </a:t>
            </a:r>
            <a:r>
              <a:rPr lang="en-US" sz="2400" dirty="0"/>
              <a:t>are equal and opposite, and</a:t>
            </a:r>
            <a:r>
              <a:rPr lang="en-US" sz="2400" dirty="0" smtClean="0"/>
              <a:t>,</a:t>
            </a:r>
          </a:p>
          <a:p>
            <a:pPr eaLnBrk="1" hangingPunct="1">
              <a:spcBef>
                <a:spcPts val="1800"/>
              </a:spcBef>
            </a:pPr>
            <a:r>
              <a:rPr lang="en-US" sz="2400" dirty="0" smtClean="0"/>
              <a:t> c)  For a joint with more than two members or an external force, it is advisable to draw a FBD of the pin. </a:t>
            </a:r>
            <a:endParaRPr lang="en-US" sz="2400" dirty="0"/>
          </a:p>
        </p:txBody>
      </p:sp>
      <p:sp>
        <p:nvSpPr>
          <p:cNvPr id="8201" name="Text Box 15"/>
          <p:cNvSpPr txBox="1">
            <a:spLocks noChangeArrowheads="1"/>
          </p:cNvSpPr>
          <p:nvPr/>
        </p:nvSpPr>
        <p:spPr bwMode="auto">
          <a:xfrm>
            <a:off x="2438400" y="4419600"/>
            <a:ext cx="838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F</a:t>
            </a:r>
            <a:r>
              <a:rPr lang="en-US" baseline="-25000">
                <a:solidFill>
                  <a:schemeClr val="bg1"/>
                </a:solidFill>
              </a:rPr>
              <a:t>AB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8202" name="Picture 1024" descr="C:\Documents and Settings\ALBERT\Desktop\Statics_09\Hibbeler_12th\IMAGES-FINAL_M06\CR06_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0"/>
          <a:stretch>
            <a:fillRect/>
          </a:stretch>
        </p:blipFill>
        <p:spPr bwMode="auto">
          <a:xfrm>
            <a:off x="533400" y="1216025"/>
            <a:ext cx="2468563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025" descr="C:\Documents and Settings\ALBERT\Desktop\Statics_09\Hibbeler_12th\IMAGES-FINAL_M06\CR06_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8"/>
          <a:stretch>
            <a:fillRect/>
          </a:stretch>
        </p:blipFill>
        <p:spPr bwMode="auto">
          <a:xfrm>
            <a:off x="533400" y="3738563"/>
            <a:ext cx="2468563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STEPS FOR ANALYZING A FRAME OR MACHINE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6521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utoUpdateAnimBg="0"/>
      <p:bldP spid="3482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352800" y="1220450"/>
            <a:ext cx="5181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2.  Develop a strategy to apply the equations of equilibrium to solve for the unknowns</a:t>
            </a:r>
            <a:r>
              <a:rPr lang="en-US" sz="2400" dirty="0" smtClean="0"/>
              <a:t>.  Look for ways to form single equations and single unknowns. </a:t>
            </a:r>
            <a:endParaRPr lang="en-US" sz="2400" dirty="0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505200" y="3318808"/>
            <a:ext cx="5105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Problems are going to be </a:t>
            </a:r>
            <a:r>
              <a:rPr lang="en-US" sz="2400" dirty="0">
                <a:solidFill>
                  <a:srgbClr val="0000FA"/>
                </a:solidFill>
              </a:rPr>
              <a:t>challenging</a:t>
            </a:r>
            <a:r>
              <a:rPr lang="en-US" sz="2400" dirty="0"/>
              <a:t> since there are usually several unknowns.  A lot of practice is needed to develop good </a:t>
            </a:r>
            <a:r>
              <a:rPr lang="en-US" sz="2400" dirty="0" smtClean="0"/>
              <a:t>strategies and ease of solving these problems.</a:t>
            </a:r>
            <a:endParaRPr lang="en-US" sz="2400" dirty="0"/>
          </a:p>
        </p:txBody>
      </p:sp>
      <p:sp>
        <p:nvSpPr>
          <p:cNvPr id="8201" name="Text Box 15"/>
          <p:cNvSpPr txBox="1">
            <a:spLocks noChangeArrowheads="1"/>
          </p:cNvSpPr>
          <p:nvPr/>
        </p:nvSpPr>
        <p:spPr bwMode="auto">
          <a:xfrm>
            <a:off x="2438400" y="4419600"/>
            <a:ext cx="838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F</a:t>
            </a:r>
            <a:r>
              <a:rPr lang="en-US" baseline="-25000">
                <a:solidFill>
                  <a:schemeClr val="bg1"/>
                </a:solidFill>
              </a:rPr>
              <a:t>AB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8202" name="Picture 1024" descr="C:\Documents and Settings\ALBERT\Desktop\Statics_09\Hibbeler_12th\IMAGES-FINAL_M06\CR06_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0"/>
          <a:stretch>
            <a:fillRect/>
          </a:stretch>
        </p:blipFill>
        <p:spPr bwMode="auto">
          <a:xfrm>
            <a:off x="533400" y="1216025"/>
            <a:ext cx="2468563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025" descr="C:\Documents and Settings\ALBERT\Desktop\Statics_09\Hibbeler_12th\IMAGES-FINAL_M06\CR06_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8"/>
          <a:stretch>
            <a:fillRect/>
          </a:stretch>
        </p:blipFill>
        <p:spPr bwMode="auto">
          <a:xfrm>
            <a:off x="533400" y="3738563"/>
            <a:ext cx="2468563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STEPS FOR ANALYZING A FRAME OR MACHINE</a:t>
            </a:r>
            <a:endParaRPr lang="en-US" dirty="0">
              <a:solidFill>
                <a:srgbClr val="0000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43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utoUpdateAnimBg="0"/>
      <p:bldP spid="3482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219200" y="4495800"/>
            <a:ext cx="75438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sz="2400" dirty="0"/>
              <a:t>a)   Draw </a:t>
            </a:r>
            <a:r>
              <a:rPr lang="en-US" sz="2400" dirty="0" smtClean="0"/>
              <a:t>a FBD </a:t>
            </a:r>
            <a:r>
              <a:rPr lang="en-US" sz="2400" dirty="0"/>
              <a:t>of </a:t>
            </a:r>
            <a:r>
              <a:rPr lang="en-US" sz="2400" dirty="0" smtClean="0"/>
              <a:t>frame </a:t>
            </a:r>
            <a:r>
              <a:rPr lang="en-US" sz="2400" dirty="0"/>
              <a:t>member BC.  Why pick this part of the frame?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/>
              <a:t>b)   Apply the equations of equilibrium and solve for the unknowns at C and B.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EXAMPLE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24882" y="1079500"/>
            <a:ext cx="7885718" cy="3416300"/>
            <a:chOff x="724882" y="1079500"/>
            <a:chExt cx="7885718" cy="3416300"/>
          </a:xfrm>
        </p:grpSpPr>
        <p:sp>
          <p:nvSpPr>
            <p:cNvPr id="9223" name="Text Box 8"/>
            <p:cNvSpPr txBox="1">
              <a:spLocks noChangeArrowheads="1"/>
            </p:cNvSpPr>
            <p:nvPr/>
          </p:nvSpPr>
          <p:spPr bwMode="auto">
            <a:xfrm>
              <a:off x="4038600" y="1079500"/>
              <a:ext cx="4572000" cy="341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990033"/>
                  </a:solidFill>
                </a:rPr>
                <a:t>Given</a:t>
              </a:r>
              <a:r>
                <a:rPr lang="en-US" sz="2400" dirty="0">
                  <a:solidFill>
                    <a:srgbClr val="990033"/>
                  </a:solidFill>
                </a:rPr>
                <a:t>:	</a:t>
              </a:r>
              <a:r>
                <a:rPr lang="en-US" sz="2400" dirty="0"/>
                <a:t>The frame supports an 	external load and moment 	as shown.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990033"/>
                  </a:solidFill>
                </a:rPr>
                <a:t>Find</a:t>
              </a:r>
              <a:r>
                <a:rPr lang="en-US" sz="2400" dirty="0">
                  <a:solidFill>
                    <a:srgbClr val="990033"/>
                  </a:solidFill>
                </a:rPr>
                <a:t>:	</a:t>
              </a:r>
              <a:r>
                <a:rPr lang="en-US" sz="2400" dirty="0"/>
                <a:t>The horizontal and vertical 	components of the pin 	reactions at C and the 	magnitude of </a:t>
              </a:r>
              <a:r>
                <a:rPr lang="en-US" sz="2400" dirty="0" smtClean="0"/>
                <a:t>reaction </a:t>
              </a:r>
              <a:r>
                <a:rPr lang="en-US" sz="2400" dirty="0"/>
                <a:t>at </a:t>
              </a:r>
              <a:r>
                <a:rPr lang="en-US" sz="2400" dirty="0" smtClean="0"/>
                <a:t>B</a:t>
              </a:r>
              <a:r>
                <a:rPr lang="en-US" sz="2400" dirty="0"/>
                <a:t>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990033"/>
                  </a:solidFill>
                </a:rPr>
                <a:t>Plan: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882" y="1295400"/>
              <a:ext cx="3199418" cy="2482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161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10"/>
          <p:cNvSpPr>
            <a:spLocks noChangeArrowheads="1"/>
          </p:cNvSpPr>
          <p:nvPr/>
        </p:nvSpPr>
        <p:spPr bwMode="auto">
          <a:xfrm>
            <a:off x="3518178" y="3505200"/>
            <a:ext cx="54305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ote </a:t>
            </a:r>
            <a:r>
              <a:rPr lang="en-US" dirty="0"/>
              <a:t>that member AB is a </a:t>
            </a:r>
            <a:r>
              <a:rPr lang="en-US" u="sng" dirty="0">
                <a:solidFill>
                  <a:srgbClr val="0000FA"/>
                </a:solidFill>
              </a:rPr>
              <a:t>two-force</a:t>
            </a:r>
            <a:r>
              <a:rPr lang="en-US" dirty="0">
                <a:solidFill>
                  <a:srgbClr val="0000FA"/>
                </a:solidFill>
              </a:rPr>
              <a:t> </a:t>
            </a:r>
            <a:r>
              <a:rPr lang="en-US" dirty="0"/>
              <a:t>member.</a:t>
            </a:r>
          </a:p>
        </p:txBody>
      </p: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457201" y="4267200"/>
            <a:ext cx="8305800" cy="1981121"/>
            <a:chOff x="457200" y="4266445"/>
            <a:chExt cx="8469313" cy="1981953"/>
          </a:xfrm>
        </p:grpSpPr>
        <p:sp>
          <p:nvSpPr>
            <p:cNvPr id="10250" name="Text Box 21"/>
            <p:cNvSpPr txBox="1">
              <a:spLocks noChangeArrowheads="1"/>
            </p:cNvSpPr>
            <p:nvPr/>
          </p:nvSpPr>
          <p:spPr bwMode="auto">
            <a:xfrm>
              <a:off x="623274" y="4266445"/>
              <a:ext cx="5873303" cy="985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r>
                <a:rPr lang="en-US" sz="2400" dirty="0"/>
                <a:t>Equations of Equilibrium</a:t>
              </a:r>
              <a:r>
                <a:rPr lang="en-US" sz="2400" dirty="0" smtClean="0"/>
                <a:t>:  </a:t>
              </a:r>
            </a:p>
            <a:p>
              <a:pPr eaLnBrk="1" hangingPunct="1">
                <a:spcAft>
                  <a:spcPts val="1200"/>
                </a:spcAft>
              </a:pPr>
              <a:r>
                <a:rPr lang="en-US" sz="2400" dirty="0" smtClean="0"/>
                <a:t>Start with </a:t>
              </a:r>
              <a:r>
                <a:rPr lang="en-US" sz="2400" dirty="0" smtClean="0">
                  <a:sym typeface="Symbol" pitchFamily="18" charset="2"/>
                </a:rPr>
                <a:t> M</a:t>
              </a:r>
              <a:r>
                <a:rPr lang="en-US" sz="2400" baseline="-25000" dirty="0" smtClean="0">
                  <a:sym typeface="Symbol" pitchFamily="18" charset="2"/>
                </a:rPr>
                <a:t>C</a:t>
              </a:r>
              <a:r>
                <a:rPr lang="en-US" sz="2400" dirty="0" smtClean="0">
                  <a:sym typeface="Symbol" pitchFamily="18" charset="2"/>
                </a:rPr>
                <a:t> since it yields one unknown.</a:t>
              </a:r>
              <a:endParaRPr lang="en-US" sz="2400" dirty="0"/>
            </a:p>
          </p:txBody>
        </p:sp>
        <p:grpSp>
          <p:nvGrpSpPr>
            <p:cNvPr id="10251" name="Group 46"/>
            <p:cNvGrpSpPr>
              <a:grpSpLocks/>
            </p:cNvGrpSpPr>
            <p:nvPr/>
          </p:nvGrpSpPr>
          <p:grpSpPr bwMode="auto">
            <a:xfrm>
              <a:off x="457200" y="5257798"/>
              <a:ext cx="8469313" cy="990600"/>
              <a:chOff x="288" y="2453"/>
              <a:chExt cx="5335" cy="6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52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" y="2465"/>
                    <a:ext cx="5335" cy="6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sz="2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dirty="0" smtClean="0"/>
                      <a:t>    + </a:t>
                    </a:r>
                    <a:r>
                      <a:rPr lang="en-US" dirty="0" smtClean="0">
                        <a:sym typeface="Symbol" pitchFamily="18" charset="2"/>
                      </a:rPr>
                      <a:t> </a:t>
                    </a:r>
                    <a:r>
                      <a:rPr lang="en-US" dirty="0">
                        <a:sym typeface="Symbol" pitchFamily="18" charset="2"/>
                      </a:rPr>
                      <a:t>M</a:t>
                    </a:r>
                    <a:r>
                      <a:rPr lang="en-US" baseline="-25000" dirty="0">
                        <a:sym typeface="Symbol" pitchFamily="18" charset="2"/>
                      </a:rPr>
                      <a:t>C</a:t>
                    </a:r>
                    <a:r>
                      <a:rPr lang="en-US" dirty="0">
                        <a:sym typeface="Symbol" pitchFamily="18" charset="2"/>
                      </a:rPr>
                      <a:t> = </a:t>
                    </a:r>
                    <a:r>
                      <a:rPr lang="en-US" dirty="0">
                        <a:cs typeface="Times New Roman" pitchFamily="18" charset="0"/>
                      </a:rPr>
                      <a:t>– </a:t>
                    </a:r>
                    <a:r>
                      <a:rPr lang="en-US" dirty="0" smtClean="0">
                        <a:sym typeface="Symbol" pitchFamily="18" charset="2"/>
                      </a:rPr>
                      <a:t>F</a:t>
                    </a:r>
                    <a:r>
                      <a:rPr lang="en-US" baseline="-25000" dirty="0" smtClean="0">
                        <a:sym typeface="Symbol" pitchFamily="18" charset="2"/>
                      </a:rPr>
                      <a:t>AB</a:t>
                    </a:r>
                    <a:r>
                      <a:rPr lang="en-US" dirty="0" smtClean="0">
                        <a:sym typeface="Symbol" pitchFamily="18" charset="2"/>
                      </a:rPr>
                      <a:t> (3/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10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)</m:t>
                        </m:r>
                      </m:oMath>
                    </a14:m>
                    <a:r>
                      <a:rPr lang="en-US" dirty="0" smtClean="0">
                        <a:cs typeface="Times New Roman" pitchFamily="18" charset="0"/>
                      </a:rPr>
                      <a:t> </a:t>
                    </a:r>
                    <a:r>
                      <a:rPr lang="en-US" dirty="0">
                        <a:cs typeface="Times New Roman" pitchFamily="18" charset="0"/>
                      </a:rPr>
                      <a:t>(1) – </a:t>
                    </a:r>
                    <a:r>
                      <a:rPr lang="en-US" dirty="0">
                        <a:sym typeface="Symbol" pitchFamily="18" charset="2"/>
                      </a:rPr>
                      <a:t>F</a:t>
                    </a:r>
                    <a:r>
                      <a:rPr lang="en-US" baseline="-25000" dirty="0">
                        <a:sym typeface="Symbol" pitchFamily="18" charset="2"/>
                      </a:rPr>
                      <a:t>AB</a:t>
                    </a:r>
                    <a:r>
                      <a:rPr lang="en-US" dirty="0">
                        <a:sym typeface="Symbol" pitchFamily="18" charset="2"/>
                      </a:rPr>
                      <a:t> </a:t>
                    </a:r>
                    <a:r>
                      <a:rPr lang="en-US" dirty="0" smtClean="0">
                        <a:sym typeface="Symbol" pitchFamily="18" charset="2"/>
                      </a:rPr>
                      <a:t>(1/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10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)</m:t>
                        </m:r>
                      </m:oMath>
                    </a14:m>
                    <a:r>
                      <a:rPr lang="en-US" dirty="0">
                        <a:cs typeface="Times New Roman" pitchFamily="18" charset="0"/>
                      </a:rPr>
                      <a:t> (3) + </a:t>
                    </a:r>
                    <a:r>
                      <a:rPr lang="en-US" dirty="0" smtClean="0">
                        <a:cs typeface="Times New Roman" pitchFamily="18" charset="0"/>
                      </a:rPr>
                      <a:t>800 </a:t>
                    </a:r>
                    <a:r>
                      <a:rPr lang="en-US" dirty="0">
                        <a:cs typeface="Times New Roman" pitchFamily="18" charset="0"/>
                      </a:rPr>
                      <a:t>+ 400 (2</a:t>
                    </a:r>
                    <a:r>
                      <a:rPr lang="en-US" dirty="0" smtClean="0">
                        <a:cs typeface="Times New Roman" pitchFamily="18" charset="0"/>
                      </a:rPr>
                      <a:t>) </a:t>
                    </a:r>
                    <a:r>
                      <a:rPr lang="en-US" dirty="0">
                        <a:cs typeface="Times New Roman" pitchFamily="18" charset="0"/>
                      </a:rPr>
                      <a:t>=  0</a:t>
                    </a:r>
                  </a:p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dirty="0">
                        <a:cs typeface="Times New Roman" pitchFamily="18" charset="0"/>
                        <a:sym typeface="Symbol" pitchFamily="18" charset="2"/>
                      </a:rPr>
                      <a:t> </a:t>
                    </a:r>
                    <a:r>
                      <a:rPr lang="en-US" dirty="0" smtClean="0">
                        <a:cs typeface="Times New Roman" pitchFamily="18" charset="0"/>
                        <a:sym typeface="Symbol" pitchFamily="18" charset="2"/>
                      </a:rPr>
                      <a:t>         </a:t>
                    </a:r>
                    <a:r>
                      <a:rPr lang="en-US" dirty="0" smtClean="0">
                        <a:solidFill>
                          <a:srgbClr val="0000FA"/>
                        </a:solidFill>
                        <a:sym typeface="Symbol" pitchFamily="18" charset="2"/>
                      </a:rPr>
                      <a:t> </a:t>
                    </a:r>
                    <a:r>
                      <a:rPr lang="en-US" dirty="0">
                        <a:solidFill>
                          <a:srgbClr val="0000FA"/>
                        </a:solidFill>
                        <a:sym typeface="Symbol" pitchFamily="18" charset="2"/>
                      </a:rPr>
                      <a:t>F</a:t>
                    </a:r>
                    <a:r>
                      <a:rPr lang="en-US" baseline="-25000" dirty="0">
                        <a:solidFill>
                          <a:srgbClr val="0000FA"/>
                        </a:solidFill>
                        <a:sym typeface="Symbol" pitchFamily="18" charset="2"/>
                      </a:rPr>
                      <a:t>AB</a:t>
                    </a:r>
                    <a:r>
                      <a:rPr lang="en-US" dirty="0">
                        <a:solidFill>
                          <a:srgbClr val="0000FA"/>
                        </a:solidFill>
                        <a:cs typeface="Times New Roman" pitchFamily="18" charset="0"/>
                      </a:rPr>
                      <a:t> =  </a:t>
                    </a:r>
                    <a:r>
                      <a:rPr lang="en-US" dirty="0" smtClean="0">
                        <a:cs typeface="Times New Roman" pitchFamily="18" charset="0"/>
                      </a:rPr>
                      <a:t>843.3 =</a:t>
                    </a:r>
                    <a:r>
                      <a:rPr lang="en-US" dirty="0" smtClean="0">
                        <a:solidFill>
                          <a:srgbClr val="0000FA"/>
                        </a:solidFill>
                        <a:cs typeface="Times New Roman" pitchFamily="18" charset="0"/>
                      </a:rPr>
                      <a:t> 843 </a:t>
                    </a:r>
                    <a:r>
                      <a:rPr lang="en-US" dirty="0">
                        <a:solidFill>
                          <a:srgbClr val="0000FA"/>
                        </a:solidFill>
                        <a:cs typeface="Times New Roman" pitchFamily="18" charset="0"/>
                      </a:rPr>
                      <a:t>N</a:t>
                    </a:r>
                  </a:p>
                </p:txBody>
              </p:sp>
            </mc:Choice>
            <mc:Fallback xmlns="">
              <p:sp>
                <p:nvSpPr>
                  <p:cNvPr id="10252" name="Text 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88" y="2465"/>
                    <a:ext cx="5335" cy="61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1258" b="-11950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253" name="Freeform 9"/>
              <p:cNvSpPr>
                <a:spLocks/>
              </p:cNvSpPr>
              <p:nvPr/>
            </p:nvSpPr>
            <p:spPr bwMode="auto">
              <a:xfrm>
                <a:off x="480" y="2453"/>
                <a:ext cx="48" cy="288"/>
              </a:xfrm>
              <a:custGeom>
                <a:avLst/>
                <a:gdLst>
                  <a:gd name="T0" fmla="*/ 12 w 95"/>
                  <a:gd name="T1" fmla="*/ 0 h 220"/>
                  <a:gd name="T2" fmla="*/ 2 w 95"/>
                  <a:gd name="T3" fmla="*/ 189 h 220"/>
                  <a:gd name="T4" fmla="*/ 0 w 95"/>
                  <a:gd name="T5" fmla="*/ 259 h 220"/>
                  <a:gd name="T6" fmla="*/ 11 w 95"/>
                  <a:gd name="T7" fmla="*/ 494 h 2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5"/>
                  <a:gd name="T13" fmla="*/ 0 h 220"/>
                  <a:gd name="T14" fmla="*/ 95 w 95"/>
                  <a:gd name="T15" fmla="*/ 220 h 2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5" h="220">
                    <a:moveTo>
                      <a:pt x="95" y="0"/>
                    </a:moveTo>
                    <a:cubicBezTo>
                      <a:pt x="59" y="24"/>
                      <a:pt x="41" y="53"/>
                      <a:pt x="11" y="84"/>
                    </a:cubicBezTo>
                    <a:cubicBezTo>
                      <a:pt x="7" y="94"/>
                      <a:pt x="0" y="104"/>
                      <a:pt x="0" y="115"/>
                    </a:cubicBezTo>
                    <a:cubicBezTo>
                      <a:pt x="0" y="184"/>
                      <a:pt x="46" y="178"/>
                      <a:pt x="84" y="2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10" y="659487"/>
            <a:ext cx="3199418" cy="248284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886200" y="609600"/>
            <a:ext cx="4309110" cy="2683237"/>
            <a:chOff x="3695700" y="651310"/>
            <a:chExt cx="4309110" cy="2683237"/>
          </a:xfrm>
        </p:grpSpPr>
        <p:grpSp>
          <p:nvGrpSpPr>
            <p:cNvPr id="3" name="Group 2"/>
            <p:cNvGrpSpPr>
              <a:grpSpLocks noChangeAspect="1"/>
            </p:cNvGrpSpPr>
            <p:nvPr/>
          </p:nvGrpSpPr>
          <p:grpSpPr>
            <a:xfrm>
              <a:off x="3695700" y="651310"/>
              <a:ext cx="4309110" cy="2616430"/>
              <a:chOff x="3581400" y="396940"/>
              <a:chExt cx="4953000" cy="3007390"/>
            </a:xfrm>
          </p:grpSpPr>
          <p:sp>
            <p:nvSpPr>
              <p:cNvPr id="2" name="Text Box 49"/>
              <p:cNvSpPr txBox="1">
                <a:spLocks noChangeArrowheads="1"/>
              </p:cNvSpPr>
              <p:nvPr/>
            </p:nvSpPr>
            <p:spPr bwMode="auto">
              <a:xfrm>
                <a:off x="4344194" y="396940"/>
                <a:ext cx="3581400" cy="495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u="sng" dirty="0">
                    <a:solidFill>
                      <a:srgbClr val="0000FA"/>
                    </a:solidFill>
                  </a:rPr>
                  <a:t>FBD of member </a:t>
                </a:r>
                <a:r>
                  <a:rPr lang="en-US" u="sng" dirty="0" smtClean="0">
                    <a:solidFill>
                      <a:srgbClr val="0000FA"/>
                    </a:solidFill>
                  </a:rPr>
                  <a:t>BC</a:t>
                </a:r>
              </a:p>
            </p:txBody>
          </p:sp>
          <p:grpSp>
            <p:nvGrpSpPr>
              <p:cNvPr id="10247" name="Group 52"/>
              <p:cNvGrpSpPr>
                <a:grpSpLocks/>
              </p:cNvGrpSpPr>
              <p:nvPr/>
            </p:nvGrpSpPr>
            <p:grpSpPr bwMode="auto">
              <a:xfrm>
                <a:off x="3581400" y="1044976"/>
                <a:ext cx="4953000" cy="2359354"/>
                <a:chOff x="3962400" y="1578376"/>
                <a:chExt cx="4953000" cy="2359354"/>
              </a:xfrm>
            </p:grpSpPr>
            <p:sp>
              <p:nvSpPr>
                <p:cNvPr id="10254" name="Line 50"/>
                <p:cNvSpPr>
                  <a:spLocks noChangeShapeType="1"/>
                </p:cNvSpPr>
                <p:nvPr/>
              </p:nvSpPr>
              <p:spPr bwMode="auto">
                <a:xfrm>
                  <a:off x="4724400" y="2286000"/>
                  <a:ext cx="35814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255" name="Line 51"/>
                <p:cNvSpPr>
                  <a:spLocks noChangeShapeType="1"/>
                </p:cNvSpPr>
                <p:nvPr/>
              </p:nvSpPr>
              <p:spPr bwMode="auto">
                <a:xfrm>
                  <a:off x="6172200" y="1752600"/>
                  <a:ext cx="0" cy="45720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256" name="Line 56"/>
                <p:cNvSpPr>
                  <a:spLocks noChangeShapeType="1"/>
                </p:cNvSpPr>
                <p:nvPr/>
              </p:nvSpPr>
              <p:spPr bwMode="auto">
                <a:xfrm flipH="1" flipV="1">
                  <a:off x="4724400" y="3352800"/>
                  <a:ext cx="1143000" cy="38140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257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8305800" y="2286000"/>
                  <a:ext cx="0" cy="53340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258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8229600" y="1752600"/>
                  <a:ext cx="609600" cy="396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000"/>
                    <a:t>C</a:t>
                  </a:r>
                  <a:r>
                    <a:rPr lang="en-US" sz="2000" baseline="-25000"/>
                    <a:t>X</a:t>
                  </a:r>
                  <a:endParaRPr lang="en-US" sz="2000"/>
                </a:p>
              </p:txBody>
            </p:sp>
            <p:sp>
              <p:nvSpPr>
                <p:cNvPr id="10259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8305800" y="2514600"/>
                  <a:ext cx="609600" cy="396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000"/>
                    <a:t>C</a:t>
                  </a:r>
                  <a:r>
                    <a:rPr lang="en-US" sz="2000" baseline="-25000"/>
                    <a:t>Y</a:t>
                  </a:r>
                  <a:endParaRPr lang="en-US" sz="2000"/>
                </a:p>
              </p:txBody>
            </p:sp>
            <p:sp>
              <p:nvSpPr>
                <p:cNvPr id="10260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4536010" y="3267555"/>
                  <a:ext cx="609600" cy="396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000" dirty="0"/>
                    <a:t>B</a:t>
                  </a:r>
                </a:p>
              </p:txBody>
            </p:sp>
            <p:sp>
              <p:nvSpPr>
                <p:cNvPr id="1026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5867400" y="3477832"/>
                  <a:ext cx="761205" cy="4598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000" dirty="0"/>
                    <a:t>F</a:t>
                  </a:r>
                  <a:r>
                    <a:rPr lang="en-US" sz="2000" baseline="-25000" dirty="0"/>
                    <a:t>AB</a:t>
                  </a:r>
                  <a:endParaRPr lang="en-US" sz="2000" dirty="0"/>
                </a:p>
              </p:txBody>
            </p:sp>
            <p:sp>
              <p:nvSpPr>
                <p:cNvPr id="10263" name="Line 66"/>
                <p:cNvSpPr>
                  <a:spLocks noChangeShapeType="1"/>
                </p:cNvSpPr>
                <p:nvPr/>
              </p:nvSpPr>
              <p:spPr bwMode="auto">
                <a:xfrm>
                  <a:off x="4724400" y="3048000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264" name="Line 67"/>
                <p:cNvSpPr>
                  <a:spLocks noChangeShapeType="1"/>
                </p:cNvSpPr>
                <p:nvPr/>
              </p:nvSpPr>
              <p:spPr bwMode="auto">
                <a:xfrm>
                  <a:off x="6172200" y="3048000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265" name="Line 68"/>
                <p:cNvSpPr>
                  <a:spLocks noChangeShapeType="1"/>
                </p:cNvSpPr>
                <p:nvPr/>
              </p:nvSpPr>
              <p:spPr bwMode="auto">
                <a:xfrm>
                  <a:off x="8305800" y="3048000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266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4724400" y="3124200"/>
                  <a:ext cx="381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267" name="Line 70"/>
                <p:cNvSpPr>
                  <a:spLocks noChangeShapeType="1"/>
                </p:cNvSpPr>
                <p:nvPr/>
              </p:nvSpPr>
              <p:spPr bwMode="auto">
                <a:xfrm>
                  <a:off x="5867400" y="31242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268" name="Line 71"/>
                <p:cNvSpPr>
                  <a:spLocks noChangeShapeType="1"/>
                </p:cNvSpPr>
                <p:nvPr/>
              </p:nvSpPr>
              <p:spPr bwMode="auto">
                <a:xfrm flipH="1">
                  <a:off x="6172200" y="3124200"/>
                  <a:ext cx="609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269" name="Line 72"/>
                <p:cNvSpPr>
                  <a:spLocks noChangeShapeType="1"/>
                </p:cNvSpPr>
                <p:nvPr/>
              </p:nvSpPr>
              <p:spPr bwMode="auto">
                <a:xfrm>
                  <a:off x="7772400" y="3124200"/>
                  <a:ext cx="533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270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6248400" y="1600200"/>
                  <a:ext cx="1086069" cy="4598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000" dirty="0"/>
                    <a:t>400 N</a:t>
                  </a:r>
                </a:p>
              </p:txBody>
            </p:sp>
            <p:sp>
              <p:nvSpPr>
                <p:cNvPr id="10271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5257800" y="2879725"/>
                  <a:ext cx="685800" cy="4598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000" dirty="0"/>
                    <a:t>1 m</a:t>
                  </a:r>
                </a:p>
              </p:txBody>
            </p:sp>
            <p:sp>
              <p:nvSpPr>
                <p:cNvPr id="10272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6903545" y="2873518"/>
                  <a:ext cx="705692" cy="4598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000" dirty="0"/>
                    <a:t>2 m</a:t>
                  </a:r>
                </a:p>
              </p:txBody>
            </p:sp>
            <p:cxnSp>
              <p:nvCxnSpPr>
                <p:cNvPr id="10273" name="Straight Connector 3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191000" y="2819400"/>
                  <a:ext cx="1066800" cy="1588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274" name="Straight Connector 41"/>
                <p:cNvCxnSpPr>
                  <a:cxnSpLocks noChangeShapeType="1"/>
                </p:cNvCxnSpPr>
                <p:nvPr/>
              </p:nvCxnSpPr>
              <p:spPr bwMode="auto">
                <a:xfrm>
                  <a:off x="4343400" y="3352800"/>
                  <a:ext cx="228600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275" name="Straight Connector 42"/>
                <p:cNvCxnSpPr>
                  <a:cxnSpLocks noChangeShapeType="1"/>
                </p:cNvCxnSpPr>
                <p:nvPr/>
              </p:nvCxnSpPr>
              <p:spPr bwMode="auto">
                <a:xfrm>
                  <a:off x="4343400" y="2286000"/>
                  <a:ext cx="228600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276" name="Straight Arrow Connector 4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925616" y="2818606"/>
                  <a:ext cx="1066800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0277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3962400" y="2590800"/>
                  <a:ext cx="761205" cy="4598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000" dirty="0"/>
                    <a:t>1 m</a:t>
                  </a:r>
                </a:p>
              </p:txBody>
            </p:sp>
            <p:cxnSp>
              <p:nvCxnSpPr>
                <p:cNvPr id="10279" name="Straight Arrow Connector 49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8305800" y="2286000"/>
                  <a:ext cx="533400" cy="1588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1" name="Arc 50"/>
                <p:cNvSpPr/>
                <p:nvPr/>
              </p:nvSpPr>
              <p:spPr bwMode="auto">
                <a:xfrm rot="16200000">
                  <a:off x="4688707" y="1864493"/>
                  <a:ext cx="731836" cy="965251"/>
                </a:xfrm>
                <a:prstGeom prst="arc">
                  <a:avLst/>
                </a:prstGeom>
                <a:noFill/>
                <a:ln w="38100" cap="flat" cmpd="sng" algn="ctr">
                  <a:solidFill>
                    <a:srgbClr val="0000FF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281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251434" y="1578376"/>
                  <a:ext cx="1326931" cy="4598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000" dirty="0"/>
                    <a:t>800 N m</a:t>
                  </a:r>
                </a:p>
              </p:txBody>
            </p:sp>
          </p:grpSp>
        </p:grpSp>
        <p:cxnSp>
          <p:nvCxnSpPr>
            <p:cNvPr id="7" name="Straight Connector 6"/>
            <p:cNvCxnSpPr/>
            <p:nvPr/>
          </p:nvCxnSpPr>
          <p:spPr>
            <a:xfrm>
              <a:off x="4648200" y="2857328"/>
              <a:ext cx="0" cy="2333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648200" y="3090672"/>
              <a:ext cx="6279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4429034" y="2826096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791386" y="3026770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2718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533400" y="3989388"/>
            <a:ext cx="8305800" cy="2411413"/>
            <a:chOff x="336" y="2485"/>
            <a:chExt cx="5232" cy="15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73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32" y="3393"/>
                  <a:ext cx="3936" cy="6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ts val="0"/>
                    </a:spcBef>
                    <a:spcAft>
                      <a:spcPts val="1200"/>
                    </a:spcAft>
                  </a:pPr>
                  <a:r>
                    <a:rPr lang="en-US" dirty="0" smtClean="0">
                      <a:sym typeface="Symbol" pitchFamily="18" charset="2"/>
                    </a:rPr>
                    <a:t>  </a:t>
                  </a:r>
                  <a:r>
                    <a:rPr lang="en-US" dirty="0">
                      <a:sym typeface="Symbol" pitchFamily="18" charset="2"/>
                    </a:rPr>
                    <a:t>+   F</a:t>
                  </a:r>
                  <a:r>
                    <a:rPr lang="en-US" baseline="-25000" dirty="0">
                      <a:sym typeface="Symbol" pitchFamily="18" charset="2"/>
                    </a:rPr>
                    <a:t>Y</a:t>
                  </a:r>
                  <a:r>
                    <a:rPr lang="en-US" dirty="0">
                      <a:sym typeface="Symbol" pitchFamily="18" charset="2"/>
                    </a:rPr>
                    <a:t>  = </a:t>
                  </a:r>
                  <a:r>
                    <a:rPr lang="en-US" dirty="0">
                      <a:cs typeface="Times New Roman" pitchFamily="18" charset="0"/>
                    </a:rPr>
                    <a:t>– </a:t>
                  </a:r>
                  <a:r>
                    <a:rPr lang="en-US" dirty="0">
                      <a:sym typeface="Symbol" pitchFamily="18" charset="2"/>
                    </a:rPr>
                    <a:t>C</a:t>
                  </a:r>
                  <a:r>
                    <a:rPr lang="en-US" baseline="-25000" dirty="0">
                      <a:sym typeface="Symbol" pitchFamily="18" charset="2"/>
                    </a:rPr>
                    <a:t>Y</a:t>
                  </a:r>
                  <a:r>
                    <a:rPr lang="en-US" dirty="0">
                      <a:sym typeface="Symbol" pitchFamily="18" charset="2"/>
                    </a:rPr>
                    <a:t> </a:t>
                  </a:r>
                  <a:r>
                    <a:rPr lang="en-US" dirty="0"/>
                    <a:t> </a:t>
                  </a:r>
                  <a:r>
                    <a:rPr lang="en-US" dirty="0">
                      <a:cs typeface="Times New Roman" pitchFamily="18" charset="0"/>
                    </a:rPr>
                    <a:t>+ </a:t>
                  </a:r>
                  <a:r>
                    <a:rPr lang="en-US" dirty="0">
                      <a:sym typeface="Symbol" pitchFamily="18" charset="2"/>
                    </a:rPr>
                    <a:t>843.3 </a:t>
                  </a:r>
                  <a:r>
                    <a:rPr lang="en-US" dirty="0" smtClean="0">
                      <a:sym typeface="Symbol" pitchFamily="18" charset="2"/>
                    </a:rPr>
                    <a:t>(1/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10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)</m:t>
                      </m:r>
                    </m:oMath>
                  </a14:m>
                  <a:r>
                    <a:rPr lang="en-US" dirty="0">
                      <a:cs typeface="Times New Roman" pitchFamily="18" charset="0"/>
                    </a:rPr>
                    <a:t> – 400 =  0</a:t>
                  </a:r>
                  <a:endParaRPr lang="en-US" dirty="0">
                    <a:cs typeface="Times New Roman" pitchFamily="18" charset="0"/>
                    <a:sym typeface="Symbol" pitchFamily="18" charset="2"/>
                  </a:endParaRPr>
                </a:p>
                <a:p>
                  <a:pPr eaLnBrk="1" hangingPunct="1">
                    <a:spcBef>
                      <a:spcPts val="0"/>
                    </a:spcBef>
                    <a:spcAft>
                      <a:spcPts val="1200"/>
                    </a:spcAft>
                  </a:pPr>
                  <a:r>
                    <a:rPr lang="en-US" dirty="0">
                      <a:cs typeface="Times New Roman" pitchFamily="18" charset="0"/>
                      <a:sym typeface="Symbol" pitchFamily="18" charset="2"/>
                    </a:rPr>
                    <a:t>                         </a:t>
                  </a:r>
                  <a:r>
                    <a:rPr lang="en-US" dirty="0">
                      <a:solidFill>
                        <a:srgbClr val="0000FA"/>
                      </a:solidFill>
                      <a:cs typeface="Times New Roman" pitchFamily="18" charset="0"/>
                    </a:rPr>
                    <a:t>C</a:t>
                  </a:r>
                  <a:r>
                    <a:rPr lang="en-US" baseline="-25000" dirty="0">
                      <a:solidFill>
                        <a:srgbClr val="0000FA"/>
                      </a:solidFill>
                      <a:cs typeface="Times New Roman" pitchFamily="18" charset="0"/>
                    </a:rPr>
                    <a:t>Y</a:t>
                  </a:r>
                  <a:r>
                    <a:rPr lang="en-US" dirty="0">
                      <a:solidFill>
                        <a:srgbClr val="0000FA"/>
                      </a:solidFill>
                      <a:cs typeface="Times New Roman" pitchFamily="18" charset="0"/>
                    </a:rPr>
                    <a:t>  = </a:t>
                  </a:r>
                  <a:r>
                    <a:rPr lang="en-US" dirty="0">
                      <a:cs typeface="Times New Roman" pitchFamily="18" charset="0"/>
                    </a:rPr>
                    <a:t>– </a:t>
                  </a:r>
                  <a:r>
                    <a:rPr lang="en-US" dirty="0" smtClean="0">
                      <a:cs typeface="Times New Roman" pitchFamily="18" charset="0"/>
                    </a:rPr>
                    <a:t>133 </a:t>
                  </a:r>
                  <a:r>
                    <a:rPr lang="en-US" dirty="0">
                      <a:cs typeface="Times New Roman" pitchFamily="18" charset="0"/>
                    </a:rPr>
                    <a:t>N =</a:t>
                  </a:r>
                  <a:r>
                    <a:rPr lang="en-US" dirty="0" smtClean="0">
                      <a:solidFill>
                        <a:srgbClr val="0000FA"/>
                      </a:solidFill>
                      <a:cs typeface="Times New Roman" pitchFamily="18" charset="0"/>
                    </a:rPr>
                    <a:t> 133 N </a:t>
                  </a:r>
                  <a:r>
                    <a:rPr lang="en-US" dirty="0" smtClean="0">
                      <a:solidFill>
                        <a:srgbClr val="0000FA"/>
                      </a:solidFill>
                      <a:cs typeface="Times New Roman" pitchFamily="18" charset="0"/>
                      <a:sym typeface="Symbol" panose="05050102010706020507" pitchFamily="18" charset="2"/>
                    </a:rPr>
                    <a:t></a:t>
                  </a:r>
                  <a:endParaRPr lang="en-US" dirty="0">
                    <a:solidFill>
                      <a:srgbClr val="0000FA"/>
                    </a:solidFill>
                  </a:endParaRPr>
                </a:p>
              </p:txBody>
            </p:sp>
          </mc:Choice>
          <mc:Fallback xmlns="">
            <p:sp>
              <p:nvSpPr>
                <p:cNvPr id="11273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2" y="3393"/>
                  <a:ext cx="3936" cy="61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95" t="-1258" b="-1069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7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32" y="2726"/>
                  <a:ext cx="5136" cy="6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ts val="0"/>
                    </a:spcBef>
                    <a:spcAft>
                      <a:spcPts val="1200"/>
                    </a:spcAft>
                    <a:buFont typeface="Symbol" pitchFamily="18" charset="2"/>
                    <a:buChar char="®"/>
                  </a:pPr>
                  <a:r>
                    <a:rPr lang="en-US" dirty="0">
                      <a:sym typeface="Symbol" pitchFamily="18" charset="2"/>
                    </a:rPr>
                    <a:t>  +   F</a:t>
                  </a:r>
                  <a:r>
                    <a:rPr lang="en-US" baseline="-25000" dirty="0">
                      <a:sym typeface="Symbol" pitchFamily="18" charset="2"/>
                    </a:rPr>
                    <a:t>X</a:t>
                  </a:r>
                  <a:r>
                    <a:rPr lang="en-US" dirty="0">
                      <a:sym typeface="Symbol" pitchFamily="18" charset="2"/>
                    </a:rPr>
                    <a:t>  = </a:t>
                  </a:r>
                  <a:r>
                    <a:rPr lang="en-US" dirty="0" smtClean="0">
                      <a:cs typeface="Times New Roman" pitchFamily="18" charset="0"/>
                    </a:rPr>
                    <a:t>– </a:t>
                  </a:r>
                  <a:r>
                    <a:rPr lang="en-US" dirty="0">
                      <a:sym typeface="Symbol" pitchFamily="18" charset="2"/>
                    </a:rPr>
                    <a:t>C</a:t>
                  </a:r>
                  <a:r>
                    <a:rPr lang="en-US" baseline="-25000" dirty="0">
                      <a:sym typeface="Symbol" pitchFamily="18" charset="2"/>
                    </a:rPr>
                    <a:t>X</a:t>
                  </a:r>
                  <a:r>
                    <a:rPr lang="en-US" dirty="0">
                      <a:sym typeface="Symbol" pitchFamily="18" charset="2"/>
                    </a:rPr>
                    <a:t> </a:t>
                  </a:r>
                  <a:r>
                    <a:rPr lang="en-US" dirty="0"/>
                    <a:t> </a:t>
                  </a:r>
                  <a:r>
                    <a:rPr lang="en-US" dirty="0" smtClean="0">
                      <a:cs typeface="Times New Roman" pitchFamily="18" charset="0"/>
                    </a:rPr>
                    <a:t>– </a:t>
                  </a:r>
                  <a:r>
                    <a:rPr lang="en-US" dirty="0" smtClean="0">
                      <a:sym typeface="Symbol" pitchFamily="18" charset="2"/>
                    </a:rPr>
                    <a:t>843.3 </a:t>
                  </a:r>
                  <a:r>
                    <a:rPr lang="en-US" dirty="0">
                      <a:sym typeface="Symbol" pitchFamily="18" charset="2"/>
                    </a:rPr>
                    <a:t>(3/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10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)</m:t>
                      </m:r>
                    </m:oMath>
                  </a14:m>
                  <a:r>
                    <a:rPr lang="en-US" dirty="0">
                      <a:cs typeface="Times New Roman" pitchFamily="18" charset="0"/>
                    </a:rPr>
                    <a:t> =  0</a:t>
                  </a:r>
                </a:p>
                <a:p>
                  <a:pPr eaLnBrk="1" hangingPunct="1">
                    <a:spcBef>
                      <a:spcPts val="0"/>
                    </a:spcBef>
                    <a:spcAft>
                      <a:spcPts val="1200"/>
                    </a:spcAft>
                    <a:buFont typeface="Symbol" pitchFamily="18" charset="2"/>
                    <a:buNone/>
                  </a:pPr>
                  <a:r>
                    <a:rPr lang="en-US" dirty="0">
                      <a:cs typeface="Times New Roman" pitchFamily="18" charset="0"/>
                    </a:rPr>
                    <a:t>		</a:t>
                  </a:r>
                  <a:r>
                    <a:rPr lang="en-US" dirty="0">
                      <a:solidFill>
                        <a:srgbClr val="0000FA"/>
                      </a:solidFill>
                      <a:cs typeface="Times New Roman" pitchFamily="18" charset="0"/>
                    </a:rPr>
                    <a:t>C</a:t>
                  </a:r>
                  <a:r>
                    <a:rPr lang="en-US" baseline="-25000" dirty="0">
                      <a:solidFill>
                        <a:srgbClr val="0000FA"/>
                      </a:solidFill>
                      <a:cs typeface="Times New Roman" pitchFamily="18" charset="0"/>
                    </a:rPr>
                    <a:t>X</a:t>
                  </a:r>
                  <a:r>
                    <a:rPr lang="en-US" dirty="0">
                      <a:solidFill>
                        <a:srgbClr val="0000FA"/>
                      </a:solidFill>
                      <a:cs typeface="Times New Roman" pitchFamily="18" charset="0"/>
                    </a:rPr>
                    <a:t>  = </a:t>
                  </a:r>
                  <a:r>
                    <a:rPr lang="en-US" dirty="0">
                      <a:cs typeface="Times New Roman" pitchFamily="18" charset="0"/>
                    </a:rPr>
                    <a:t>– </a:t>
                  </a:r>
                  <a:r>
                    <a:rPr lang="en-US" dirty="0" smtClean="0">
                      <a:cs typeface="Times New Roman" pitchFamily="18" charset="0"/>
                    </a:rPr>
                    <a:t>800 </a:t>
                  </a:r>
                  <a:r>
                    <a:rPr lang="en-US" dirty="0">
                      <a:cs typeface="Times New Roman" pitchFamily="18" charset="0"/>
                    </a:rPr>
                    <a:t>N = </a:t>
                  </a:r>
                  <a:r>
                    <a:rPr lang="en-US" dirty="0">
                      <a:solidFill>
                        <a:srgbClr val="0000FA"/>
                      </a:solidFill>
                      <a:cs typeface="Times New Roman" pitchFamily="18" charset="0"/>
                    </a:rPr>
                    <a:t>800 </a:t>
                  </a:r>
                  <a:r>
                    <a:rPr lang="en-US" dirty="0" smtClean="0">
                      <a:solidFill>
                        <a:srgbClr val="0000FA"/>
                      </a:solidFill>
                      <a:cs typeface="Times New Roman" pitchFamily="18" charset="0"/>
                    </a:rPr>
                    <a:t>N </a:t>
                  </a:r>
                  <a:r>
                    <a:rPr lang="en-US" dirty="0" smtClean="0">
                      <a:solidFill>
                        <a:srgbClr val="0000FA"/>
                      </a:solidFill>
                      <a:cs typeface="Times New Roman" pitchFamily="18" charset="0"/>
                      <a:sym typeface="Symbol" panose="05050102010706020507" pitchFamily="18" charset="2"/>
                    </a:rPr>
                    <a:t></a:t>
                  </a:r>
                  <a:endParaRPr lang="en-US" dirty="0">
                    <a:solidFill>
                      <a:srgbClr val="0000FA"/>
                    </a:solidFill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1274" name="Text 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2" y="2726"/>
                  <a:ext cx="5136" cy="61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047" t="-1887" b="-1132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275" name="Text Box 21"/>
            <p:cNvSpPr txBox="1">
              <a:spLocks noChangeArrowheads="1"/>
            </p:cNvSpPr>
            <p:nvPr/>
          </p:nvSpPr>
          <p:spPr bwMode="auto">
            <a:xfrm>
              <a:off x="336" y="2485"/>
              <a:ext cx="422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1200"/>
                </a:spcAft>
              </a:pPr>
              <a:r>
                <a:rPr lang="en-US" dirty="0"/>
                <a:t>Now use the x and </a:t>
              </a:r>
              <a:r>
                <a:rPr lang="en-US" dirty="0" smtClean="0"/>
                <a:t>y-direction </a:t>
              </a:r>
              <a:r>
                <a:rPr lang="en-US" dirty="0"/>
                <a:t>Equations of Equilibrium: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EXAMPLE </a:t>
            </a:r>
            <a:r>
              <a:rPr lang="en-US" sz="2400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(continued)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10" y="1100450"/>
            <a:ext cx="3199418" cy="2482849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3886200" y="1050563"/>
            <a:ext cx="4309110" cy="2683237"/>
            <a:chOff x="3695700" y="651310"/>
            <a:chExt cx="4309110" cy="2683237"/>
          </a:xfrm>
        </p:grpSpPr>
        <p:grpSp>
          <p:nvGrpSpPr>
            <p:cNvPr id="74" name="Group 73"/>
            <p:cNvGrpSpPr>
              <a:grpSpLocks noChangeAspect="1"/>
            </p:cNvGrpSpPr>
            <p:nvPr/>
          </p:nvGrpSpPr>
          <p:grpSpPr>
            <a:xfrm>
              <a:off x="3695700" y="651310"/>
              <a:ext cx="4309110" cy="2616430"/>
              <a:chOff x="3581400" y="396940"/>
              <a:chExt cx="4953000" cy="3007390"/>
            </a:xfrm>
          </p:grpSpPr>
          <p:sp>
            <p:nvSpPr>
              <p:cNvPr id="79" name="Text Box 49"/>
              <p:cNvSpPr txBox="1">
                <a:spLocks noChangeArrowheads="1"/>
              </p:cNvSpPr>
              <p:nvPr/>
            </p:nvSpPr>
            <p:spPr bwMode="auto">
              <a:xfrm>
                <a:off x="4344194" y="396940"/>
                <a:ext cx="3581400" cy="495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u="sng" dirty="0">
                    <a:solidFill>
                      <a:srgbClr val="0000FA"/>
                    </a:solidFill>
                  </a:rPr>
                  <a:t>FBD of member </a:t>
                </a:r>
                <a:r>
                  <a:rPr lang="en-US" u="sng" dirty="0" smtClean="0">
                    <a:solidFill>
                      <a:srgbClr val="0000FA"/>
                    </a:solidFill>
                  </a:rPr>
                  <a:t>BC</a:t>
                </a:r>
              </a:p>
            </p:txBody>
          </p:sp>
          <p:grpSp>
            <p:nvGrpSpPr>
              <p:cNvPr id="80" name="Group 52"/>
              <p:cNvGrpSpPr>
                <a:grpSpLocks/>
              </p:cNvGrpSpPr>
              <p:nvPr/>
            </p:nvGrpSpPr>
            <p:grpSpPr bwMode="auto">
              <a:xfrm>
                <a:off x="3581400" y="1044976"/>
                <a:ext cx="4953000" cy="2359354"/>
                <a:chOff x="3962400" y="1578376"/>
                <a:chExt cx="4953000" cy="2359354"/>
              </a:xfrm>
            </p:grpSpPr>
            <p:sp>
              <p:nvSpPr>
                <p:cNvPr id="81" name="Line 50"/>
                <p:cNvSpPr>
                  <a:spLocks noChangeShapeType="1"/>
                </p:cNvSpPr>
                <p:nvPr/>
              </p:nvSpPr>
              <p:spPr bwMode="auto">
                <a:xfrm>
                  <a:off x="4724400" y="2286000"/>
                  <a:ext cx="35814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82" name="Line 51"/>
                <p:cNvSpPr>
                  <a:spLocks noChangeShapeType="1"/>
                </p:cNvSpPr>
                <p:nvPr/>
              </p:nvSpPr>
              <p:spPr bwMode="auto">
                <a:xfrm>
                  <a:off x="6172200" y="1752600"/>
                  <a:ext cx="0" cy="45720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83" name="Line 56"/>
                <p:cNvSpPr>
                  <a:spLocks noChangeShapeType="1"/>
                </p:cNvSpPr>
                <p:nvPr/>
              </p:nvSpPr>
              <p:spPr bwMode="auto">
                <a:xfrm flipH="1" flipV="1">
                  <a:off x="4724400" y="3352800"/>
                  <a:ext cx="1143000" cy="38140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84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8305800" y="2286000"/>
                  <a:ext cx="0" cy="53340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85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8229600" y="1752600"/>
                  <a:ext cx="609600" cy="396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000"/>
                    <a:t>C</a:t>
                  </a:r>
                  <a:r>
                    <a:rPr lang="en-US" sz="2000" baseline="-25000"/>
                    <a:t>X</a:t>
                  </a:r>
                  <a:endParaRPr lang="en-US" sz="2000"/>
                </a:p>
              </p:txBody>
            </p:sp>
            <p:sp>
              <p:nvSpPr>
                <p:cNvPr id="86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8305800" y="2514600"/>
                  <a:ext cx="609600" cy="396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000"/>
                    <a:t>C</a:t>
                  </a:r>
                  <a:r>
                    <a:rPr lang="en-US" sz="2000" baseline="-25000"/>
                    <a:t>Y</a:t>
                  </a:r>
                  <a:endParaRPr lang="en-US" sz="2000"/>
                </a:p>
              </p:txBody>
            </p:sp>
            <p:sp>
              <p:nvSpPr>
                <p:cNvPr id="87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4536010" y="3267555"/>
                  <a:ext cx="609600" cy="396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000" dirty="0"/>
                    <a:t>B</a:t>
                  </a:r>
                </a:p>
              </p:txBody>
            </p:sp>
            <p:sp>
              <p:nvSpPr>
                <p:cNvPr id="88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5867400" y="3477832"/>
                  <a:ext cx="761205" cy="4598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000" dirty="0"/>
                    <a:t>F</a:t>
                  </a:r>
                  <a:r>
                    <a:rPr lang="en-US" sz="2000" baseline="-25000" dirty="0"/>
                    <a:t>AB</a:t>
                  </a:r>
                  <a:endParaRPr lang="en-US" sz="2000" dirty="0"/>
                </a:p>
              </p:txBody>
            </p:sp>
            <p:sp>
              <p:nvSpPr>
                <p:cNvPr id="89" name="Line 66"/>
                <p:cNvSpPr>
                  <a:spLocks noChangeShapeType="1"/>
                </p:cNvSpPr>
                <p:nvPr/>
              </p:nvSpPr>
              <p:spPr bwMode="auto">
                <a:xfrm>
                  <a:off x="4724400" y="3048000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0" name="Line 67"/>
                <p:cNvSpPr>
                  <a:spLocks noChangeShapeType="1"/>
                </p:cNvSpPr>
                <p:nvPr/>
              </p:nvSpPr>
              <p:spPr bwMode="auto">
                <a:xfrm>
                  <a:off x="6172200" y="3048000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1" name="Line 68"/>
                <p:cNvSpPr>
                  <a:spLocks noChangeShapeType="1"/>
                </p:cNvSpPr>
                <p:nvPr/>
              </p:nvSpPr>
              <p:spPr bwMode="auto">
                <a:xfrm>
                  <a:off x="8305800" y="3048000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2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4724400" y="3124200"/>
                  <a:ext cx="381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3" name="Line 70"/>
                <p:cNvSpPr>
                  <a:spLocks noChangeShapeType="1"/>
                </p:cNvSpPr>
                <p:nvPr/>
              </p:nvSpPr>
              <p:spPr bwMode="auto">
                <a:xfrm>
                  <a:off x="5867400" y="312420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4" name="Line 71"/>
                <p:cNvSpPr>
                  <a:spLocks noChangeShapeType="1"/>
                </p:cNvSpPr>
                <p:nvPr/>
              </p:nvSpPr>
              <p:spPr bwMode="auto">
                <a:xfrm flipH="1">
                  <a:off x="6172200" y="3124200"/>
                  <a:ext cx="609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5" name="Line 72"/>
                <p:cNvSpPr>
                  <a:spLocks noChangeShapeType="1"/>
                </p:cNvSpPr>
                <p:nvPr/>
              </p:nvSpPr>
              <p:spPr bwMode="auto">
                <a:xfrm>
                  <a:off x="7772400" y="3124200"/>
                  <a:ext cx="533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6248400" y="1600200"/>
                  <a:ext cx="1086069" cy="4598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000" dirty="0"/>
                    <a:t>400 N</a:t>
                  </a:r>
                </a:p>
              </p:txBody>
            </p:sp>
            <p:sp>
              <p:nvSpPr>
                <p:cNvPr id="97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5257800" y="2879725"/>
                  <a:ext cx="685800" cy="4598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000" dirty="0"/>
                    <a:t>1 m</a:t>
                  </a:r>
                </a:p>
              </p:txBody>
            </p:sp>
            <p:sp>
              <p:nvSpPr>
                <p:cNvPr id="98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6903545" y="2873518"/>
                  <a:ext cx="705692" cy="4598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000" dirty="0"/>
                    <a:t>2 m</a:t>
                  </a:r>
                </a:p>
              </p:txBody>
            </p:sp>
            <p:cxnSp>
              <p:nvCxnSpPr>
                <p:cNvPr id="99" name="Straight Connector 3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191000" y="2819400"/>
                  <a:ext cx="1066800" cy="1588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0" name="Straight Connector 41"/>
                <p:cNvCxnSpPr>
                  <a:cxnSpLocks noChangeShapeType="1"/>
                </p:cNvCxnSpPr>
                <p:nvPr/>
              </p:nvCxnSpPr>
              <p:spPr bwMode="auto">
                <a:xfrm>
                  <a:off x="4343400" y="3352800"/>
                  <a:ext cx="228600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1" name="Straight Connector 42"/>
                <p:cNvCxnSpPr>
                  <a:cxnSpLocks noChangeShapeType="1"/>
                </p:cNvCxnSpPr>
                <p:nvPr/>
              </p:nvCxnSpPr>
              <p:spPr bwMode="auto">
                <a:xfrm>
                  <a:off x="4343400" y="2286000"/>
                  <a:ext cx="228600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2" name="Straight Arrow Connector 4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925616" y="2818606"/>
                  <a:ext cx="1066800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03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3962400" y="2590800"/>
                  <a:ext cx="761205" cy="4598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000" dirty="0"/>
                    <a:t>1 m</a:t>
                  </a:r>
                </a:p>
              </p:txBody>
            </p:sp>
            <p:cxnSp>
              <p:nvCxnSpPr>
                <p:cNvPr id="104" name="Straight Arrow Connector 49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8305800" y="2286000"/>
                  <a:ext cx="533400" cy="1588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05" name="Arc 104"/>
                <p:cNvSpPr/>
                <p:nvPr/>
              </p:nvSpPr>
              <p:spPr bwMode="auto">
                <a:xfrm rot="16200000">
                  <a:off x="4533900" y="2019300"/>
                  <a:ext cx="990600" cy="914400"/>
                </a:xfrm>
                <a:prstGeom prst="arc">
                  <a:avLst/>
                </a:prstGeom>
                <a:noFill/>
                <a:ln w="38100" cap="flat" cmpd="sng" algn="ctr">
                  <a:solidFill>
                    <a:srgbClr val="0000FF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6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251434" y="1578376"/>
                  <a:ext cx="1326931" cy="4598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000" dirty="0"/>
                    <a:t>800 N m</a:t>
                  </a:r>
                </a:p>
              </p:txBody>
            </p:sp>
          </p:grpSp>
        </p:grpSp>
        <p:cxnSp>
          <p:nvCxnSpPr>
            <p:cNvPr id="75" name="Straight Connector 74"/>
            <p:cNvCxnSpPr/>
            <p:nvPr/>
          </p:nvCxnSpPr>
          <p:spPr>
            <a:xfrm>
              <a:off x="4648200" y="2857328"/>
              <a:ext cx="0" cy="2333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648200" y="3090672"/>
              <a:ext cx="6279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4429034" y="2826096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791386" y="3026770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7392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876800"/>
            <a:ext cx="8534400" cy="1905000"/>
          </a:xfrm>
        </p:spPr>
        <p:txBody>
          <a:bodyPr/>
          <a:lstStyle/>
          <a:p>
            <a:pPr algn="l" eaLnBrk="1" hangingPunct="1"/>
            <a:r>
              <a:rPr lang="en-US" sz="2400" b="1" smtClean="0"/>
              <a:t>1.  Find force acting at </a:t>
            </a:r>
            <a:r>
              <a:rPr lang="en-US" sz="2400" b="1" i="1" smtClean="0"/>
              <a:t>A</a:t>
            </a:r>
            <a:r>
              <a:rPr lang="en-US" sz="2400" b="1" smtClean="0"/>
              <a:t> (assume backhoe arm weight is negligible)</a:t>
            </a:r>
            <a:br>
              <a:rPr lang="en-US" sz="2400" b="1" smtClean="0"/>
            </a:br>
            <a:r>
              <a:rPr lang="en-US" sz="2400" b="1" smtClean="0"/>
              <a:t>2.  Determine whether the force acting on hydraulic cylinder </a:t>
            </a:r>
            <a:r>
              <a:rPr lang="en-US" sz="2400" b="1" i="1" smtClean="0"/>
              <a:t>HG</a:t>
            </a:r>
            <a:r>
              <a:rPr lang="en-US" sz="2400" b="1" smtClean="0"/>
              <a:t> exceeds its capacity of 40 kN</a:t>
            </a:r>
            <a:endParaRPr lang="en-US" sz="1800" smtClean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731838"/>
            <a:ext cx="8763000" cy="4144962"/>
          </a:xfrm>
        </p:spPr>
      </p:pic>
      <p:grpSp>
        <p:nvGrpSpPr>
          <p:cNvPr id="15364" name="Group 6"/>
          <p:cNvGrpSpPr>
            <a:grpSpLocks/>
          </p:cNvGrpSpPr>
          <p:nvPr/>
        </p:nvGrpSpPr>
        <p:grpSpPr bwMode="auto">
          <a:xfrm>
            <a:off x="2590800" y="4267200"/>
            <a:ext cx="1524000" cy="366713"/>
            <a:chOff x="1632" y="2688"/>
            <a:chExt cx="960" cy="231"/>
          </a:xfrm>
        </p:grpSpPr>
        <p:sp>
          <p:nvSpPr>
            <p:cNvPr id="15365" name="Text Box 4"/>
            <p:cNvSpPr txBox="1">
              <a:spLocks noChangeArrowheads="1"/>
            </p:cNvSpPr>
            <p:nvPr/>
          </p:nvSpPr>
          <p:spPr bwMode="auto">
            <a:xfrm>
              <a:off x="1968" y="2688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14 kN</a:t>
              </a:r>
            </a:p>
          </p:txBody>
        </p:sp>
        <p:sp>
          <p:nvSpPr>
            <p:cNvPr id="15366" name="Line 5"/>
            <p:cNvSpPr>
              <a:spLocks noChangeShapeType="1"/>
            </p:cNvSpPr>
            <p:nvPr/>
          </p:nvSpPr>
          <p:spPr bwMode="auto">
            <a:xfrm flipH="1">
              <a:off x="1632" y="283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60325"/>
            <a:ext cx="5791200" cy="3749675"/>
          </a:xfrm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470275"/>
            <a:ext cx="71628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6025" y="2743200"/>
            <a:ext cx="2847975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371600" y="304800"/>
            <a:ext cx="1143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Step 1, finding forces at A</a:t>
            </a:r>
          </a:p>
        </p:txBody>
      </p:sp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2819400" y="6324600"/>
            <a:ext cx="1524000" cy="366713"/>
            <a:chOff x="1632" y="2688"/>
            <a:chExt cx="960" cy="231"/>
          </a:xfrm>
        </p:grpSpPr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1968" y="2688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14 kN</a:t>
              </a:r>
            </a:p>
          </p:txBody>
        </p:sp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 flipH="1">
              <a:off x="1632" y="283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730250"/>
            <a:ext cx="58674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7620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1.  Find force acting at </a:t>
            </a:r>
            <a:r>
              <a:rPr lang="en-US" sz="1200" i="1" smtClean="0"/>
              <a:t>A</a:t>
            </a:r>
            <a:r>
              <a:rPr lang="en-US" sz="1200" smtClean="0"/>
              <a:t> (assume backhoe arm weight is negligible)</a:t>
            </a:r>
            <a:br>
              <a:rPr lang="en-US" sz="1200" smtClean="0"/>
            </a:br>
            <a:r>
              <a:rPr lang="en-US" sz="1200" smtClean="0"/>
              <a:t>2.  Determine whether the force acting on hydraulic cylinder </a:t>
            </a:r>
            <a:r>
              <a:rPr lang="en-US" sz="1200" i="1" smtClean="0"/>
              <a:t>HG</a:t>
            </a:r>
            <a:r>
              <a:rPr lang="en-US" sz="1200" smtClean="0"/>
              <a:t> exceeds its capacity of 40 kN</a:t>
            </a:r>
          </a:p>
        </p:txBody>
      </p:sp>
      <p:grpSp>
        <p:nvGrpSpPr>
          <p:cNvPr id="17412" name="Group 6"/>
          <p:cNvGrpSpPr>
            <a:grpSpLocks/>
          </p:cNvGrpSpPr>
          <p:nvPr/>
        </p:nvGrpSpPr>
        <p:grpSpPr bwMode="auto">
          <a:xfrm>
            <a:off x="4495800" y="3138488"/>
            <a:ext cx="1371600" cy="366712"/>
            <a:chOff x="1632" y="2688"/>
            <a:chExt cx="960" cy="395"/>
          </a:xfrm>
        </p:grpSpPr>
        <p:sp>
          <p:nvSpPr>
            <p:cNvPr id="17413" name="Text Box 7"/>
            <p:cNvSpPr txBox="1">
              <a:spLocks noChangeArrowheads="1"/>
            </p:cNvSpPr>
            <p:nvPr/>
          </p:nvSpPr>
          <p:spPr bwMode="auto">
            <a:xfrm>
              <a:off x="1968" y="2688"/>
              <a:ext cx="624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14 kN</a:t>
              </a:r>
            </a:p>
          </p:txBody>
        </p:sp>
        <p:sp>
          <p:nvSpPr>
            <p:cNvPr id="17414" name="Line 8"/>
            <p:cNvSpPr>
              <a:spLocks noChangeShapeType="1"/>
            </p:cNvSpPr>
            <p:nvPr/>
          </p:nvSpPr>
          <p:spPr bwMode="auto">
            <a:xfrm flipH="1">
              <a:off x="1632" y="283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295400" y="3810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STEPS FOR ANALYSIS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81000" y="3489325"/>
            <a:ext cx="8305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0988" indent="-280988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1. Decide how you need to “cut” the truss. This is based on: </a:t>
            </a:r>
            <a:br>
              <a:rPr lang="en-US" sz="2000">
                <a:latin typeface="Times New Roman" pitchFamily="18" charset="0"/>
              </a:rPr>
            </a:br>
            <a:r>
              <a:rPr lang="en-US" sz="2000">
                <a:latin typeface="Times New Roman" pitchFamily="18" charset="0"/>
              </a:rPr>
              <a:t>a) where you need to determine forces, and, b) where the total number of unknowns does not exceed three (in general).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81000" y="4724400"/>
            <a:ext cx="792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2. Decide which side of the cut truss will be easier to work with (minimize the number of reactions you have to find).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381000" y="5622925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3. </a:t>
            </a:r>
            <a:r>
              <a:rPr lang="en-US" sz="2000" u="sng">
                <a:solidFill>
                  <a:schemeClr val="hlink"/>
                </a:solidFill>
                <a:latin typeface="Times New Roman" pitchFamily="18" charset="0"/>
              </a:rPr>
              <a:t>If required</a:t>
            </a:r>
            <a:r>
              <a:rPr lang="en-US" sz="2000">
                <a:latin typeface="Times New Roman" pitchFamily="18" charset="0"/>
              </a:rPr>
              <a:t>, determine the necessary support reactions by drawing the FBD of the entire truss and applying the E-of-E.</a:t>
            </a:r>
          </a:p>
        </p:txBody>
      </p:sp>
      <p:pic>
        <p:nvPicPr>
          <p:cNvPr id="4102" name="Picture 8" descr="6_15b"/>
          <p:cNvPicPr>
            <a:picLocks noChangeAspect="1" noChangeArrowheads="1"/>
          </p:cNvPicPr>
          <p:nvPr/>
        </p:nvPicPr>
        <p:blipFill>
          <a:blip r:embed="rId3" cstate="print">
            <a:lum bright="-30000" contrast="48000"/>
          </a:blip>
          <a:srcRect/>
          <a:stretch>
            <a:fillRect/>
          </a:stretch>
        </p:blipFill>
        <p:spPr bwMode="auto">
          <a:xfrm>
            <a:off x="152400" y="1066800"/>
            <a:ext cx="243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6_15c"/>
          <p:cNvPicPr>
            <a:picLocks noChangeAspect="1" noChangeArrowheads="1"/>
          </p:cNvPicPr>
          <p:nvPr/>
        </p:nvPicPr>
        <p:blipFill>
          <a:blip r:embed="rId4" cstate="print">
            <a:lum bright="-36000" contrast="48000"/>
          </a:blip>
          <a:srcRect/>
          <a:stretch>
            <a:fillRect/>
          </a:stretch>
        </p:blipFill>
        <p:spPr bwMode="auto">
          <a:xfrm>
            <a:off x="6248400" y="762000"/>
            <a:ext cx="2819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0" descr="6_15a"/>
          <p:cNvPicPr>
            <a:picLocks noChangeAspect="1" noChangeArrowheads="1"/>
          </p:cNvPicPr>
          <p:nvPr/>
        </p:nvPicPr>
        <p:blipFill>
          <a:blip r:embed="rId5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2514600" y="1143000"/>
            <a:ext cx="3352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00200" y="468313"/>
            <a:ext cx="5334000" cy="3471862"/>
          </a:xfrm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854450"/>
            <a:ext cx="58674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3048000" y="6172200"/>
            <a:ext cx="1524000" cy="366713"/>
            <a:chOff x="1632" y="2688"/>
            <a:chExt cx="960" cy="231"/>
          </a:xfrm>
        </p:grpSpPr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1968" y="2688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14 kN</a:t>
              </a:r>
            </a:p>
          </p:txBody>
        </p:sp>
        <p:sp>
          <p:nvSpPr>
            <p:cNvPr id="18438" name="Line 6"/>
            <p:cNvSpPr>
              <a:spLocks noChangeShapeType="1"/>
            </p:cNvSpPr>
            <p:nvPr/>
          </p:nvSpPr>
          <p:spPr bwMode="auto">
            <a:xfrm flipH="1">
              <a:off x="1632" y="283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81400" y="533400"/>
            <a:ext cx="4400550" cy="4391025"/>
          </a:xfrm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Step 2, finding </a:t>
            </a:r>
            <a:r>
              <a:rPr lang="en-US" dirty="0" smtClean="0"/>
              <a:t>F</a:t>
            </a:r>
            <a:r>
              <a:rPr lang="en-US" baseline="-25000" dirty="0" smtClean="0"/>
              <a:t>HG</a:t>
            </a:r>
            <a:endParaRPr lang="en-US" baseline="-25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6_72"/>
          <p:cNvPicPr>
            <a:picLocks noChangeAspect="1" noChangeArrowheads="1"/>
          </p:cNvPicPr>
          <p:nvPr/>
        </p:nvPicPr>
        <p:blipFill>
          <a:blip r:embed="rId3" cstate="print">
            <a:lum bright="-18000" contrast="12000"/>
          </a:blip>
          <a:srcRect/>
          <a:stretch>
            <a:fillRect/>
          </a:stretch>
        </p:blipFill>
        <p:spPr bwMode="auto">
          <a:xfrm>
            <a:off x="1759226" y="609600"/>
            <a:ext cx="60198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905000" y="4495800"/>
            <a:ext cx="572825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Find reactions on pins at A, B, &amp; C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1</a:t>
            </a:r>
            <a:r>
              <a:rPr lang="en-US" dirty="0"/>
              <a:t>) FBD for each member</a:t>
            </a:r>
          </a:p>
          <a:p>
            <a:pPr>
              <a:spcBef>
                <a:spcPct val="50000"/>
              </a:spcBef>
            </a:pPr>
            <a:r>
              <a:rPr lang="en-US" dirty="0"/>
              <a:t>2) FBD for two members connected together </a:t>
            </a:r>
          </a:p>
          <a:p>
            <a:pPr>
              <a:spcBef>
                <a:spcPct val="50000"/>
              </a:spcBef>
            </a:pPr>
            <a:r>
              <a:rPr lang="en-US" dirty="0"/>
              <a:t>3) E-of-E for pin reactions using the different FBDs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g6_27a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1828800" y="914400"/>
            <a:ext cx="33528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914400" y="3429000"/>
            <a:ext cx="8229600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1.   The figures show a frame and its FBDs. If an additional couple moment is applied at C, how will you change the FBD of member </a:t>
            </a:r>
            <a:r>
              <a:rPr lang="en-US" sz="2200" b="1" u="sng">
                <a:latin typeface="Times New Roman" pitchFamily="18" charset="0"/>
              </a:rPr>
              <a:t>BC at B</a:t>
            </a:r>
            <a:r>
              <a:rPr lang="en-US" sz="2200">
                <a:latin typeface="Times New Roman" pitchFamily="18" charset="0"/>
              </a:rPr>
              <a:t>?</a:t>
            </a:r>
          </a:p>
          <a:p>
            <a:pPr marL="457200" indent="-45720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A)	No change, still just one force (F</a:t>
            </a:r>
            <a:r>
              <a:rPr lang="en-US" sz="2200" baseline="-25000">
                <a:latin typeface="Times New Roman" pitchFamily="18" charset="0"/>
              </a:rPr>
              <a:t>AB</a:t>
            </a:r>
            <a:r>
              <a:rPr lang="en-US" sz="2200">
                <a:latin typeface="Times New Roman" pitchFamily="18" charset="0"/>
              </a:rPr>
              <a:t>) at B.</a:t>
            </a:r>
            <a:br>
              <a:rPr lang="en-US" sz="2200">
                <a:latin typeface="Times New Roman" pitchFamily="18" charset="0"/>
              </a:rPr>
            </a:br>
            <a:r>
              <a:rPr lang="en-US" sz="2200">
                <a:latin typeface="Times New Roman" pitchFamily="18" charset="0"/>
              </a:rPr>
              <a:t>B)	Will have two forces, B</a:t>
            </a:r>
            <a:r>
              <a:rPr lang="en-US" sz="2200" baseline="-25000">
                <a:latin typeface="Times New Roman" pitchFamily="18" charset="0"/>
              </a:rPr>
              <a:t>X</a:t>
            </a:r>
            <a:r>
              <a:rPr lang="en-US" sz="2200">
                <a:latin typeface="Times New Roman" pitchFamily="18" charset="0"/>
              </a:rPr>
              <a:t>  and B</a:t>
            </a:r>
            <a:r>
              <a:rPr lang="en-US" sz="2200" baseline="-25000">
                <a:latin typeface="Times New Roman" pitchFamily="18" charset="0"/>
              </a:rPr>
              <a:t>Y</a:t>
            </a:r>
            <a:r>
              <a:rPr lang="en-US" sz="2200">
                <a:latin typeface="Times New Roman" pitchFamily="18" charset="0"/>
              </a:rPr>
              <a:t>, at B.</a:t>
            </a:r>
            <a:br>
              <a:rPr lang="en-US" sz="2200">
                <a:latin typeface="Times New Roman" pitchFamily="18" charset="0"/>
              </a:rPr>
            </a:br>
            <a:r>
              <a:rPr lang="en-US" sz="2200">
                <a:latin typeface="Times New Roman" pitchFamily="18" charset="0"/>
              </a:rPr>
              <a:t>C)	Will have two forces and a moment at B.</a:t>
            </a:r>
            <a:br>
              <a:rPr lang="en-US" sz="2200">
                <a:latin typeface="Times New Roman" pitchFamily="18" charset="0"/>
              </a:rPr>
            </a:br>
            <a:r>
              <a:rPr lang="en-US" sz="2200">
                <a:latin typeface="Times New Roman" pitchFamily="18" charset="0"/>
              </a:rPr>
              <a:t>D)	Will add one moment at B.</a:t>
            </a:r>
          </a:p>
        </p:txBody>
      </p:sp>
      <p:pic>
        <p:nvPicPr>
          <p:cNvPr id="21508" name="Picture 4" descr="fig6_27b"/>
          <p:cNvPicPr>
            <a:picLocks noChangeAspect="1" noChangeArrowheads="1"/>
          </p:cNvPicPr>
          <p:nvPr/>
        </p:nvPicPr>
        <p:blipFill>
          <a:blip r:embed="rId4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5399088" y="914400"/>
            <a:ext cx="199231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1143000" y="990600"/>
            <a:ext cx="3657600" cy="2535238"/>
            <a:chOff x="720" y="624"/>
            <a:chExt cx="2304" cy="1597"/>
          </a:xfrm>
        </p:grpSpPr>
        <p:pic>
          <p:nvPicPr>
            <p:cNvPr id="22533" name="Picture 3" descr="fig6_27a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12000"/>
            </a:blip>
            <a:srcRect/>
            <a:stretch>
              <a:fillRect/>
            </a:stretch>
          </p:blipFill>
          <p:spPr bwMode="auto">
            <a:xfrm>
              <a:off x="720" y="624"/>
              <a:ext cx="2304" cy="1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4" name="Text Box 4"/>
            <p:cNvSpPr txBox="1">
              <a:spLocks noChangeArrowheads="1"/>
            </p:cNvSpPr>
            <p:nvPr/>
          </p:nvSpPr>
          <p:spPr bwMode="auto">
            <a:xfrm>
              <a:off x="1152" y="1584"/>
              <a:ext cx="3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 </a:t>
              </a:r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  <a:endParaRPr lang="en-US" sz="220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22535" name="Oval 5"/>
            <p:cNvSpPr>
              <a:spLocks noChangeArrowheads="1"/>
            </p:cNvSpPr>
            <p:nvPr/>
          </p:nvSpPr>
          <p:spPr bwMode="auto">
            <a:xfrm>
              <a:off x="1152" y="1536"/>
              <a:ext cx="288" cy="28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2531" name="Picture 6" descr="fig6_27b"/>
          <p:cNvPicPr>
            <a:picLocks noChangeAspect="1" noChangeArrowheads="1"/>
          </p:cNvPicPr>
          <p:nvPr/>
        </p:nvPicPr>
        <p:blipFill>
          <a:blip r:embed="rId4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4800600" y="990600"/>
            <a:ext cx="21923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533400" y="3581400"/>
            <a:ext cx="800100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2.  The figures show a frame and its FBDs.  If an additional force is applied at D, how will you change the FBD of member </a:t>
            </a:r>
            <a:r>
              <a:rPr lang="en-US" sz="2200" b="1" u="sng">
                <a:latin typeface="Times New Roman" pitchFamily="18" charset="0"/>
              </a:rPr>
              <a:t>BC at B</a:t>
            </a:r>
            <a:r>
              <a:rPr lang="en-US" sz="2200">
                <a:latin typeface="Times New Roman" pitchFamily="18" charset="0"/>
              </a:rPr>
              <a:t>?</a:t>
            </a:r>
          </a:p>
          <a:p>
            <a:pPr marL="457200" indent="-45720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    A)	No change, still just one force (F</a:t>
            </a:r>
            <a:r>
              <a:rPr lang="en-US" sz="2200" baseline="-25000">
                <a:latin typeface="Times New Roman" pitchFamily="18" charset="0"/>
              </a:rPr>
              <a:t>AB</a:t>
            </a:r>
            <a:r>
              <a:rPr lang="en-US" sz="2200">
                <a:latin typeface="Times New Roman" pitchFamily="18" charset="0"/>
              </a:rPr>
              <a:t>) at B.</a:t>
            </a:r>
            <a:br>
              <a:rPr lang="en-US" sz="2200">
                <a:latin typeface="Times New Roman" pitchFamily="18" charset="0"/>
              </a:rPr>
            </a:br>
            <a:r>
              <a:rPr lang="en-US" sz="2200">
                <a:latin typeface="Times New Roman" pitchFamily="18" charset="0"/>
              </a:rPr>
              <a:t>B)	Will have two forces, B</a:t>
            </a:r>
            <a:r>
              <a:rPr lang="en-US" sz="2200" baseline="-25000">
                <a:latin typeface="Times New Roman" pitchFamily="18" charset="0"/>
              </a:rPr>
              <a:t>X</a:t>
            </a:r>
            <a:r>
              <a:rPr lang="en-US" sz="2200">
                <a:latin typeface="Times New Roman" pitchFamily="18" charset="0"/>
              </a:rPr>
              <a:t>  and B</a:t>
            </a:r>
            <a:r>
              <a:rPr lang="en-US" sz="2200" baseline="-25000">
                <a:latin typeface="Times New Roman" pitchFamily="18" charset="0"/>
              </a:rPr>
              <a:t>Y</a:t>
            </a:r>
            <a:r>
              <a:rPr lang="en-US" sz="2200">
                <a:latin typeface="Times New Roman" pitchFamily="18" charset="0"/>
              </a:rPr>
              <a:t>, at B.</a:t>
            </a:r>
            <a:br>
              <a:rPr lang="en-US" sz="2200">
                <a:latin typeface="Times New Roman" pitchFamily="18" charset="0"/>
              </a:rPr>
            </a:br>
            <a:r>
              <a:rPr lang="en-US" sz="2200">
                <a:latin typeface="Times New Roman" pitchFamily="18" charset="0"/>
              </a:rPr>
              <a:t>C)	Will have two forces and a moment at B.</a:t>
            </a:r>
            <a:br>
              <a:rPr lang="en-US" sz="2200">
                <a:latin typeface="Times New Roman" pitchFamily="18" charset="0"/>
              </a:rPr>
            </a:br>
            <a:r>
              <a:rPr lang="en-US" sz="2200">
                <a:latin typeface="Times New Roman" pitchFamily="18" charset="0"/>
              </a:rPr>
              <a:t>D)	Will add one moment at B.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914400" y="4876800"/>
            <a:ext cx="8077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a) </a:t>
            </a:r>
            <a:r>
              <a:rPr lang="en-US" altLang="en-US" sz="2400" dirty="0"/>
              <a:t>Draw FBDs of the frame’s members and </a:t>
            </a:r>
            <a:r>
              <a:rPr lang="en-US" altLang="en-US" sz="2400" dirty="0" smtClean="0"/>
              <a:t>pulleys</a:t>
            </a:r>
            <a:r>
              <a:rPr lang="en-US" sz="2400" dirty="0" smtClean="0"/>
              <a:t>.</a:t>
            </a:r>
            <a:endParaRPr lang="en-US" sz="2400" dirty="0"/>
          </a:p>
          <a:p>
            <a:pPr eaLnBrk="1" hangingPunct="1">
              <a:spcBef>
                <a:spcPct val="50000"/>
              </a:spcBef>
            </a:pPr>
            <a:r>
              <a:rPr lang="en-US" sz="2400" dirty="0"/>
              <a:t>b) </a:t>
            </a:r>
            <a:r>
              <a:rPr lang="en-US" altLang="en-US" sz="2400" dirty="0"/>
              <a:t>Apply the equations of equilibrium and solve for the unknowns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GROUP PROBLEM SOLVING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085850"/>
            <a:ext cx="3428955" cy="31813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14400" y="1111746"/>
            <a:ext cx="7600950" cy="3779550"/>
            <a:chOff x="914400" y="1111746"/>
            <a:chExt cx="7600950" cy="3779550"/>
          </a:xfrm>
        </p:grpSpPr>
        <p:sp>
          <p:nvSpPr>
            <p:cNvPr id="14343" name="Text Box 3"/>
            <p:cNvSpPr txBox="1">
              <a:spLocks noChangeArrowheads="1"/>
            </p:cNvSpPr>
            <p:nvPr/>
          </p:nvSpPr>
          <p:spPr bwMode="auto">
            <a:xfrm>
              <a:off x="4057605" y="1111746"/>
              <a:ext cx="4457745" cy="3231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990033"/>
                  </a:solidFill>
                </a:rPr>
                <a:t>Given</a:t>
              </a:r>
              <a:r>
                <a:rPr lang="en-US" sz="2400" dirty="0">
                  <a:solidFill>
                    <a:srgbClr val="990033"/>
                  </a:solidFill>
                </a:rPr>
                <a:t>:	</a:t>
              </a:r>
              <a:r>
                <a:rPr lang="en-US" altLang="en-US" sz="2400" dirty="0"/>
                <a:t>The wall crane supports </a:t>
              </a:r>
              <a:r>
                <a:rPr lang="en-US" altLang="en-US" sz="2400" dirty="0" smtClean="0"/>
                <a:t/>
              </a:r>
              <a:br>
                <a:rPr lang="en-US" altLang="en-US" sz="2400" dirty="0" smtClean="0"/>
              </a:br>
              <a:r>
                <a:rPr lang="en-US" altLang="en-US" sz="2400" dirty="0" smtClean="0"/>
                <a:t>             an external </a:t>
              </a:r>
              <a:r>
                <a:rPr lang="en-US" altLang="en-US" sz="2400" dirty="0"/>
                <a:t>load of  </a:t>
              </a:r>
              <a:r>
                <a:rPr lang="en-US" altLang="en-US" sz="2400" dirty="0" smtClean="0"/>
                <a:t>700 lb</a:t>
              </a:r>
              <a:r>
                <a:rPr lang="en-US" sz="2400" dirty="0" smtClean="0"/>
                <a:t>.</a:t>
              </a:r>
              <a:endParaRPr lang="en-US" sz="2400" dirty="0"/>
            </a:p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990033"/>
                  </a:solidFill>
                </a:rPr>
                <a:t>Find</a:t>
              </a:r>
              <a:r>
                <a:rPr lang="en-US" sz="2400" dirty="0">
                  <a:solidFill>
                    <a:srgbClr val="990033"/>
                  </a:solidFill>
                </a:rPr>
                <a:t>:	</a:t>
              </a:r>
              <a:r>
                <a:rPr lang="en-US" sz="2400" dirty="0" smtClean="0">
                  <a:solidFill>
                    <a:srgbClr val="990033"/>
                  </a:solidFill>
                </a:rPr>
                <a:t> </a:t>
              </a:r>
              <a:r>
                <a:rPr lang="en-US" altLang="en-US" sz="2400" dirty="0" smtClean="0"/>
                <a:t>The </a:t>
              </a:r>
              <a:r>
                <a:rPr lang="en-US" altLang="en-US" sz="2400" dirty="0"/>
                <a:t>force in the cable at </a:t>
              </a:r>
              <a:r>
                <a:rPr lang="en-US" altLang="en-US" sz="2400" dirty="0" smtClean="0"/>
                <a:t/>
              </a:r>
              <a:br>
                <a:rPr lang="en-US" altLang="en-US" sz="2400" dirty="0" smtClean="0"/>
              </a:br>
              <a:r>
                <a:rPr lang="en-US" altLang="en-US" sz="2400" dirty="0" smtClean="0"/>
                <a:t>	 winch </a:t>
              </a:r>
              <a:r>
                <a:rPr lang="en-US" altLang="en-US" sz="2400" dirty="0"/>
                <a:t>motor W and </a:t>
              </a:r>
              <a:r>
                <a:rPr lang="en-US" altLang="en-US" sz="2400" dirty="0" smtClean="0"/>
                <a:t/>
              </a:r>
              <a:br>
                <a:rPr lang="en-US" altLang="en-US" sz="2400" dirty="0" smtClean="0"/>
              </a:br>
              <a:r>
                <a:rPr lang="en-US" altLang="en-US" sz="2400" dirty="0" smtClean="0"/>
                <a:t>             the horizontal </a:t>
              </a:r>
              <a:r>
                <a:rPr lang="en-US" altLang="en-US" sz="2400" dirty="0"/>
                <a:t>and </a:t>
              </a:r>
              <a:r>
                <a:rPr lang="en-US" altLang="en-US" sz="2400" dirty="0" smtClean="0"/>
                <a:t>vertical </a:t>
              </a:r>
              <a:br>
                <a:rPr lang="en-US" altLang="en-US" sz="2400" dirty="0" smtClean="0"/>
              </a:br>
              <a:r>
                <a:rPr lang="en-US" altLang="en-US" sz="2400" dirty="0" smtClean="0"/>
                <a:t>             components </a:t>
              </a:r>
              <a:r>
                <a:rPr lang="en-US" altLang="en-US" sz="2400" dirty="0"/>
                <a:t>of </a:t>
              </a:r>
              <a:r>
                <a:rPr lang="en-US" altLang="en-US" sz="2400" dirty="0" smtClean="0"/>
                <a:t> pin    </a:t>
              </a:r>
              <a:br>
                <a:rPr lang="en-US" altLang="en-US" sz="2400" dirty="0" smtClean="0"/>
              </a:br>
              <a:r>
                <a:rPr lang="en-US" altLang="en-US" sz="2400" dirty="0" smtClean="0"/>
                <a:t>             reactions </a:t>
              </a:r>
              <a:r>
                <a:rPr lang="en-US" altLang="en-US" sz="2400" dirty="0"/>
                <a:t>at A, </a:t>
              </a:r>
              <a:r>
                <a:rPr lang="en-US" altLang="en-US" sz="2400" dirty="0" smtClean="0"/>
                <a:t>B</a:t>
              </a:r>
              <a:r>
                <a:rPr lang="en-US" altLang="en-US" sz="2400" dirty="0"/>
                <a:t>, C, </a:t>
              </a:r>
              <a:r>
                <a:rPr lang="en-US" altLang="en-US" sz="2400" dirty="0" smtClean="0"/>
                <a:t/>
              </a:r>
              <a:br>
                <a:rPr lang="en-US" altLang="en-US" sz="2400" dirty="0" smtClean="0"/>
              </a:br>
              <a:r>
                <a:rPr lang="en-US" altLang="en-US" sz="2400" dirty="0" smtClean="0"/>
                <a:t>             and </a:t>
              </a:r>
              <a:r>
                <a:rPr lang="en-US" altLang="en-US" sz="2400" dirty="0"/>
                <a:t>D</a:t>
              </a:r>
              <a:r>
                <a:rPr lang="en-US" altLang="en-US" sz="2400" dirty="0" smtClean="0"/>
                <a:t>.</a:t>
              </a:r>
              <a:endParaRPr lang="en-US" altLang="en-US" sz="24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14400" y="4429631"/>
              <a:ext cx="8851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990033"/>
                  </a:solidFill>
                </a:rPr>
                <a:t>Plan: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5211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3048000" y="5181600"/>
            <a:ext cx="38100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>
                <a:sym typeface="Symbol"/>
              </a:rPr>
              <a:t></a:t>
            </a:r>
            <a:r>
              <a:rPr lang="en-US" altLang="en-US" dirty="0" smtClean="0">
                <a:sym typeface="Symbol" panose="05050102010706020507" pitchFamily="18" charset="2"/>
              </a:rPr>
              <a:t>+  </a:t>
            </a:r>
            <a:r>
              <a:rPr lang="en-US" altLang="en-US" dirty="0">
                <a:sym typeface="Symbol" panose="05050102010706020507" pitchFamily="18" charset="2"/>
              </a:rPr>
              <a:t> F</a:t>
            </a:r>
            <a:r>
              <a:rPr lang="en-US" altLang="en-US" baseline="-25000" dirty="0">
                <a:sym typeface="Symbol" panose="05050102010706020507" pitchFamily="18" charset="2"/>
              </a:rPr>
              <a:t>Y</a:t>
            </a:r>
            <a:r>
              <a:rPr lang="en-US" altLang="en-US" dirty="0">
                <a:sym typeface="Symbol" panose="05050102010706020507" pitchFamily="18" charset="2"/>
              </a:rPr>
              <a:t> =   2 T 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–  700  =   0</a:t>
            </a:r>
          </a:p>
          <a:p>
            <a:pPr algn="ctr"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en-US" altLang="en-US" dirty="0">
                <a:solidFill>
                  <a:srgbClr val="0000FA"/>
                </a:solidFill>
              </a:rPr>
              <a:t>T  =   350  </a:t>
            </a:r>
            <a:r>
              <a:rPr lang="en-US" altLang="en-US" dirty="0" err="1">
                <a:solidFill>
                  <a:srgbClr val="0000FA"/>
                </a:solidFill>
              </a:rPr>
              <a:t>lb</a:t>
            </a:r>
            <a:endParaRPr lang="en-US" altLang="en-US" dirty="0">
              <a:solidFill>
                <a:srgbClr val="0000FA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085850"/>
            <a:ext cx="3428955" cy="3181350"/>
          </a:xfrm>
          <a:prstGeom prst="rect">
            <a:avLst/>
          </a:prstGeom>
        </p:spPr>
      </p:pic>
      <p:grpSp>
        <p:nvGrpSpPr>
          <p:cNvPr id="33" name="Group 23"/>
          <p:cNvGrpSpPr>
            <a:grpSpLocks/>
          </p:cNvGrpSpPr>
          <p:nvPr/>
        </p:nvGrpSpPr>
        <p:grpSpPr bwMode="auto">
          <a:xfrm>
            <a:off x="5029200" y="1295400"/>
            <a:ext cx="2971800" cy="2917826"/>
            <a:chOff x="3120" y="672"/>
            <a:chExt cx="1872" cy="1838"/>
          </a:xfrm>
        </p:grpSpPr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3120" y="672"/>
              <a:ext cx="18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u="sng" dirty="0">
                  <a:solidFill>
                    <a:srgbClr val="0000FA"/>
                  </a:solidFill>
                </a:rPr>
                <a:t>FBD of the Pulley E</a:t>
              </a:r>
            </a:p>
          </p:txBody>
        </p:sp>
        <p:sp>
          <p:nvSpPr>
            <p:cNvPr id="35" name="Oval 10"/>
            <p:cNvSpPr>
              <a:spLocks noChangeArrowheads="1"/>
            </p:cNvSpPr>
            <p:nvPr/>
          </p:nvSpPr>
          <p:spPr bwMode="auto">
            <a:xfrm>
              <a:off x="3552" y="1440"/>
              <a:ext cx="768" cy="72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1"/>
            <p:cNvSpPr>
              <a:spLocks noChangeShapeType="1"/>
            </p:cNvSpPr>
            <p:nvPr/>
          </p:nvSpPr>
          <p:spPr bwMode="auto">
            <a:xfrm flipV="1">
              <a:off x="3552" y="1152"/>
              <a:ext cx="0" cy="7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Line 12"/>
            <p:cNvSpPr>
              <a:spLocks noChangeShapeType="1"/>
            </p:cNvSpPr>
            <p:nvPr/>
          </p:nvSpPr>
          <p:spPr bwMode="auto">
            <a:xfrm flipV="1">
              <a:off x="4320" y="1152"/>
              <a:ext cx="0" cy="7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" name="Line 13"/>
            <p:cNvSpPr>
              <a:spLocks noChangeShapeType="1"/>
            </p:cNvSpPr>
            <p:nvPr/>
          </p:nvSpPr>
          <p:spPr bwMode="auto">
            <a:xfrm>
              <a:off x="3936" y="1824"/>
              <a:ext cx="0" cy="576"/>
            </a:xfrm>
            <a:prstGeom prst="line">
              <a:avLst/>
            </a:prstGeom>
            <a:noFill/>
            <a:ln w="28575">
              <a:solidFill>
                <a:srgbClr val="0000F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3222" y="1083"/>
              <a:ext cx="24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T</a:t>
              </a:r>
            </a:p>
          </p:txBody>
        </p:sp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4416" y="1104"/>
              <a:ext cx="24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T</a:t>
              </a:r>
            </a:p>
          </p:txBody>
        </p:sp>
        <p:sp>
          <p:nvSpPr>
            <p:cNvPr id="41" name="Text Box 16"/>
            <p:cNvSpPr txBox="1">
              <a:spLocks noChangeArrowheads="1"/>
            </p:cNvSpPr>
            <p:nvPr/>
          </p:nvSpPr>
          <p:spPr bwMode="auto">
            <a:xfrm>
              <a:off x="3816" y="1593"/>
              <a:ext cx="24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E</a:t>
              </a:r>
            </a:p>
          </p:txBody>
        </p:sp>
        <p:sp>
          <p:nvSpPr>
            <p:cNvPr id="42" name="Text Box 17"/>
            <p:cNvSpPr txBox="1">
              <a:spLocks noChangeArrowheads="1"/>
            </p:cNvSpPr>
            <p:nvPr/>
          </p:nvSpPr>
          <p:spPr bwMode="auto">
            <a:xfrm>
              <a:off x="4008" y="2241"/>
              <a:ext cx="62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700 </a:t>
              </a:r>
              <a:r>
                <a:rPr lang="en-US" altLang="en-US" dirty="0" err="1"/>
                <a:t>lb</a:t>
              </a:r>
              <a:endParaRPr lang="en-US" altLang="en-US" dirty="0"/>
            </a:p>
          </p:txBody>
        </p:sp>
      </p:grp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2819400" y="4648200"/>
            <a:ext cx="43211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Necessary Equations of Equilibrium:</a:t>
            </a:r>
          </a:p>
        </p:txBody>
      </p:sp>
    </p:spTree>
    <p:extLst>
      <p:ext uri="{BB962C8B-B14F-4D97-AF65-F5344CB8AC3E}">
        <p14:creationId xmlns:p14="http://schemas.microsoft.com/office/powerpoint/2010/main" val="4108472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utoUpdateAnimBg="0"/>
      <p:bldP spid="44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73"/>
          <p:cNvGrpSpPr>
            <a:grpSpLocks noChangeAspect="1"/>
          </p:cNvGrpSpPr>
          <p:nvPr/>
        </p:nvGrpSpPr>
        <p:grpSpPr bwMode="auto">
          <a:xfrm>
            <a:off x="571500" y="1043786"/>
            <a:ext cx="2880360" cy="2508882"/>
            <a:chOff x="480" y="576"/>
            <a:chExt cx="2016" cy="1756"/>
          </a:xfrm>
        </p:grpSpPr>
        <p:sp>
          <p:nvSpPr>
            <p:cNvPr id="34" name="Text Box 62"/>
            <p:cNvSpPr txBox="1">
              <a:spLocks noChangeArrowheads="1"/>
            </p:cNvSpPr>
            <p:nvPr/>
          </p:nvSpPr>
          <p:spPr bwMode="auto">
            <a:xfrm>
              <a:off x="720" y="2030"/>
              <a:ext cx="1776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u="sng" dirty="0" smtClean="0">
                  <a:solidFill>
                    <a:srgbClr val="0000FA"/>
                  </a:solidFill>
                </a:rPr>
                <a:t>FBD </a:t>
              </a:r>
              <a:r>
                <a:rPr lang="en-US" altLang="en-US" u="sng" dirty="0">
                  <a:solidFill>
                    <a:srgbClr val="0000FA"/>
                  </a:solidFill>
                </a:rPr>
                <a:t>of pulley C</a:t>
              </a:r>
            </a:p>
          </p:txBody>
        </p:sp>
        <p:sp>
          <p:nvSpPr>
            <p:cNvPr id="35" name="Oval 63"/>
            <p:cNvSpPr>
              <a:spLocks noChangeArrowheads="1"/>
            </p:cNvSpPr>
            <p:nvPr/>
          </p:nvSpPr>
          <p:spPr bwMode="auto">
            <a:xfrm>
              <a:off x="995" y="912"/>
              <a:ext cx="796" cy="8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64"/>
            <p:cNvSpPr>
              <a:spLocks noChangeShapeType="1"/>
            </p:cNvSpPr>
            <p:nvPr/>
          </p:nvSpPr>
          <p:spPr bwMode="auto">
            <a:xfrm flipH="1">
              <a:off x="667" y="912"/>
              <a:ext cx="703" cy="0"/>
            </a:xfrm>
            <a:prstGeom prst="line">
              <a:avLst/>
            </a:prstGeom>
            <a:noFill/>
            <a:ln w="28575">
              <a:solidFill>
                <a:srgbClr val="0000F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Line 65"/>
            <p:cNvSpPr>
              <a:spLocks noChangeShapeType="1"/>
            </p:cNvSpPr>
            <p:nvPr/>
          </p:nvSpPr>
          <p:spPr bwMode="auto">
            <a:xfrm flipH="1">
              <a:off x="1791" y="1248"/>
              <a:ext cx="0" cy="720"/>
            </a:xfrm>
            <a:prstGeom prst="line">
              <a:avLst/>
            </a:prstGeom>
            <a:noFill/>
            <a:ln w="28575">
              <a:solidFill>
                <a:srgbClr val="0000F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" name="Line 66"/>
            <p:cNvSpPr>
              <a:spLocks noChangeShapeType="1"/>
            </p:cNvSpPr>
            <p:nvPr/>
          </p:nvSpPr>
          <p:spPr bwMode="auto">
            <a:xfrm flipV="1">
              <a:off x="1394" y="1078"/>
              <a:ext cx="3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Line 67"/>
            <p:cNvSpPr>
              <a:spLocks noChangeShapeType="1"/>
            </p:cNvSpPr>
            <p:nvPr/>
          </p:nvSpPr>
          <p:spPr bwMode="auto">
            <a:xfrm>
              <a:off x="1394" y="1318"/>
              <a:ext cx="23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" name="Text Box 68"/>
            <p:cNvSpPr txBox="1">
              <a:spLocks noChangeArrowheads="1"/>
            </p:cNvSpPr>
            <p:nvPr/>
          </p:nvSpPr>
          <p:spPr bwMode="auto">
            <a:xfrm>
              <a:off x="1838" y="1104"/>
              <a:ext cx="23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/>
                <a:t>C</a:t>
              </a:r>
            </a:p>
          </p:txBody>
        </p:sp>
        <p:sp>
          <p:nvSpPr>
            <p:cNvPr id="41" name="Text Box 69"/>
            <p:cNvSpPr txBox="1">
              <a:spLocks noChangeArrowheads="1"/>
            </p:cNvSpPr>
            <p:nvPr/>
          </p:nvSpPr>
          <p:spPr bwMode="auto">
            <a:xfrm>
              <a:off x="1791" y="1632"/>
              <a:ext cx="705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en-US" dirty="0"/>
                <a:t>350 </a:t>
              </a:r>
              <a:r>
                <a:rPr lang="en-US" altLang="en-US" dirty="0" err="1"/>
                <a:t>lb</a:t>
              </a:r>
              <a:endParaRPr lang="en-US" altLang="en-US" dirty="0"/>
            </a:p>
          </p:txBody>
        </p:sp>
        <p:sp>
          <p:nvSpPr>
            <p:cNvPr id="42" name="Text Box 70"/>
            <p:cNvSpPr txBox="1">
              <a:spLocks noChangeArrowheads="1"/>
            </p:cNvSpPr>
            <p:nvPr/>
          </p:nvSpPr>
          <p:spPr bwMode="auto">
            <a:xfrm>
              <a:off x="1008" y="1008"/>
              <a:ext cx="3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2000"/>
                <a:t>C</a:t>
              </a:r>
              <a:r>
                <a:rPr lang="en-US" altLang="en-US" sz="2000" baseline="-25000"/>
                <a:t>Y</a:t>
              </a:r>
              <a:endParaRPr lang="en-US" altLang="en-US" sz="2000"/>
            </a:p>
          </p:txBody>
        </p:sp>
        <p:sp>
          <p:nvSpPr>
            <p:cNvPr id="43" name="Text Box 71"/>
            <p:cNvSpPr txBox="1">
              <a:spLocks noChangeArrowheads="1"/>
            </p:cNvSpPr>
            <p:nvPr/>
          </p:nvSpPr>
          <p:spPr bwMode="auto">
            <a:xfrm>
              <a:off x="1417" y="1344"/>
              <a:ext cx="421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en-US" sz="2000" dirty="0"/>
                <a:t>C</a:t>
              </a:r>
              <a:r>
                <a:rPr lang="en-US" altLang="en-US" sz="2000" baseline="-25000" dirty="0"/>
                <a:t>X</a:t>
              </a:r>
              <a:endParaRPr lang="en-US" altLang="en-US" sz="2000" dirty="0"/>
            </a:p>
          </p:txBody>
        </p:sp>
        <p:sp>
          <p:nvSpPr>
            <p:cNvPr id="44" name="Text Box 72"/>
            <p:cNvSpPr txBox="1">
              <a:spLocks noChangeArrowheads="1"/>
            </p:cNvSpPr>
            <p:nvPr/>
          </p:nvSpPr>
          <p:spPr bwMode="auto">
            <a:xfrm>
              <a:off x="480" y="576"/>
              <a:ext cx="713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en-US" dirty="0"/>
                <a:t>350 </a:t>
              </a:r>
              <a:r>
                <a:rPr lang="en-US" altLang="en-US" dirty="0" err="1"/>
                <a:t>lb</a:t>
              </a:r>
              <a:endParaRPr lang="en-US" altLang="en-US" dirty="0"/>
            </a:p>
          </p:txBody>
        </p:sp>
      </p:grpSp>
      <p:grpSp>
        <p:nvGrpSpPr>
          <p:cNvPr id="45" name="Group 46"/>
          <p:cNvGrpSpPr>
            <a:grpSpLocks noChangeAspect="1"/>
          </p:cNvGrpSpPr>
          <p:nvPr/>
        </p:nvGrpSpPr>
        <p:grpSpPr bwMode="auto">
          <a:xfrm>
            <a:off x="533940" y="3962400"/>
            <a:ext cx="2808731" cy="2514616"/>
            <a:chOff x="274" y="2496"/>
            <a:chExt cx="1824" cy="1633"/>
          </a:xfrm>
        </p:grpSpPr>
        <p:sp>
          <p:nvSpPr>
            <p:cNvPr id="46" name="Text Box 47"/>
            <p:cNvSpPr txBox="1">
              <a:spLocks noChangeArrowheads="1"/>
            </p:cNvSpPr>
            <p:nvPr/>
          </p:nvSpPr>
          <p:spPr bwMode="auto">
            <a:xfrm>
              <a:off x="274" y="3849"/>
              <a:ext cx="1824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u="sng" dirty="0" smtClean="0">
                  <a:solidFill>
                    <a:srgbClr val="0000FA"/>
                  </a:solidFill>
                </a:rPr>
                <a:t>FBD </a:t>
              </a:r>
              <a:r>
                <a:rPr lang="en-US" altLang="en-US" u="sng" dirty="0">
                  <a:solidFill>
                    <a:srgbClr val="0000FA"/>
                  </a:solidFill>
                </a:rPr>
                <a:t>of pulley B</a:t>
              </a:r>
            </a:p>
          </p:txBody>
        </p:sp>
        <p:sp>
          <p:nvSpPr>
            <p:cNvPr id="47" name="Oval 48"/>
            <p:cNvSpPr>
              <a:spLocks noChangeArrowheads="1"/>
            </p:cNvSpPr>
            <p:nvPr/>
          </p:nvSpPr>
          <p:spPr bwMode="auto">
            <a:xfrm>
              <a:off x="816" y="2784"/>
              <a:ext cx="720" cy="72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49"/>
            <p:cNvSpPr>
              <a:spLocks noChangeShapeType="1"/>
            </p:cNvSpPr>
            <p:nvPr/>
          </p:nvSpPr>
          <p:spPr bwMode="auto">
            <a:xfrm>
              <a:off x="1200" y="2784"/>
              <a:ext cx="624" cy="1"/>
            </a:xfrm>
            <a:prstGeom prst="line">
              <a:avLst/>
            </a:prstGeom>
            <a:noFill/>
            <a:ln w="28575">
              <a:solidFill>
                <a:srgbClr val="0000F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" name="Line 50"/>
            <p:cNvSpPr>
              <a:spLocks noChangeShapeType="1"/>
            </p:cNvSpPr>
            <p:nvPr/>
          </p:nvSpPr>
          <p:spPr bwMode="auto">
            <a:xfrm flipH="1">
              <a:off x="720" y="3120"/>
              <a:ext cx="96" cy="432"/>
            </a:xfrm>
            <a:prstGeom prst="line">
              <a:avLst/>
            </a:prstGeom>
            <a:noFill/>
            <a:ln w="28575">
              <a:solidFill>
                <a:srgbClr val="0000F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" name="Line 51"/>
            <p:cNvSpPr>
              <a:spLocks noChangeShapeType="1"/>
            </p:cNvSpPr>
            <p:nvPr/>
          </p:nvSpPr>
          <p:spPr bwMode="auto">
            <a:xfrm flipV="1">
              <a:off x="1178" y="2928"/>
              <a:ext cx="1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" name="Line 52"/>
            <p:cNvSpPr>
              <a:spLocks noChangeShapeType="1"/>
            </p:cNvSpPr>
            <p:nvPr/>
          </p:nvSpPr>
          <p:spPr bwMode="auto">
            <a:xfrm flipH="1">
              <a:off x="986" y="3168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" name="Text Box 53"/>
            <p:cNvSpPr txBox="1">
              <a:spLocks noChangeArrowheads="1"/>
            </p:cNvSpPr>
            <p:nvPr/>
          </p:nvSpPr>
          <p:spPr bwMode="auto">
            <a:xfrm>
              <a:off x="1200" y="2880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2000"/>
                <a:t>B</a:t>
              </a:r>
              <a:r>
                <a:rPr lang="en-US" altLang="en-US" sz="2000" baseline="-25000"/>
                <a:t>Y</a:t>
              </a:r>
              <a:endParaRPr lang="en-US" altLang="en-US" sz="2000"/>
            </a:p>
          </p:txBody>
        </p:sp>
        <p:sp>
          <p:nvSpPr>
            <p:cNvPr id="73" name="Text Box 54"/>
            <p:cNvSpPr txBox="1">
              <a:spLocks noChangeArrowheads="1"/>
            </p:cNvSpPr>
            <p:nvPr/>
          </p:nvSpPr>
          <p:spPr bwMode="auto">
            <a:xfrm>
              <a:off x="960" y="3178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2000" dirty="0"/>
                <a:t>B</a:t>
              </a:r>
              <a:r>
                <a:rPr lang="en-US" altLang="en-US" sz="2000" baseline="-25000" dirty="0"/>
                <a:t>X</a:t>
              </a:r>
              <a:endParaRPr lang="en-US" altLang="en-US" sz="2000" dirty="0"/>
            </a:p>
          </p:txBody>
        </p:sp>
        <p:cxnSp>
          <p:nvCxnSpPr>
            <p:cNvPr id="74" name="AutoShape 55"/>
            <p:cNvCxnSpPr>
              <a:cxnSpLocks noChangeShapeType="1"/>
            </p:cNvCxnSpPr>
            <p:nvPr/>
          </p:nvCxnSpPr>
          <p:spPr bwMode="auto">
            <a:xfrm flipV="1">
              <a:off x="528" y="3264"/>
              <a:ext cx="288" cy="162"/>
            </a:xfrm>
            <a:prstGeom prst="curvedConnector4">
              <a:avLst>
                <a:gd name="adj1" fmla="val 50343"/>
                <a:gd name="adj2" fmla="val -123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5" name="Text Box 56"/>
            <p:cNvSpPr txBox="1">
              <a:spLocks noChangeArrowheads="1"/>
            </p:cNvSpPr>
            <p:nvPr/>
          </p:nvSpPr>
          <p:spPr bwMode="auto">
            <a:xfrm>
              <a:off x="288" y="3238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2000" dirty="0"/>
                <a:t>30</a:t>
              </a:r>
              <a:r>
                <a:rPr lang="en-US" altLang="en-US" sz="2000" dirty="0">
                  <a:cs typeface="Times New Roman" panose="02020603050405020304" pitchFamily="18" charset="0"/>
                </a:rPr>
                <a:t>°</a:t>
              </a:r>
              <a:endParaRPr lang="en-US" altLang="en-US" sz="2000" dirty="0"/>
            </a:p>
          </p:txBody>
        </p:sp>
        <p:sp>
          <p:nvSpPr>
            <p:cNvPr id="76" name="Text Box 57"/>
            <p:cNvSpPr txBox="1">
              <a:spLocks noChangeArrowheads="1"/>
            </p:cNvSpPr>
            <p:nvPr/>
          </p:nvSpPr>
          <p:spPr bwMode="auto">
            <a:xfrm>
              <a:off x="336" y="3552"/>
              <a:ext cx="62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/>
                <a:t>350 lb</a:t>
              </a:r>
            </a:p>
          </p:txBody>
        </p:sp>
        <p:sp>
          <p:nvSpPr>
            <p:cNvPr id="77" name="Text Box 58"/>
            <p:cNvSpPr txBox="1">
              <a:spLocks noChangeArrowheads="1"/>
            </p:cNvSpPr>
            <p:nvPr/>
          </p:nvSpPr>
          <p:spPr bwMode="auto">
            <a:xfrm>
              <a:off x="1344" y="2496"/>
              <a:ext cx="62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/>
                <a:t>350 lb</a:t>
              </a:r>
            </a:p>
          </p:txBody>
        </p:sp>
        <p:sp>
          <p:nvSpPr>
            <p:cNvPr id="78" name="Text Box 59"/>
            <p:cNvSpPr txBox="1">
              <a:spLocks noChangeArrowheads="1"/>
            </p:cNvSpPr>
            <p:nvPr/>
          </p:nvSpPr>
          <p:spPr bwMode="auto">
            <a:xfrm>
              <a:off x="1584" y="3072"/>
              <a:ext cx="24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dirty="0"/>
                <a:t>B</a:t>
              </a:r>
            </a:p>
          </p:txBody>
        </p:sp>
      </p:grp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4343400" y="1524000"/>
            <a:ext cx="43434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®"/>
            </a:pP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+  </a:t>
            </a:r>
            <a:r>
              <a:rPr lang="en-US" altLang="en-US" dirty="0">
                <a:sym typeface="Symbol" panose="05050102010706020507" pitchFamily="18" charset="2"/>
              </a:rPr>
              <a:t>F</a:t>
            </a:r>
            <a:r>
              <a:rPr lang="en-US" altLang="en-US" baseline="-25000" dirty="0">
                <a:sym typeface="Symbol" panose="05050102010706020507" pitchFamily="18" charset="2"/>
              </a:rPr>
              <a:t>X</a:t>
            </a:r>
            <a:r>
              <a:rPr lang="en-US" altLang="en-US" dirty="0">
                <a:sym typeface="Symbol" panose="05050102010706020507" pitchFamily="18" charset="2"/>
              </a:rPr>
              <a:t>  =  </a:t>
            </a:r>
            <a:r>
              <a:rPr lang="en-US" altLang="en-US" dirty="0" smtClean="0">
                <a:sym typeface="Symbol" panose="05050102010706020507" pitchFamily="18" charset="2"/>
              </a:rPr>
              <a:t>C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X</a:t>
            </a:r>
            <a:r>
              <a:rPr lang="en-US" altLang="en-US" dirty="0" smtClean="0">
                <a:sym typeface="Symbol" panose="05050102010706020507" pitchFamily="18" charset="2"/>
              </a:rPr>
              <a:t> </a:t>
            </a:r>
            <a:r>
              <a:rPr lang="en-US" altLang="en-US" dirty="0" smtClean="0"/>
              <a:t> </a:t>
            </a:r>
            <a:r>
              <a:rPr lang="en-US" altLang="en-US" dirty="0">
                <a:cs typeface="Times New Roman" panose="02020603050405020304" pitchFamily="18" charset="0"/>
              </a:rPr>
              <a:t>– </a:t>
            </a:r>
            <a:r>
              <a:rPr lang="en-US" altLang="en-US" dirty="0" smtClean="0">
                <a:cs typeface="Times New Roman" panose="02020603050405020304" pitchFamily="18" charset="0"/>
              </a:rPr>
              <a:t>350  </a:t>
            </a:r>
            <a:r>
              <a:rPr lang="en-US" altLang="en-US" dirty="0">
                <a:cs typeface="Times New Roman" panose="02020603050405020304" pitchFamily="18" charset="0"/>
              </a:rPr>
              <a:t>=   0</a:t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         </a:t>
            </a:r>
            <a:r>
              <a:rPr lang="en-US" altLang="en-US" dirty="0" smtClean="0">
                <a:solidFill>
                  <a:srgbClr val="0000FA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baseline="-25000" dirty="0" smtClean="0">
                <a:solidFill>
                  <a:srgbClr val="0000FA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smtClean="0">
                <a:solidFill>
                  <a:srgbClr val="0000FA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>
                <a:solidFill>
                  <a:srgbClr val="0000FA"/>
                </a:solidFill>
                <a:cs typeface="Times New Roman" panose="02020603050405020304" pitchFamily="18" charset="0"/>
              </a:rPr>
              <a:t>=   350 </a:t>
            </a:r>
            <a:r>
              <a:rPr lang="en-US" altLang="en-US" dirty="0" err="1">
                <a:solidFill>
                  <a:srgbClr val="0000FA"/>
                </a:solidFill>
                <a:cs typeface="Times New Roman" panose="02020603050405020304" pitchFamily="18" charset="0"/>
              </a:rPr>
              <a:t>lb</a:t>
            </a:r>
            <a:endParaRPr lang="en-US" altLang="en-US" dirty="0">
              <a:solidFill>
                <a:srgbClr val="0000FA"/>
              </a:solidFill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None/>
            </a:pPr>
            <a:r>
              <a:rPr lang="en-US" altLang="en-US" dirty="0" smtClean="0">
                <a:sym typeface="Symbol" panose="05050102010706020507" pitchFamily="18" charset="2"/>
              </a:rPr>
              <a:t>  + </a:t>
            </a:r>
            <a:r>
              <a:rPr lang="en-US" altLang="en-US" dirty="0">
                <a:sym typeface="Symbol" panose="05050102010706020507" pitchFamily="18" charset="2"/>
              </a:rPr>
              <a:t></a:t>
            </a:r>
            <a:r>
              <a:rPr lang="en-US" altLang="en-US" dirty="0" smtClean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 F</a:t>
            </a:r>
            <a:r>
              <a:rPr lang="en-US" altLang="en-US" baseline="-25000" dirty="0">
                <a:sym typeface="Symbol" panose="05050102010706020507" pitchFamily="18" charset="2"/>
              </a:rPr>
              <a:t>Y</a:t>
            </a:r>
            <a:r>
              <a:rPr lang="en-US" altLang="en-US" dirty="0">
                <a:sym typeface="Symbol" panose="05050102010706020507" pitchFamily="18" charset="2"/>
              </a:rPr>
              <a:t>  </a:t>
            </a:r>
            <a:r>
              <a:rPr lang="en-US" altLang="en-US" dirty="0" smtClean="0">
                <a:sym typeface="Symbol" panose="05050102010706020507" pitchFamily="18" charset="2"/>
              </a:rPr>
              <a:t>=  </a:t>
            </a:r>
            <a:r>
              <a:rPr lang="en-US" altLang="en-US" dirty="0">
                <a:sym typeface="Symbol" panose="05050102010706020507" pitchFamily="18" charset="2"/>
              </a:rPr>
              <a:t>C</a:t>
            </a:r>
            <a:r>
              <a:rPr lang="en-US" altLang="en-US" baseline="-25000" dirty="0">
                <a:sym typeface="Symbol" panose="05050102010706020507" pitchFamily="18" charset="2"/>
              </a:rPr>
              <a:t>Y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smtClean="0"/>
              <a:t> </a:t>
            </a:r>
            <a:r>
              <a:rPr lang="en-US" altLang="en-US" dirty="0">
                <a:cs typeface="Times New Roman" panose="02020603050405020304" pitchFamily="18" charset="0"/>
              </a:rPr>
              <a:t>– </a:t>
            </a:r>
            <a:r>
              <a:rPr lang="en-US" altLang="en-US" dirty="0" smtClean="0">
                <a:cs typeface="Times New Roman" panose="02020603050405020304" pitchFamily="18" charset="0"/>
              </a:rPr>
              <a:t>350  </a:t>
            </a:r>
            <a:r>
              <a:rPr lang="en-US" altLang="en-US" dirty="0">
                <a:cs typeface="Times New Roman" panose="02020603050405020304" pitchFamily="18" charset="0"/>
              </a:rPr>
              <a:t>=  0</a:t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smtClean="0">
                <a:solidFill>
                  <a:srgbClr val="0000FA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baseline="-25000" dirty="0" smtClean="0">
                <a:solidFill>
                  <a:srgbClr val="0000FA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dirty="0" smtClean="0">
                <a:solidFill>
                  <a:srgbClr val="0000FA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>
                <a:solidFill>
                  <a:srgbClr val="0000FA"/>
                </a:solidFill>
                <a:cs typeface="Times New Roman" panose="02020603050405020304" pitchFamily="18" charset="0"/>
              </a:rPr>
              <a:t>=   350 </a:t>
            </a:r>
            <a:r>
              <a:rPr lang="en-US" altLang="en-US" dirty="0" err="1">
                <a:solidFill>
                  <a:srgbClr val="0000FA"/>
                </a:solidFill>
                <a:cs typeface="Times New Roman" panose="02020603050405020304" pitchFamily="18" charset="0"/>
              </a:rPr>
              <a:t>lb</a:t>
            </a:r>
            <a:endParaRPr lang="en-US" altLang="en-US" dirty="0">
              <a:solidFill>
                <a:srgbClr val="0000FA"/>
              </a:solidFill>
              <a:cs typeface="Times New Roman" panose="02020603050405020304" pitchFamily="18" charset="0"/>
            </a:endParaRPr>
          </a:p>
        </p:txBody>
      </p:sp>
      <p:sp>
        <p:nvSpPr>
          <p:cNvPr id="80" name="Text Box 6"/>
          <p:cNvSpPr txBox="1">
            <a:spLocks noChangeArrowheads="1"/>
          </p:cNvSpPr>
          <p:nvPr/>
        </p:nvSpPr>
        <p:spPr bwMode="auto">
          <a:xfrm>
            <a:off x="3774831" y="4290219"/>
            <a:ext cx="5369169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Symbol" panose="05050102010706020507" pitchFamily="18" charset="2"/>
              <a:buChar char="®"/>
            </a:pP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+  F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X</a:t>
            </a:r>
            <a:r>
              <a:rPr lang="en-US" altLang="en-US" dirty="0" smtClean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= </a:t>
            </a:r>
            <a:r>
              <a:rPr lang="en-US" altLang="en-US" dirty="0" smtClean="0"/>
              <a:t> </a:t>
            </a:r>
            <a:r>
              <a:rPr lang="en-US" altLang="en-US" dirty="0">
                <a:cs typeface="Times New Roman" panose="02020603050405020304" pitchFamily="18" charset="0"/>
              </a:rPr>
              <a:t>– B</a:t>
            </a:r>
            <a:r>
              <a:rPr lang="en-US" altLang="en-US" baseline="-25000" dirty="0">
                <a:cs typeface="Times New Roman" panose="02020603050405020304" pitchFamily="18" charset="0"/>
              </a:rPr>
              <a:t>X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cs typeface="Times New Roman" panose="02020603050405020304" pitchFamily="18" charset="0"/>
              </a:rPr>
              <a:t>+ 350 – 350 </a:t>
            </a:r>
            <a:r>
              <a:rPr lang="en-US" altLang="en-US" dirty="0">
                <a:cs typeface="Times New Roman" panose="02020603050405020304" pitchFamily="18" charset="0"/>
              </a:rPr>
              <a:t>sin 30° = 0</a:t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        </a:t>
            </a:r>
            <a:r>
              <a:rPr lang="en-US" altLang="en-US" dirty="0" smtClean="0">
                <a:solidFill>
                  <a:srgbClr val="0000FA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baseline="-25000" dirty="0" smtClean="0">
                <a:solidFill>
                  <a:srgbClr val="0000FA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smtClean="0">
                <a:solidFill>
                  <a:srgbClr val="0000FA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>
                <a:solidFill>
                  <a:srgbClr val="0000FA"/>
                </a:solidFill>
                <a:cs typeface="Times New Roman" panose="02020603050405020304" pitchFamily="18" charset="0"/>
              </a:rPr>
              <a:t>=   175 </a:t>
            </a:r>
            <a:r>
              <a:rPr lang="en-US" altLang="en-US" dirty="0" err="1">
                <a:solidFill>
                  <a:srgbClr val="0000FA"/>
                </a:solidFill>
                <a:cs typeface="Times New Roman" panose="02020603050405020304" pitchFamily="18" charset="0"/>
              </a:rPr>
              <a:t>lb</a:t>
            </a:r>
            <a:endParaRPr lang="en-US" altLang="en-US" dirty="0">
              <a:solidFill>
                <a:srgbClr val="0000FA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en-US" altLang="en-US" dirty="0" smtClean="0">
                <a:sym typeface="Symbol" panose="05050102010706020507" pitchFamily="18" charset="2"/>
              </a:rPr>
              <a:t>   +  </a:t>
            </a:r>
            <a:r>
              <a:rPr lang="en-US" altLang="en-US" dirty="0">
                <a:sym typeface="Symbol" panose="05050102010706020507" pitchFamily="18" charset="2"/>
              </a:rPr>
              <a:t>F</a:t>
            </a:r>
            <a:r>
              <a:rPr lang="en-US" altLang="en-US" baseline="-25000" dirty="0">
                <a:sym typeface="Symbol" panose="05050102010706020507" pitchFamily="18" charset="2"/>
              </a:rPr>
              <a:t>Y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=  B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Y</a:t>
            </a:r>
            <a:r>
              <a:rPr lang="en-US" altLang="en-US" dirty="0" smtClean="0">
                <a:sym typeface="Symbol" panose="05050102010706020507" pitchFamily="18" charset="2"/>
              </a:rPr>
              <a:t>  </a:t>
            </a:r>
            <a:r>
              <a:rPr lang="en-US" altLang="en-US" dirty="0" smtClean="0">
                <a:cs typeface="Times New Roman" panose="02020603050405020304" pitchFamily="18" charset="0"/>
              </a:rPr>
              <a:t>–  </a:t>
            </a:r>
            <a:r>
              <a:rPr lang="en-US" altLang="en-US" dirty="0">
                <a:cs typeface="Times New Roman" panose="02020603050405020304" pitchFamily="18" charset="0"/>
              </a:rPr>
              <a:t>350 cos 30°  =  0</a:t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        </a:t>
            </a:r>
            <a:r>
              <a:rPr lang="en-US" altLang="en-US" dirty="0" smtClean="0">
                <a:solidFill>
                  <a:srgbClr val="0000FA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baseline="-25000" dirty="0" smtClean="0">
                <a:solidFill>
                  <a:srgbClr val="0000FA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dirty="0" smtClean="0">
                <a:solidFill>
                  <a:srgbClr val="0000FA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>
                <a:solidFill>
                  <a:srgbClr val="0000FA"/>
                </a:solidFill>
                <a:cs typeface="Times New Roman" panose="02020603050405020304" pitchFamily="18" charset="0"/>
              </a:rPr>
              <a:t>=  303</a:t>
            </a:r>
            <a:r>
              <a:rPr lang="en-US" altLang="en-US" b="1" dirty="0">
                <a:solidFill>
                  <a:srgbClr val="0000FA"/>
                </a:solidFill>
                <a:cs typeface="Times New Roman" panose="02020603050405020304" pitchFamily="18" charset="0"/>
              </a:rPr>
              <a:t>.</a:t>
            </a:r>
            <a:r>
              <a:rPr lang="en-US" altLang="en-US" dirty="0">
                <a:solidFill>
                  <a:srgbClr val="0000FA"/>
                </a:solidFill>
                <a:cs typeface="Times New Roman" panose="02020603050405020304" pitchFamily="18" charset="0"/>
              </a:rPr>
              <a:t>1 </a:t>
            </a:r>
            <a:r>
              <a:rPr lang="en-US" altLang="en-US" dirty="0" err="1">
                <a:solidFill>
                  <a:srgbClr val="0000FA"/>
                </a:solidFill>
                <a:cs typeface="Times New Roman" panose="02020603050405020304" pitchFamily="18" charset="0"/>
              </a:rPr>
              <a:t>lb</a:t>
            </a:r>
            <a:endParaRPr lang="en-US" altLang="en-US" dirty="0">
              <a:solidFill>
                <a:srgbClr val="0000FA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630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utoUpdateAnimBg="0"/>
      <p:bldP spid="80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228600"/>
            <a:ext cx="7886700" cy="762000"/>
          </a:xfrm>
        </p:spPr>
        <p:txBody>
          <a:bodyPr/>
          <a:lstStyle/>
          <a:p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GROUP PROBLEM SOLVING  (continued)</a:t>
            </a:r>
            <a:endParaRPr lang="en-US" dirty="0">
              <a:solidFill>
                <a:srgbClr val="000096"/>
              </a:solidFill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3581400" y="990600"/>
            <a:ext cx="495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Please note that member BD is a two-force member.</a:t>
            </a:r>
          </a:p>
        </p:txBody>
      </p:sp>
      <p:grpSp>
        <p:nvGrpSpPr>
          <p:cNvPr id="34" name="Group 46"/>
          <p:cNvGrpSpPr>
            <a:grpSpLocks/>
          </p:cNvGrpSpPr>
          <p:nvPr/>
        </p:nvGrpSpPr>
        <p:grpSpPr bwMode="auto">
          <a:xfrm>
            <a:off x="685800" y="3741737"/>
            <a:ext cx="8153400" cy="906463"/>
            <a:chOff x="336" y="2304"/>
            <a:chExt cx="5136" cy="571"/>
          </a:xfrm>
        </p:grpSpPr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336" y="2342"/>
              <a:ext cx="5136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ts val="0"/>
                </a:spcBef>
                <a:spcAft>
                  <a:spcPts val="600"/>
                </a:spcAft>
              </a:pPr>
              <a:r>
                <a:rPr lang="en-US" altLang="en-US" dirty="0"/>
                <a:t>    +   </a:t>
              </a:r>
              <a:r>
                <a:rPr lang="en-US" altLang="en-US" dirty="0">
                  <a:sym typeface="Symbol" panose="05050102010706020507" pitchFamily="18" charset="2"/>
                </a:rPr>
                <a:t> M</a:t>
              </a:r>
              <a:r>
                <a:rPr lang="en-US" altLang="en-US" baseline="-25000" dirty="0">
                  <a:sym typeface="Symbol" panose="05050102010706020507" pitchFamily="18" charset="2"/>
                </a:rPr>
                <a:t>A</a:t>
              </a:r>
              <a:r>
                <a:rPr lang="en-US" altLang="en-US" dirty="0">
                  <a:sym typeface="Symbol" panose="05050102010706020507" pitchFamily="18" charset="2"/>
                </a:rPr>
                <a:t>  =  	T</a:t>
              </a:r>
              <a:r>
                <a:rPr lang="en-US" altLang="en-US" baseline="-25000" dirty="0">
                  <a:sym typeface="Symbol" panose="05050102010706020507" pitchFamily="18" charset="2"/>
                </a:rPr>
                <a:t>BD</a:t>
              </a:r>
              <a:r>
                <a:rPr lang="en-US" altLang="en-US" dirty="0">
                  <a:sym typeface="Symbol" panose="05050102010706020507" pitchFamily="18" charset="2"/>
                </a:rPr>
                <a:t>  sin 45</a:t>
              </a:r>
              <a:r>
                <a:rPr lang="en-US" altLang="en-US" dirty="0">
                  <a:cs typeface="Times New Roman" panose="02020603050405020304" pitchFamily="18" charset="0"/>
                </a:rPr>
                <a:t>° (4) – 303</a:t>
              </a:r>
              <a:r>
                <a:rPr lang="en-US" altLang="en-US" b="1" dirty="0">
                  <a:cs typeface="Times New Roman" panose="02020603050405020304" pitchFamily="18" charset="0"/>
                </a:rPr>
                <a:t>.</a:t>
              </a:r>
              <a:r>
                <a:rPr lang="en-US" altLang="en-US" dirty="0">
                  <a:cs typeface="Times New Roman" panose="02020603050405020304" pitchFamily="18" charset="0"/>
                </a:rPr>
                <a:t>1 (4) – 700 (8)  =  0</a:t>
              </a:r>
            </a:p>
            <a:p>
              <a:pPr>
                <a:spcBef>
                  <a:spcPts val="0"/>
                </a:spcBef>
                <a:spcAft>
                  <a:spcPts val="600"/>
                </a:spcAft>
              </a:pPr>
              <a:r>
                <a:rPr lang="en-US" altLang="en-US" dirty="0">
                  <a:cs typeface="Times New Roman" panose="02020603050405020304" pitchFamily="18" charset="0"/>
                </a:rPr>
                <a:t>		T</a:t>
              </a:r>
              <a:r>
                <a:rPr lang="en-US" altLang="en-US" baseline="-25000" dirty="0">
                  <a:cs typeface="Times New Roman" panose="02020603050405020304" pitchFamily="18" charset="0"/>
                </a:rPr>
                <a:t>BD</a:t>
              </a:r>
              <a:r>
                <a:rPr lang="en-US" altLang="en-US" dirty="0">
                  <a:cs typeface="Times New Roman" panose="02020603050405020304" pitchFamily="18" charset="0"/>
                </a:rPr>
                <a:t>  =   2409  </a:t>
              </a:r>
              <a:r>
                <a:rPr lang="en-US" altLang="en-US" dirty="0" err="1">
                  <a:cs typeface="Times New Roman" panose="02020603050405020304" pitchFamily="18" charset="0"/>
                </a:rPr>
                <a:t>lb</a:t>
              </a:r>
              <a:endParaRPr lang="en-US" alt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432" y="2304"/>
              <a:ext cx="48" cy="288"/>
            </a:xfrm>
            <a:custGeom>
              <a:avLst/>
              <a:gdLst>
                <a:gd name="T0" fmla="*/ 95 w 95"/>
                <a:gd name="T1" fmla="*/ 0 h 220"/>
                <a:gd name="T2" fmla="*/ 11 w 95"/>
                <a:gd name="T3" fmla="*/ 84 h 220"/>
                <a:gd name="T4" fmla="*/ 0 w 95"/>
                <a:gd name="T5" fmla="*/ 115 h 220"/>
                <a:gd name="T6" fmla="*/ 84 w 95"/>
                <a:gd name="T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220">
                  <a:moveTo>
                    <a:pt x="95" y="0"/>
                  </a:moveTo>
                  <a:cubicBezTo>
                    <a:pt x="59" y="24"/>
                    <a:pt x="41" y="53"/>
                    <a:pt x="11" y="84"/>
                  </a:cubicBezTo>
                  <a:cubicBezTo>
                    <a:pt x="7" y="94"/>
                    <a:pt x="0" y="104"/>
                    <a:pt x="0" y="115"/>
                  </a:cubicBezTo>
                  <a:cubicBezTo>
                    <a:pt x="0" y="184"/>
                    <a:pt x="46" y="178"/>
                    <a:pt x="84" y="22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ts val="0"/>
                </a:spcBef>
                <a:spcAft>
                  <a:spcPts val="600"/>
                </a:spcAft>
              </a:pPr>
              <a:endParaRPr lang="en-US"/>
            </a:p>
          </p:txBody>
        </p:sp>
      </p:grp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571500" y="5562600"/>
            <a:ext cx="8153400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­"/>
            </a:pPr>
            <a:r>
              <a:rPr lang="en-US" altLang="en-US" dirty="0">
                <a:sym typeface="Symbol" panose="05050102010706020507" pitchFamily="18" charset="2"/>
              </a:rPr>
              <a:t>  +    F</a:t>
            </a:r>
            <a:r>
              <a:rPr lang="en-US" altLang="en-US" baseline="-25000" dirty="0">
                <a:sym typeface="Symbol" panose="05050102010706020507" pitchFamily="18" charset="2"/>
              </a:rPr>
              <a:t>Y</a:t>
            </a:r>
            <a:r>
              <a:rPr lang="en-US" altLang="en-US" dirty="0">
                <a:sym typeface="Symbol" panose="05050102010706020507" pitchFamily="18" charset="2"/>
              </a:rPr>
              <a:t>   </a:t>
            </a:r>
            <a:r>
              <a:rPr lang="en-US" altLang="en-US" dirty="0" smtClean="0">
                <a:sym typeface="Symbol" panose="05050102010706020507" pitchFamily="18" charset="2"/>
              </a:rPr>
              <a:t>=  </a:t>
            </a:r>
            <a:r>
              <a:rPr lang="en-US" altLang="en-US" dirty="0">
                <a:sym typeface="Symbol" panose="05050102010706020507" pitchFamily="18" charset="2"/>
              </a:rPr>
              <a:t>A</a:t>
            </a:r>
            <a:r>
              <a:rPr lang="en-US" altLang="en-US" baseline="-25000" dirty="0">
                <a:sym typeface="Symbol" panose="05050102010706020507" pitchFamily="18" charset="2"/>
              </a:rPr>
              <a:t>Y</a:t>
            </a:r>
            <a:r>
              <a:rPr lang="en-US" altLang="en-US" dirty="0">
                <a:sym typeface="Symbol" panose="05050102010706020507" pitchFamily="18" charset="2"/>
              </a:rPr>
              <a:t>  +  2409 sin 45</a:t>
            </a:r>
            <a:r>
              <a:rPr lang="en-US" altLang="en-US" dirty="0">
                <a:cs typeface="Times New Roman" panose="02020603050405020304" pitchFamily="18" charset="0"/>
              </a:rPr>
              <a:t>° </a:t>
            </a:r>
            <a:r>
              <a:rPr lang="en-US" altLang="en-US" dirty="0"/>
              <a:t> </a:t>
            </a:r>
            <a:r>
              <a:rPr lang="en-US" altLang="en-US" dirty="0">
                <a:cs typeface="Times New Roman" panose="02020603050405020304" pitchFamily="18" charset="0"/>
              </a:rPr>
              <a:t>–   303</a:t>
            </a:r>
            <a:r>
              <a:rPr lang="en-US" altLang="en-US" b="1" dirty="0">
                <a:cs typeface="Times New Roman" panose="02020603050405020304" pitchFamily="18" charset="0"/>
              </a:rPr>
              <a:t>.</a:t>
            </a:r>
            <a:r>
              <a:rPr lang="en-US" altLang="en-US" dirty="0">
                <a:cs typeface="Times New Roman" panose="02020603050405020304" pitchFamily="18" charset="0"/>
              </a:rPr>
              <a:t>1 </a:t>
            </a:r>
            <a:r>
              <a:rPr lang="en-US" altLang="en-US" dirty="0"/>
              <a:t> </a:t>
            </a:r>
            <a:r>
              <a:rPr lang="en-US" altLang="en-US" dirty="0">
                <a:cs typeface="Times New Roman" panose="02020603050405020304" pitchFamily="18" charset="0"/>
              </a:rPr>
              <a:t>–  700  =  0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dirty="0">
                <a:solidFill>
                  <a:srgbClr val="0000FA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baseline="-25000" dirty="0">
                <a:solidFill>
                  <a:srgbClr val="0000FA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dirty="0">
                <a:solidFill>
                  <a:srgbClr val="0000FA"/>
                </a:solidFill>
                <a:cs typeface="Times New Roman" panose="02020603050405020304" pitchFamily="18" charset="0"/>
              </a:rPr>
              <a:t>   =   </a:t>
            </a:r>
            <a:r>
              <a:rPr lang="en-US" altLang="en-US" dirty="0">
                <a:solidFill>
                  <a:srgbClr val="0000FA"/>
                </a:solidFill>
              </a:rPr>
              <a:t> </a:t>
            </a:r>
            <a:r>
              <a:rPr lang="en-US" altLang="en-US" dirty="0">
                <a:solidFill>
                  <a:srgbClr val="0000FA"/>
                </a:solidFill>
                <a:cs typeface="Times New Roman" panose="02020603050405020304" pitchFamily="18" charset="0"/>
              </a:rPr>
              <a:t>– 700 </a:t>
            </a:r>
            <a:r>
              <a:rPr lang="en-US" altLang="en-US" dirty="0" err="1">
                <a:solidFill>
                  <a:srgbClr val="0000FA"/>
                </a:solidFill>
                <a:cs typeface="Times New Roman" panose="02020603050405020304" pitchFamily="18" charset="0"/>
              </a:rPr>
              <a:t>lb</a:t>
            </a:r>
            <a:endParaRPr lang="en-US" altLang="en-US" dirty="0">
              <a:solidFill>
                <a:srgbClr val="0000FA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571500" y="4677443"/>
            <a:ext cx="8153400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®"/>
            </a:pPr>
            <a:r>
              <a:rPr lang="en-US" altLang="en-US" dirty="0">
                <a:sym typeface="Symbol" panose="05050102010706020507" pitchFamily="18" charset="2"/>
              </a:rPr>
              <a:t>   +   F</a:t>
            </a:r>
            <a:r>
              <a:rPr lang="en-US" altLang="en-US" baseline="-25000" dirty="0">
                <a:sym typeface="Symbol" panose="05050102010706020507" pitchFamily="18" charset="2"/>
              </a:rPr>
              <a:t>X</a:t>
            </a:r>
            <a:r>
              <a:rPr lang="en-US" altLang="en-US" dirty="0">
                <a:sym typeface="Symbol" panose="05050102010706020507" pitchFamily="18" charset="2"/>
              </a:rPr>
              <a:t>  =   A</a:t>
            </a:r>
            <a:r>
              <a:rPr lang="en-US" altLang="en-US" baseline="-25000" dirty="0">
                <a:sym typeface="Symbol" panose="05050102010706020507" pitchFamily="18" charset="2"/>
              </a:rPr>
              <a:t>X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/>
              <a:t> </a:t>
            </a:r>
            <a:r>
              <a:rPr lang="en-US" altLang="en-US" dirty="0">
                <a:cs typeface="Times New Roman" panose="02020603050405020304" pitchFamily="18" charset="0"/>
              </a:rPr>
              <a:t>–  2409 cos 45°  +  175 </a:t>
            </a:r>
            <a:r>
              <a:rPr lang="en-US" altLang="en-US" dirty="0"/>
              <a:t> </a:t>
            </a:r>
            <a:r>
              <a:rPr lang="en-US" altLang="en-US" dirty="0">
                <a:cs typeface="Times New Roman" panose="02020603050405020304" pitchFamily="18" charset="0"/>
              </a:rPr>
              <a:t>–  350  =  0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dirty="0">
                <a:solidFill>
                  <a:srgbClr val="0000FA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baseline="-25000" dirty="0">
                <a:solidFill>
                  <a:srgbClr val="0000FA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00FA"/>
                </a:solidFill>
                <a:cs typeface="Times New Roman" panose="02020603050405020304" pitchFamily="18" charset="0"/>
              </a:rPr>
              <a:t>  =   1880 </a:t>
            </a:r>
            <a:r>
              <a:rPr lang="en-US" altLang="en-US" dirty="0" err="1" smtClean="0">
                <a:solidFill>
                  <a:srgbClr val="0000FA"/>
                </a:solidFill>
                <a:cs typeface="Times New Roman" panose="02020603050405020304" pitchFamily="18" charset="0"/>
              </a:rPr>
              <a:t>lb</a:t>
            </a:r>
            <a:endParaRPr lang="en-US" altLang="en-US" dirty="0">
              <a:solidFill>
                <a:srgbClr val="0000FA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0" name="Group 48"/>
          <p:cNvGrpSpPr>
            <a:grpSpLocks/>
          </p:cNvGrpSpPr>
          <p:nvPr/>
        </p:nvGrpSpPr>
        <p:grpSpPr bwMode="auto">
          <a:xfrm>
            <a:off x="3657600" y="1524000"/>
            <a:ext cx="5334000" cy="2179638"/>
            <a:chOff x="2304" y="960"/>
            <a:chExt cx="3360" cy="1373"/>
          </a:xfrm>
        </p:grpSpPr>
        <p:sp>
          <p:nvSpPr>
            <p:cNvPr id="41" name="Text Box 49"/>
            <p:cNvSpPr txBox="1">
              <a:spLocks noChangeArrowheads="1"/>
            </p:cNvSpPr>
            <p:nvPr/>
          </p:nvSpPr>
          <p:spPr bwMode="auto">
            <a:xfrm>
              <a:off x="2640" y="2064"/>
              <a:ext cx="220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u="sng" dirty="0" smtClean="0">
                  <a:solidFill>
                    <a:srgbClr val="0000FA"/>
                  </a:solidFill>
                </a:rPr>
                <a:t>FBD </a:t>
              </a:r>
              <a:r>
                <a:rPr lang="en-US" altLang="en-US" u="sng" dirty="0">
                  <a:solidFill>
                    <a:srgbClr val="0000FA"/>
                  </a:solidFill>
                </a:rPr>
                <a:t>of member ABC</a:t>
              </a:r>
            </a:p>
          </p:txBody>
        </p:sp>
        <p:sp>
          <p:nvSpPr>
            <p:cNvPr id="42" name="Line 50"/>
            <p:cNvSpPr>
              <a:spLocks noChangeShapeType="1"/>
            </p:cNvSpPr>
            <p:nvPr/>
          </p:nvSpPr>
          <p:spPr bwMode="auto">
            <a:xfrm>
              <a:off x="2880" y="1440"/>
              <a:ext cx="22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" name="Line 51"/>
            <p:cNvSpPr>
              <a:spLocks noChangeShapeType="1"/>
            </p:cNvSpPr>
            <p:nvPr/>
          </p:nvSpPr>
          <p:spPr bwMode="auto">
            <a:xfrm>
              <a:off x="3792" y="1440"/>
              <a:ext cx="0" cy="288"/>
            </a:xfrm>
            <a:prstGeom prst="line">
              <a:avLst/>
            </a:prstGeom>
            <a:noFill/>
            <a:ln w="38100">
              <a:solidFill>
                <a:srgbClr val="0000F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" name="Line 52"/>
            <p:cNvSpPr>
              <a:spLocks noChangeShapeType="1"/>
            </p:cNvSpPr>
            <p:nvPr/>
          </p:nvSpPr>
          <p:spPr bwMode="auto">
            <a:xfrm>
              <a:off x="3792" y="1440"/>
              <a:ext cx="240" cy="0"/>
            </a:xfrm>
            <a:prstGeom prst="line">
              <a:avLst/>
            </a:prstGeom>
            <a:noFill/>
            <a:ln w="38100">
              <a:solidFill>
                <a:srgbClr val="0000F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" name="Line 53"/>
            <p:cNvSpPr>
              <a:spLocks noChangeShapeType="1"/>
            </p:cNvSpPr>
            <p:nvPr/>
          </p:nvSpPr>
          <p:spPr bwMode="auto">
            <a:xfrm flipH="1">
              <a:off x="4800" y="1440"/>
              <a:ext cx="336" cy="0"/>
            </a:xfrm>
            <a:prstGeom prst="line">
              <a:avLst/>
            </a:prstGeom>
            <a:noFill/>
            <a:ln w="38100">
              <a:solidFill>
                <a:srgbClr val="0000F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Line 54"/>
            <p:cNvSpPr>
              <a:spLocks noChangeShapeType="1"/>
            </p:cNvSpPr>
            <p:nvPr/>
          </p:nvSpPr>
          <p:spPr bwMode="auto">
            <a:xfrm>
              <a:off x="5136" y="1440"/>
              <a:ext cx="0" cy="336"/>
            </a:xfrm>
            <a:prstGeom prst="line">
              <a:avLst/>
            </a:prstGeom>
            <a:noFill/>
            <a:ln w="38100">
              <a:solidFill>
                <a:srgbClr val="0000F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" name="Line 55"/>
            <p:cNvSpPr>
              <a:spLocks noChangeShapeType="1"/>
            </p:cNvSpPr>
            <p:nvPr/>
          </p:nvSpPr>
          <p:spPr bwMode="auto">
            <a:xfrm flipH="1" flipV="1">
              <a:off x="3552" y="1200"/>
              <a:ext cx="24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" name="Line 56"/>
            <p:cNvSpPr>
              <a:spLocks noChangeShapeType="1"/>
            </p:cNvSpPr>
            <p:nvPr/>
          </p:nvSpPr>
          <p:spPr bwMode="auto">
            <a:xfrm>
              <a:off x="2400" y="1440"/>
              <a:ext cx="43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" name="Line 57"/>
            <p:cNvSpPr>
              <a:spLocks noChangeShapeType="1"/>
            </p:cNvSpPr>
            <p:nvPr/>
          </p:nvSpPr>
          <p:spPr bwMode="auto">
            <a:xfrm flipV="1">
              <a:off x="2880" y="1488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" name="Text Box 58"/>
            <p:cNvSpPr txBox="1">
              <a:spLocks noChangeArrowheads="1"/>
            </p:cNvSpPr>
            <p:nvPr/>
          </p:nvSpPr>
          <p:spPr bwMode="auto">
            <a:xfrm>
              <a:off x="2304" y="1200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/>
                <a:t>A</a:t>
              </a:r>
              <a:r>
                <a:rPr lang="en-US" altLang="en-US" sz="2000" baseline="-25000"/>
                <a:t>X</a:t>
              </a:r>
              <a:endParaRPr lang="en-US" altLang="en-US" sz="2000"/>
            </a:p>
          </p:txBody>
        </p:sp>
        <p:sp>
          <p:nvSpPr>
            <p:cNvPr id="51" name="Text Box 59"/>
            <p:cNvSpPr txBox="1">
              <a:spLocks noChangeArrowheads="1"/>
            </p:cNvSpPr>
            <p:nvPr/>
          </p:nvSpPr>
          <p:spPr bwMode="auto">
            <a:xfrm>
              <a:off x="2544" y="1680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/>
                <a:t>A</a:t>
              </a:r>
              <a:r>
                <a:rPr lang="en-US" altLang="en-US" sz="2000" baseline="-25000"/>
                <a:t>Y</a:t>
              </a:r>
              <a:endParaRPr lang="en-US" altLang="en-US" sz="2000"/>
            </a:p>
          </p:txBody>
        </p:sp>
        <p:sp>
          <p:nvSpPr>
            <p:cNvPr id="52" name="Text Box 60"/>
            <p:cNvSpPr txBox="1">
              <a:spLocks noChangeArrowheads="1"/>
            </p:cNvSpPr>
            <p:nvPr/>
          </p:nvSpPr>
          <p:spPr bwMode="auto">
            <a:xfrm>
              <a:off x="2688" y="1200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/>
                <a:t>A</a:t>
              </a:r>
            </a:p>
          </p:txBody>
        </p:sp>
        <p:sp>
          <p:nvSpPr>
            <p:cNvPr id="73" name="Text Box 61"/>
            <p:cNvSpPr txBox="1">
              <a:spLocks noChangeArrowheads="1"/>
            </p:cNvSpPr>
            <p:nvPr/>
          </p:nvSpPr>
          <p:spPr bwMode="auto">
            <a:xfrm>
              <a:off x="3312" y="1238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/>
                <a:t>45</a:t>
              </a:r>
              <a:r>
                <a:rPr lang="en-US" altLang="en-US" sz="2000">
                  <a:cs typeface="Times New Roman" panose="02020603050405020304" pitchFamily="18" charset="0"/>
                </a:rPr>
                <a:t>°</a:t>
              </a:r>
              <a:endParaRPr lang="en-US" altLang="en-US" sz="2000"/>
            </a:p>
          </p:txBody>
        </p:sp>
        <p:sp>
          <p:nvSpPr>
            <p:cNvPr id="74" name="Text Box 62"/>
            <p:cNvSpPr txBox="1">
              <a:spLocks noChangeArrowheads="1"/>
            </p:cNvSpPr>
            <p:nvPr/>
          </p:nvSpPr>
          <p:spPr bwMode="auto">
            <a:xfrm>
              <a:off x="3504" y="960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/>
                <a:t>T</a:t>
              </a:r>
              <a:r>
                <a:rPr lang="en-US" altLang="en-US" sz="2000" baseline="-25000"/>
                <a:t>BD</a:t>
              </a:r>
              <a:endParaRPr lang="en-US" altLang="en-US" sz="2000"/>
            </a:p>
          </p:txBody>
        </p:sp>
        <p:sp>
          <p:nvSpPr>
            <p:cNvPr id="75" name="Text Box 63"/>
            <p:cNvSpPr txBox="1">
              <a:spLocks noChangeArrowheads="1"/>
            </p:cNvSpPr>
            <p:nvPr/>
          </p:nvSpPr>
          <p:spPr bwMode="auto">
            <a:xfrm>
              <a:off x="3768" y="1406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/>
                <a:t>B</a:t>
              </a:r>
            </a:p>
          </p:txBody>
        </p:sp>
        <p:sp>
          <p:nvSpPr>
            <p:cNvPr id="76" name="Text Box 64"/>
            <p:cNvSpPr txBox="1">
              <a:spLocks noChangeArrowheads="1"/>
            </p:cNvSpPr>
            <p:nvPr/>
          </p:nvSpPr>
          <p:spPr bwMode="auto">
            <a:xfrm>
              <a:off x="3943" y="1200"/>
              <a:ext cx="5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/>
                <a:t>175 </a:t>
              </a:r>
              <a:r>
                <a:rPr lang="en-US" altLang="en-US" sz="2000" dirty="0" err="1"/>
                <a:t>lb</a:t>
              </a:r>
              <a:endParaRPr lang="en-US" altLang="en-US" sz="2000" dirty="0"/>
            </a:p>
          </p:txBody>
        </p:sp>
        <p:sp>
          <p:nvSpPr>
            <p:cNvPr id="77" name="Text Box 65"/>
            <p:cNvSpPr txBox="1">
              <a:spLocks noChangeArrowheads="1"/>
            </p:cNvSpPr>
            <p:nvPr/>
          </p:nvSpPr>
          <p:spPr bwMode="auto">
            <a:xfrm>
              <a:off x="3792" y="1632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/>
                <a:t>303.11 </a:t>
              </a:r>
              <a:r>
                <a:rPr lang="en-US" altLang="en-US" sz="2000" dirty="0" err="1"/>
                <a:t>lb</a:t>
              </a:r>
              <a:endParaRPr lang="en-US" altLang="en-US" sz="2000" dirty="0"/>
            </a:p>
          </p:txBody>
        </p:sp>
        <p:sp>
          <p:nvSpPr>
            <p:cNvPr id="78" name="Line 66"/>
            <p:cNvSpPr>
              <a:spLocks noChangeShapeType="1"/>
            </p:cNvSpPr>
            <p:nvPr/>
          </p:nvSpPr>
          <p:spPr bwMode="auto">
            <a:xfrm>
              <a:off x="2880" y="192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" name="Line 67"/>
            <p:cNvSpPr>
              <a:spLocks noChangeShapeType="1"/>
            </p:cNvSpPr>
            <p:nvPr/>
          </p:nvSpPr>
          <p:spPr bwMode="auto">
            <a:xfrm>
              <a:off x="3792" y="192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0" name="Line 68"/>
            <p:cNvSpPr>
              <a:spLocks noChangeShapeType="1"/>
            </p:cNvSpPr>
            <p:nvPr/>
          </p:nvSpPr>
          <p:spPr bwMode="auto">
            <a:xfrm>
              <a:off x="5136" y="192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1" name="Line 69"/>
            <p:cNvSpPr>
              <a:spLocks noChangeShapeType="1"/>
            </p:cNvSpPr>
            <p:nvPr/>
          </p:nvSpPr>
          <p:spPr bwMode="auto">
            <a:xfrm flipH="1">
              <a:off x="2880" y="19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" name="Line 70"/>
            <p:cNvSpPr>
              <a:spLocks noChangeShapeType="1"/>
            </p:cNvSpPr>
            <p:nvPr/>
          </p:nvSpPr>
          <p:spPr bwMode="auto">
            <a:xfrm>
              <a:off x="3600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3" name="Line 71"/>
            <p:cNvSpPr>
              <a:spLocks noChangeShapeType="1"/>
            </p:cNvSpPr>
            <p:nvPr/>
          </p:nvSpPr>
          <p:spPr bwMode="auto">
            <a:xfrm flipH="1">
              <a:off x="3792" y="196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4" name="Line 72"/>
            <p:cNvSpPr>
              <a:spLocks noChangeShapeType="1"/>
            </p:cNvSpPr>
            <p:nvPr/>
          </p:nvSpPr>
          <p:spPr bwMode="auto">
            <a:xfrm>
              <a:off x="4800" y="196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5" name="Text Box 73"/>
            <p:cNvSpPr txBox="1">
              <a:spLocks noChangeArrowheads="1"/>
            </p:cNvSpPr>
            <p:nvPr/>
          </p:nvSpPr>
          <p:spPr bwMode="auto">
            <a:xfrm>
              <a:off x="5136" y="1536"/>
              <a:ext cx="5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/>
                <a:t>700 lb</a:t>
              </a:r>
            </a:p>
          </p:txBody>
        </p:sp>
        <p:sp>
          <p:nvSpPr>
            <p:cNvPr id="86" name="Text Box 74"/>
            <p:cNvSpPr txBox="1">
              <a:spLocks noChangeArrowheads="1"/>
            </p:cNvSpPr>
            <p:nvPr/>
          </p:nvSpPr>
          <p:spPr bwMode="auto">
            <a:xfrm>
              <a:off x="4752" y="1152"/>
              <a:ext cx="5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/>
                <a:t>350 lb</a:t>
              </a:r>
            </a:p>
          </p:txBody>
        </p:sp>
        <p:sp>
          <p:nvSpPr>
            <p:cNvPr id="87" name="Text Box 75"/>
            <p:cNvSpPr txBox="1">
              <a:spLocks noChangeArrowheads="1"/>
            </p:cNvSpPr>
            <p:nvPr/>
          </p:nvSpPr>
          <p:spPr bwMode="auto">
            <a:xfrm>
              <a:off x="3216" y="1814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/>
                <a:t>4 ft</a:t>
              </a:r>
            </a:p>
          </p:txBody>
        </p:sp>
        <p:sp>
          <p:nvSpPr>
            <p:cNvPr id="88" name="Text Box 76"/>
            <p:cNvSpPr txBox="1">
              <a:spLocks noChangeArrowheads="1"/>
            </p:cNvSpPr>
            <p:nvPr/>
          </p:nvSpPr>
          <p:spPr bwMode="auto">
            <a:xfrm>
              <a:off x="4272" y="1824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/>
                <a:t>4 ft</a:t>
              </a:r>
            </a:p>
          </p:txBody>
        </p:sp>
      </p:grpSp>
      <p:pic>
        <p:nvPicPr>
          <p:cNvPr id="89" name="Pictur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085850"/>
            <a:ext cx="2689779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59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utoUpdateAnimBg="0"/>
      <p:bldP spid="38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228600"/>
            <a:ext cx="7886700" cy="762000"/>
          </a:xfrm>
        </p:spPr>
        <p:txBody>
          <a:bodyPr/>
          <a:lstStyle/>
          <a:p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GROUP PROBLEM SOLVING  (continued)</a:t>
            </a:r>
            <a:endParaRPr lang="en-US" dirty="0">
              <a:solidFill>
                <a:srgbClr val="000096"/>
              </a:solidFill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533400" y="4343400"/>
            <a:ext cx="7543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At D, the X and Y component are</a:t>
            </a:r>
          </a:p>
          <a:p>
            <a:pPr>
              <a:spcBef>
                <a:spcPct val="50000"/>
              </a:spcBef>
              <a:buFont typeface="Symbol" panose="05050102010706020507" pitchFamily="18" charset="2"/>
              <a:buChar char="®"/>
            </a:pPr>
            <a:r>
              <a:rPr lang="en-US" altLang="en-US" dirty="0" smtClean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+  D</a:t>
            </a:r>
            <a:r>
              <a:rPr lang="en-US" altLang="en-US" baseline="-25000" dirty="0">
                <a:sym typeface="Symbol" panose="05050102010706020507" pitchFamily="18" charset="2"/>
              </a:rPr>
              <a:t>X</a:t>
            </a:r>
            <a:r>
              <a:rPr lang="en-US" altLang="en-US" dirty="0">
                <a:sym typeface="Symbol" panose="05050102010706020507" pitchFamily="18" charset="2"/>
              </a:rPr>
              <a:t>   =   </a:t>
            </a:r>
            <a:r>
              <a:rPr lang="en-US" altLang="en-US" dirty="0">
                <a:cs typeface="Times New Roman" panose="02020603050405020304" pitchFamily="18" charset="0"/>
              </a:rPr>
              <a:t>–2409 cos 45°   =   </a:t>
            </a:r>
            <a:r>
              <a:rPr lang="en-US" altLang="en-US" dirty="0">
                <a:solidFill>
                  <a:srgbClr val="0000FA"/>
                </a:solidFill>
                <a:cs typeface="Times New Roman" panose="02020603050405020304" pitchFamily="18" charset="0"/>
              </a:rPr>
              <a:t>–1700  </a:t>
            </a:r>
            <a:r>
              <a:rPr lang="en-US" altLang="en-US" dirty="0" err="1" smtClean="0">
                <a:solidFill>
                  <a:srgbClr val="0000FA"/>
                </a:solidFill>
                <a:cs typeface="Times New Roman" panose="02020603050405020304" pitchFamily="18" charset="0"/>
              </a:rPr>
              <a:t>lb</a:t>
            </a:r>
            <a:endParaRPr lang="en-US" altLang="en-US" dirty="0">
              <a:solidFill>
                <a:srgbClr val="0000FA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en-US" altLang="en-US" dirty="0">
                <a:sym typeface="Symbol" panose="05050102010706020507" pitchFamily="18" charset="2"/>
              </a:rPr>
              <a:t>  </a:t>
            </a:r>
            <a:r>
              <a:rPr lang="en-US" altLang="en-US" dirty="0" smtClean="0">
                <a:sym typeface="Symbol" panose="05050102010706020507" pitchFamily="18" charset="2"/>
              </a:rPr>
              <a:t>+   </a:t>
            </a:r>
            <a:r>
              <a:rPr lang="en-US" altLang="en-US" dirty="0">
                <a:sym typeface="Symbol" panose="05050102010706020507" pitchFamily="18" charset="2"/>
              </a:rPr>
              <a:t>D</a:t>
            </a:r>
            <a:r>
              <a:rPr lang="en-US" altLang="en-US" baseline="-25000" dirty="0">
                <a:sym typeface="Symbol" panose="05050102010706020507" pitchFamily="18" charset="2"/>
              </a:rPr>
              <a:t>Y</a:t>
            </a:r>
            <a:r>
              <a:rPr lang="en-US" altLang="en-US" dirty="0">
                <a:sym typeface="Symbol" panose="05050102010706020507" pitchFamily="18" charset="2"/>
              </a:rPr>
              <a:t>   =   2409  sin 45</a:t>
            </a:r>
            <a:r>
              <a:rPr lang="en-US" altLang="en-US" dirty="0">
                <a:cs typeface="Times New Roman" panose="02020603050405020304" pitchFamily="18" charset="0"/>
              </a:rPr>
              <a:t>°   =   </a:t>
            </a:r>
            <a:r>
              <a:rPr lang="en-US" altLang="en-US" dirty="0">
                <a:solidFill>
                  <a:srgbClr val="0000FA"/>
                </a:solidFill>
                <a:cs typeface="Times New Roman" panose="02020603050405020304" pitchFamily="18" charset="0"/>
              </a:rPr>
              <a:t>1700  </a:t>
            </a:r>
            <a:r>
              <a:rPr lang="en-US" altLang="en-US" dirty="0" err="1" smtClean="0">
                <a:solidFill>
                  <a:srgbClr val="0000FA"/>
                </a:solidFill>
                <a:cs typeface="Times New Roman" panose="02020603050405020304" pitchFamily="18" charset="0"/>
              </a:rPr>
              <a:t>lb</a:t>
            </a:r>
            <a:endParaRPr lang="en-US" altLang="en-US" dirty="0">
              <a:solidFill>
                <a:srgbClr val="0000FA"/>
              </a:solidFill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82" y="1258095"/>
            <a:ext cx="2689779" cy="24955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305300" y="1257300"/>
            <a:ext cx="3695700" cy="2979738"/>
            <a:chOff x="4305300" y="1257300"/>
            <a:chExt cx="3695700" cy="2979738"/>
          </a:xfrm>
        </p:grpSpPr>
        <p:grpSp>
          <p:nvGrpSpPr>
            <p:cNvPr id="34" name="Group 21"/>
            <p:cNvGrpSpPr>
              <a:grpSpLocks/>
            </p:cNvGrpSpPr>
            <p:nvPr/>
          </p:nvGrpSpPr>
          <p:grpSpPr bwMode="auto">
            <a:xfrm>
              <a:off x="4305300" y="1257300"/>
              <a:ext cx="3695700" cy="2979738"/>
              <a:chOff x="2568" y="744"/>
              <a:chExt cx="2328" cy="1877"/>
            </a:xfrm>
          </p:grpSpPr>
          <p:sp>
            <p:nvSpPr>
              <p:cNvPr id="35" name="Text Box 5"/>
              <p:cNvSpPr txBox="1">
                <a:spLocks noChangeArrowheads="1"/>
              </p:cNvSpPr>
              <p:nvPr/>
            </p:nvSpPr>
            <p:spPr bwMode="auto">
              <a:xfrm>
                <a:off x="2568" y="744"/>
                <a:ext cx="2016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u="sng" dirty="0" smtClean="0">
                    <a:solidFill>
                      <a:srgbClr val="0000FA"/>
                    </a:solidFill>
                  </a:rPr>
                  <a:t>FBD </a:t>
                </a:r>
                <a:r>
                  <a:rPr lang="en-US" altLang="en-US" u="sng" dirty="0">
                    <a:solidFill>
                      <a:srgbClr val="0000FA"/>
                    </a:solidFill>
                  </a:rPr>
                  <a:t>of member BD</a:t>
                </a:r>
              </a:p>
            </p:txBody>
          </p:sp>
          <p:sp>
            <p:nvSpPr>
              <p:cNvPr id="36" name="Line 9"/>
              <p:cNvSpPr>
                <a:spLocks noChangeShapeType="1"/>
              </p:cNvSpPr>
              <p:nvPr/>
            </p:nvSpPr>
            <p:spPr bwMode="auto">
              <a:xfrm>
                <a:off x="3216" y="1469"/>
                <a:ext cx="576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7" name="Line 10"/>
              <p:cNvSpPr>
                <a:spLocks noChangeShapeType="1"/>
              </p:cNvSpPr>
              <p:nvPr/>
            </p:nvSpPr>
            <p:spPr bwMode="auto">
              <a:xfrm>
                <a:off x="3792" y="2285"/>
                <a:ext cx="144" cy="240"/>
              </a:xfrm>
              <a:prstGeom prst="line">
                <a:avLst/>
              </a:prstGeom>
              <a:noFill/>
              <a:ln w="28575">
                <a:solidFill>
                  <a:srgbClr val="0000FA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9" name="Line 12"/>
              <p:cNvSpPr>
                <a:spLocks noChangeShapeType="1"/>
              </p:cNvSpPr>
              <p:nvPr/>
            </p:nvSpPr>
            <p:spPr bwMode="auto">
              <a:xfrm flipH="1">
                <a:off x="3168" y="228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" name="Arc 13"/>
              <p:cNvSpPr>
                <a:spLocks/>
              </p:cNvSpPr>
              <p:nvPr/>
            </p:nvSpPr>
            <p:spPr bwMode="auto">
              <a:xfrm flipH="1">
                <a:off x="3504" y="2093"/>
                <a:ext cx="144" cy="19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Text Box 14"/>
              <p:cNvSpPr txBox="1">
                <a:spLocks noChangeArrowheads="1"/>
              </p:cNvSpPr>
              <p:nvPr/>
            </p:nvSpPr>
            <p:spPr bwMode="auto">
              <a:xfrm>
                <a:off x="3264" y="1949"/>
                <a:ext cx="384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45</a:t>
                </a:r>
                <a:r>
                  <a:rPr lang="en-US" altLang="en-US">
                    <a:cs typeface="Times New Roman" panose="02020603050405020304" pitchFamily="18" charset="0"/>
                  </a:rPr>
                  <a:t>°</a:t>
                </a:r>
                <a:endParaRPr lang="en-US" altLang="en-US"/>
              </a:p>
            </p:txBody>
          </p:sp>
          <p:sp>
            <p:nvSpPr>
              <p:cNvPr id="43" name="Text Box 16"/>
              <p:cNvSpPr txBox="1">
                <a:spLocks noChangeArrowheads="1"/>
              </p:cNvSpPr>
              <p:nvPr/>
            </p:nvSpPr>
            <p:spPr bwMode="auto">
              <a:xfrm>
                <a:off x="3792" y="1997"/>
                <a:ext cx="288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B</a:t>
                </a:r>
              </a:p>
            </p:txBody>
          </p:sp>
          <p:sp>
            <p:nvSpPr>
              <p:cNvPr id="44" name="Text Box 17"/>
              <p:cNvSpPr txBox="1">
                <a:spLocks noChangeArrowheads="1"/>
              </p:cNvSpPr>
              <p:nvPr/>
            </p:nvSpPr>
            <p:spPr bwMode="auto">
              <a:xfrm>
                <a:off x="3984" y="2352"/>
                <a:ext cx="912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2409 lb</a:t>
                </a:r>
              </a:p>
            </p:txBody>
          </p:sp>
          <p:sp>
            <p:nvSpPr>
              <p:cNvPr id="45" name="Text Box 18"/>
              <p:cNvSpPr txBox="1">
                <a:spLocks noChangeArrowheads="1"/>
              </p:cNvSpPr>
              <p:nvPr/>
            </p:nvSpPr>
            <p:spPr bwMode="auto">
              <a:xfrm>
                <a:off x="3264" y="1325"/>
                <a:ext cx="288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D</a:t>
                </a:r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>
            <a:xfrm flipH="1">
              <a:off x="4876800" y="2408238"/>
              <a:ext cx="4572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36" idx="0"/>
            </p:cNvCxnSpPr>
            <p:nvPr/>
          </p:nvCxnSpPr>
          <p:spPr>
            <a:xfrm flipV="1">
              <a:off x="5334000" y="1828800"/>
              <a:ext cx="0" cy="57943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4538348" y="1962270"/>
              <a:ext cx="52450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ym typeface="Symbol" panose="05050102010706020507" pitchFamily="18" charset="2"/>
                </a:rPr>
                <a:t>D</a:t>
              </a:r>
              <a:r>
                <a:rPr lang="en-US" altLang="en-US" baseline="-25000" dirty="0">
                  <a:sym typeface="Symbol" panose="05050102010706020507" pitchFamily="18" charset="2"/>
                </a:rPr>
                <a:t>X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358942" y="1640498"/>
              <a:ext cx="52450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 smtClean="0">
                  <a:sym typeface="Symbol" panose="05050102010706020507" pitchFamily="18" charset="2"/>
                </a:rPr>
                <a:t>D</a:t>
              </a:r>
              <a:r>
                <a:rPr lang="en-US" altLang="en-US" baseline="-25000" dirty="0" smtClean="0">
                  <a:sym typeface="Symbol" panose="05050102010706020507" pitchFamily="18" charset="2"/>
                </a:rPr>
                <a:t>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4380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676400" y="4572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 STEPS FOR ANALYSIS </a:t>
            </a:r>
            <a:r>
              <a:rPr lang="en-US" sz="2400">
                <a:latin typeface="Times New Roman" pitchFamily="18" charset="0"/>
              </a:rPr>
              <a:t>(continued)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" y="3429000"/>
            <a:ext cx="8458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280988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4. Draw the FBD of the selected part of the cut truss</a:t>
            </a:r>
          </a:p>
          <a:p>
            <a:pPr marL="346075" indent="-280988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	- Indicate the unknown forces at the cut members</a:t>
            </a:r>
          </a:p>
          <a:p>
            <a:pPr marL="346075" indent="-280988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	- Initially assume all the members are in tension</a:t>
            </a:r>
          </a:p>
        </p:txBody>
      </p:sp>
      <p:pic>
        <p:nvPicPr>
          <p:cNvPr id="5124" name="Picture 6" descr="6_15b"/>
          <p:cNvPicPr>
            <a:picLocks noChangeAspect="1" noChangeArrowheads="1"/>
          </p:cNvPicPr>
          <p:nvPr/>
        </p:nvPicPr>
        <p:blipFill>
          <a:blip r:embed="rId3" cstate="print">
            <a:lum bright="-30000" contrast="48000"/>
          </a:blip>
          <a:srcRect/>
          <a:stretch>
            <a:fillRect/>
          </a:stretch>
        </p:blipFill>
        <p:spPr bwMode="auto">
          <a:xfrm>
            <a:off x="3352800" y="1066800"/>
            <a:ext cx="243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304800" y="5105400"/>
            <a:ext cx="8305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0988" indent="-280988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5. Apply the equations of equilibrium to the selected cut section of the truss to solve for the unknown member forces.  </a:t>
            </a:r>
            <a:r>
              <a:rPr lang="en-US" sz="2000" u="sng">
                <a:solidFill>
                  <a:schemeClr val="hlink"/>
                </a:solidFill>
                <a:latin typeface="Times New Roman" pitchFamily="18" charset="0"/>
              </a:rPr>
              <a:t>Please note</a:t>
            </a:r>
            <a:r>
              <a:rPr lang="en-US" sz="2000">
                <a:latin typeface="Times New Roman" pitchFamily="18" charset="0"/>
              </a:rPr>
              <a:t> that in most cases it is possible to write one equation to solve for one unknown directly.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6_51"/>
          <p:cNvPicPr>
            <a:picLocks noChangeAspect="1" noChangeArrowheads="1"/>
          </p:cNvPicPr>
          <p:nvPr/>
        </p:nvPicPr>
        <p:blipFill>
          <a:blip r:embed="rId3" cstate="print">
            <a:lum bright="-24000" contrast="42000"/>
          </a:blip>
          <a:srcRect/>
          <a:stretch>
            <a:fillRect/>
          </a:stretch>
        </p:blipFill>
        <p:spPr bwMode="auto">
          <a:xfrm>
            <a:off x="436742" y="304800"/>
            <a:ext cx="3124200" cy="183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429000" y="304800"/>
            <a:ext cx="4114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latin typeface="Times New Roman" pitchFamily="18" charset="0"/>
              </a:rPr>
              <a:t>Find</a:t>
            </a:r>
            <a:r>
              <a:rPr lang="en-US" sz="1200" dirty="0">
                <a:latin typeface="Times New Roman" pitchFamily="18" charset="0"/>
              </a:rPr>
              <a:t>: The force in members DE, DL, and ML</a:t>
            </a:r>
            <a:r>
              <a:rPr lang="en-US" sz="1200" dirty="0" smtClean="0">
                <a:latin typeface="Times New Roman" pitchFamily="18" charset="0"/>
              </a:rPr>
              <a:t>.</a:t>
            </a:r>
            <a:endParaRPr lang="en-US" sz="1200" dirty="0"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42" y="4419600"/>
            <a:ext cx="2473685" cy="1981451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14600" y="4572001"/>
            <a:ext cx="3276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 smtClean="0"/>
              <a:t>Find</a:t>
            </a:r>
            <a:r>
              <a:rPr lang="en-US" sz="1200" dirty="0" smtClean="0"/>
              <a:t>:  The forces </a:t>
            </a:r>
            <a:r>
              <a:rPr lang="en-US" sz="1200" dirty="0"/>
              <a:t>in members </a:t>
            </a:r>
            <a:r>
              <a:rPr lang="en-US" sz="1200" dirty="0" smtClean="0"/>
              <a:t>ED, EH, and GH.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6_51"/>
          <p:cNvPicPr>
            <a:picLocks noChangeAspect="1" noChangeArrowheads="1"/>
          </p:cNvPicPr>
          <p:nvPr/>
        </p:nvPicPr>
        <p:blipFill>
          <a:blip r:embed="rId3" cstate="print">
            <a:lum bright="-24000" contrast="42000"/>
          </a:blip>
          <a:srcRect/>
          <a:stretch>
            <a:fillRect/>
          </a:stretch>
        </p:blipFill>
        <p:spPr bwMode="auto">
          <a:xfrm>
            <a:off x="533400" y="1066800"/>
            <a:ext cx="502920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4953000" y="304800"/>
            <a:ext cx="4114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Given</a:t>
            </a:r>
            <a:r>
              <a:rPr lang="en-US" sz="2000">
                <a:latin typeface="Times New Roman" pitchFamily="18" charset="0"/>
              </a:rPr>
              <a:t>:	Loads as shown on the 	roof truss.               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Find</a:t>
            </a:r>
            <a:r>
              <a:rPr lang="en-US" sz="2000">
                <a:latin typeface="Times New Roman" pitchFamily="18" charset="0"/>
              </a:rPr>
              <a:t>: 	The force in members 	DE, DL, and ML.</a:t>
            </a:r>
          </a:p>
          <a:p>
            <a:pPr>
              <a:spcBef>
                <a:spcPct val="50000"/>
              </a:spcBef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2514600" y="1600200"/>
            <a:ext cx="19050" cy="1600200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457200" y="4022725"/>
            <a:ext cx="78486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b="1" u="sng">
                <a:latin typeface="Times New Roman" pitchFamily="18" charset="0"/>
              </a:rPr>
              <a:t>Plan:</a:t>
            </a:r>
          </a:p>
          <a:p>
            <a:pPr marL="457200" indent="-45720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a) Take a cut through the members DE, DL, and ML.</a:t>
            </a:r>
          </a:p>
          <a:p>
            <a:pPr marL="457200" indent="-45720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b) Work with the left part of the cut section.  Why?</a:t>
            </a:r>
          </a:p>
          <a:p>
            <a:pPr marL="457200" indent="-45720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c) Determine the support reactions at A.  </a:t>
            </a:r>
          </a:p>
          <a:p>
            <a:pPr marL="457200" indent="-45720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d) Apply the E-of-E to find the forces in DE, DL, and ML.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609600" y="3599527"/>
            <a:ext cx="838200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Analyzing the entire truss for the reactions </a:t>
            </a:r>
            <a:r>
              <a:rPr lang="en-US" dirty="0" smtClean="0"/>
              <a:t>at </a:t>
            </a:r>
            <a:r>
              <a:rPr lang="en-US" dirty="0"/>
              <a:t>A,  </a:t>
            </a:r>
            <a:r>
              <a:rPr lang="en-US" dirty="0" smtClean="0"/>
              <a:t>we </a:t>
            </a:r>
            <a:r>
              <a:rPr lang="en-US" dirty="0"/>
              <a:t>get</a:t>
            </a:r>
            <a:br>
              <a:rPr lang="en-US" dirty="0"/>
            </a:br>
            <a:r>
              <a:rPr lang="en-US" dirty="0" smtClean="0">
                <a:sym typeface="Symbol" pitchFamily="18" charset="2"/>
              </a:rPr>
              <a:t> </a:t>
            </a:r>
            <a:r>
              <a:rPr lang="en-US" dirty="0">
                <a:sym typeface="Symbol" pitchFamily="18" charset="2"/>
              </a:rPr>
              <a:t>F</a:t>
            </a:r>
            <a:r>
              <a:rPr lang="en-US" baseline="-25000" dirty="0">
                <a:sym typeface="Symbol" pitchFamily="18" charset="2"/>
              </a:rPr>
              <a:t>X</a:t>
            </a:r>
            <a:r>
              <a:rPr lang="en-US" dirty="0">
                <a:sym typeface="Symbol" pitchFamily="18" charset="2"/>
              </a:rPr>
              <a:t> = A</a:t>
            </a:r>
            <a:r>
              <a:rPr lang="en-US" baseline="-25000" dirty="0">
                <a:sym typeface="Symbol" pitchFamily="18" charset="2"/>
              </a:rPr>
              <a:t>X</a:t>
            </a:r>
            <a:r>
              <a:rPr lang="en-US" dirty="0">
                <a:sym typeface="Symbol" pitchFamily="18" charset="2"/>
              </a:rPr>
              <a:t> = 0.  </a:t>
            </a:r>
            <a:endParaRPr lang="en-US" dirty="0" smtClean="0">
              <a:sym typeface="Symbol" pitchFamily="18" charset="2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endParaRPr lang="en-US" dirty="0" smtClean="0">
              <a:sym typeface="Symbol" pitchFamily="18" charset="2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ym typeface="Symbol" pitchFamily="18" charset="2"/>
              </a:rPr>
              <a:t>A </a:t>
            </a:r>
            <a:r>
              <a:rPr lang="en-US" dirty="0">
                <a:sym typeface="Symbol" pitchFamily="18" charset="2"/>
              </a:rPr>
              <a:t>moment equation about G to find </a:t>
            </a:r>
            <a:r>
              <a:rPr lang="en-US" dirty="0" smtClean="0">
                <a:sym typeface="Symbol" pitchFamily="18" charset="2"/>
              </a:rPr>
              <a:t>A</a:t>
            </a:r>
            <a:r>
              <a:rPr lang="en-US" baseline="-25000" dirty="0" smtClean="0">
                <a:sym typeface="Symbol" pitchFamily="18" charset="2"/>
              </a:rPr>
              <a:t>Y </a:t>
            </a:r>
            <a:r>
              <a:rPr lang="en-US" dirty="0" smtClean="0">
                <a:sym typeface="Symbol" pitchFamily="18" charset="2"/>
              </a:rPr>
              <a:t>results in:</a:t>
            </a:r>
            <a:endParaRPr lang="en-US" dirty="0">
              <a:sym typeface="Symbol" pitchFamily="18" charset="2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ym typeface="Symbol" pitchFamily="18" charset="2"/>
              </a:rPr>
              <a:t> </a:t>
            </a:r>
            <a:r>
              <a:rPr lang="en-US" dirty="0" smtClean="0"/>
              <a:t>M</a:t>
            </a:r>
            <a:r>
              <a:rPr lang="en-US" baseline="-25000" dirty="0" smtClean="0"/>
              <a:t>G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ym typeface="Symbol" pitchFamily="18" charset="2"/>
              </a:rPr>
              <a:t>A</a:t>
            </a:r>
            <a:r>
              <a:rPr lang="en-US" baseline="-25000" dirty="0">
                <a:sym typeface="Symbol" pitchFamily="18" charset="2"/>
              </a:rPr>
              <a:t>Y</a:t>
            </a:r>
            <a:r>
              <a:rPr lang="en-US" dirty="0">
                <a:sym typeface="Symbol" pitchFamily="18" charset="2"/>
              </a:rPr>
              <a:t> (</a:t>
            </a:r>
            <a:r>
              <a:rPr lang="en-US" dirty="0" smtClean="0">
                <a:sym typeface="Symbol" pitchFamily="18" charset="2"/>
              </a:rPr>
              <a:t>12)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–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20 (</a:t>
            </a:r>
            <a:r>
              <a:rPr lang="en-US" dirty="0" smtClean="0">
                <a:sym typeface="Symbol" pitchFamily="18" charset="2"/>
              </a:rPr>
              <a:t>10)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–</a:t>
            </a:r>
            <a:r>
              <a:rPr lang="en-US" dirty="0"/>
              <a:t> 30 </a:t>
            </a:r>
            <a:r>
              <a:rPr lang="en-US" dirty="0" smtClean="0"/>
              <a:t>(</a:t>
            </a:r>
            <a:r>
              <a:rPr lang="en-US" dirty="0"/>
              <a:t>8</a:t>
            </a:r>
            <a:r>
              <a:rPr lang="en-US" dirty="0" smtClean="0"/>
              <a:t>)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–</a:t>
            </a:r>
            <a:r>
              <a:rPr lang="en-US" dirty="0"/>
              <a:t>  40 </a:t>
            </a:r>
            <a:r>
              <a:rPr lang="en-US" dirty="0" smtClean="0"/>
              <a:t>(6) </a:t>
            </a:r>
            <a:r>
              <a:rPr lang="en-US" dirty="0">
                <a:sym typeface="Symbol" pitchFamily="18" charset="2"/>
              </a:rPr>
              <a:t>= 0; </a:t>
            </a:r>
            <a:r>
              <a:rPr lang="en-US" dirty="0" smtClean="0">
                <a:sym typeface="Symbol" pitchFamily="18" charset="2"/>
              </a:rPr>
              <a:t>      </a:t>
            </a:r>
            <a:r>
              <a:rPr lang="en-US" u="sng" dirty="0" smtClean="0">
                <a:solidFill>
                  <a:srgbClr val="0000FA"/>
                </a:solidFill>
                <a:sym typeface="Symbol" pitchFamily="18" charset="2"/>
              </a:rPr>
              <a:t>A</a:t>
            </a:r>
            <a:r>
              <a:rPr lang="en-US" u="sng" baseline="-25000" dirty="0" smtClean="0">
                <a:solidFill>
                  <a:srgbClr val="0000FA"/>
                </a:solidFill>
                <a:sym typeface="Symbol" pitchFamily="18" charset="2"/>
              </a:rPr>
              <a:t>Y</a:t>
            </a:r>
            <a:r>
              <a:rPr lang="en-US" u="sng" dirty="0" smtClean="0">
                <a:solidFill>
                  <a:srgbClr val="0000FA"/>
                </a:solidFill>
                <a:sym typeface="Symbol" pitchFamily="18" charset="2"/>
              </a:rPr>
              <a:t> </a:t>
            </a:r>
            <a:r>
              <a:rPr lang="en-US" u="sng" dirty="0">
                <a:solidFill>
                  <a:srgbClr val="0000FA"/>
                </a:solidFill>
                <a:sym typeface="Symbol" pitchFamily="18" charset="2"/>
              </a:rPr>
              <a:t>=  </a:t>
            </a:r>
            <a:r>
              <a:rPr lang="en-US" u="sng" dirty="0" smtClean="0">
                <a:solidFill>
                  <a:srgbClr val="0000FA"/>
                </a:solidFill>
                <a:sym typeface="Symbol" pitchFamily="18" charset="2"/>
              </a:rPr>
              <a:t>56.7 </a:t>
            </a:r>
            <a:r>
              <a:rPr lang="en-US" u="sng" dirty="0" err="1">
                <a:solidFill>
                  <a:srgbClr val="0000FA"/>
                </a:solidFill>
                <a:sym typeface="Symbol" pitchFamily="18" charset="2"/>
              </a:rPr>
              <a:t>kN</a:t>
            </a:r>
            <a:r>
              <a:rPr lang="en-US" u="sng" dirty="0">
                <a:solidFill>
                  <a:srgbClr val="0000FA"/>
                </a:solidFill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33601" y="1196975"/>
            <a:ext cx="4720190" cy="2402552"/>
            <a:chOff x="560720" y="1162050"/>
            <a:chExt cx="4294521" cy="2266950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838200" y="1162050"/>
              <a:ext cx="3800475" cy="2266950"/>
              <a:chOff x="838200" y="1162050"/>
              <a:chExt cx="3800475" cy="2266950"/>
            </a:xfrm>
          </p:grpSpPr>
          <p:pic>
            <p:nvPicPr>
              <p:cNvPr id="27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162050"/>
                <a:ext cx="3800475" cy="2266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9" name="Straight Connector 38"/>
              <p:cNvCxnSpPr/>
              <p:nvPr/>
            </p:nvCxnSpPr>
            <p:spPr>
              <a:xfrm>
                <a:off x="2590800" y="1196975"/>
                <a:ext cx="0" cy="1393825"/>
              </a:xfrm>
              <a:prstGeom prst="line">
                <a:avLst/>
              </a:prstGeom>
              <a:ln w="381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Arrow Connector 39"/>
            <p:cNvCxnSpPr/>
            <p:nvPr/>
          </p:nvCxnSpPr>
          <p:spPr>
            <a:xfrm flipV="1">
              <a:off x="1326932" y="2262343"/>
              <a:ext cx="0" cy="6225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4298732" y="2288615"/>
              <a:ext cx="0" cy="6225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869732" y="2250658"/>
              <a:ext cx="36950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560720" y="1792803"/>
              <a:ext cx="4940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ym typeface="Symbol" pitchFamily="18" charset="2"/>
                </a:rPr>
                <a:t>A</a:t>
              </a:r>
              <a:r>
                <a:rPr lang="en-US" sz="2000" baseline="-25000" dirty="0">
                  <a:sym typeface="Symbol" pitchFamily="18" charset="2"/>
                </a:rPr>
                <a:t>X</a:t>
              </a:r>
              <a:endParaRPr lang="en-US" sz="20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92840" y="2510135"/>
              <a:ext cx="4705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ym typeface="Symbol" pitchFamily="18" charset="2"/>
                </a:rPr>
                <a:t>A</a:t>
              </a:r>
              <a:r>
                <a:rPr lang="en-US" sz="2000" baseline="-25000" dirty="0" smtClean="0">
                  <a:sym typeface="Symbol" pitchFamily="18" charset="2"/>
                </a:rPr>
                <a:t>Y</a:t>
              </a:r>
              <a:endParaRPr lang="en-US" sz="20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61195" y="2552176"/>
              <a:ext cx="4940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ym typeface="Symbol" pitchFamily="18" charset="2"/>
                </a:rPr>
                <a:t>G</a:t>
              </a:r>
              <a:r>
                <a:rPr lang="en-US" sz="2000" baseline="-25000" dirty="0">
                  <a:sym typeface="Symbol" pitchFamily="18" charset="2"/>
                </a:rPr>
                <a:t>Y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73564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5310507" y="1112911"/>
            <a:ext cx="2618360" cy="2544689"/>
            <a:chOff x="757402" y="1160462"/>
            <a:chExt cx="3204847" cy="3114675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2971800" y="2605951"/>
              <a:ext cx="4572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839055" y="1826488"/>
              <a:ext cx="478716" cy="67273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7402" y="1160462"/>
              <a:ext cx="2295525" cy="3114675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2819400" y="2286795"/>
              <a:ext cx="304800" cy="2653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721684" y="3124994"/>
              <a:ext cx="381000" cy="42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90600" y="2667000"/>
              <a:ext cx="762000" cy="4579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1360842" y="2667000"/>
              <a:ext cx="0" cy="762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014368" y="2667000"/>
              <a:ext cx="0" cy="990600"/>
            </a:xfrm>
            <a:prstGeom prst="straightConnector1">
              <a:avLst/>
            </a:prstGeom>
            <a:ln w="57150">
              <a:solidFill>
                <a:srgbClr val="0000F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2678652" y="2656242"/>
              <a:ext cx="0" cy="1143000"/>
            </a:xfrm>
            <a:prstGeom prst="straightConnector1">
              <a:avLst/>
            </a:prstGeom>
            <a:ln w="57150">
              <a:solidFill>
                <a:srgbClr val="0000F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3052927" y="1600200"/>
              <a:ext cx="452273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927370" y="1884780"/>
              <a:ext cx="2882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211127" y="1896801"/>
              <a:ext cx="0" cy="4464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904565" y="1529658"/>
              <a:ext cx="348933" cy="429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2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165315" y="1843868"/>
              <a:ext cx="348933" cy="429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3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38200" y="3418242"/>
              <a:ext cx="1152121" cy="452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56.7 </a:t>
              </a:r>
              <a:r>
                <a:rPr lang="en-US" sz="1800" b="1" dirty="0" err="1" smtClean="0"/>
                <a:t>kN</a:t>
              </a:r>
              <a:endParaRPr lang="en-US" sz="18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64997" y="1440138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/>
                <a:t>F</a:t>
              </a:r>
              <a:r>
                <a:rPr lang="en-US" sz="1800" i="1" baseline="-25000" dirty="0" smtClean="0"/>
                <a:t>KJ</a:t>
              </a:r>
              <a:endParaRPr lang="en-US" sz="1800" i="1" baseline="-25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76600" y="2145268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/>
                <a:t>F</a:t>
              </a:r>
              <a:r>
                <a:rPr lang="en-US" sz="1800" i="1" baseline="-25000" dirty="0" smtClean="0"/>
                <a:t>KD</a:t>
              </a:r>
              <a:endParaRPr lang="en-US" sz="1800" i="1" baseline="-25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16371" y="2548999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/>
                <a:t>F</a:t>
              </a:r>
              <a:r>
                <a:rPr lang="en-US" sz="1800" i="1" baseline="-25000" dirty="0" smtClean="0"/>
                <a:t>CD</a:t>
              </a:r>
              <a:endParaRPr lang="en-US" sz="1800" i="1" baseline="-25000" dirty="0"/>
            </a:p>
          </p:txBody>
        </p:sp>
      </p:grp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48333" y="4348162"/>
            <a:ext cx="8153400" cy="1354138"/>
            <a:chOff x="288" y="2985"/>
            <a:chExt cx="5136" cy="853"/>
          </a:xfrm>
        </p:grpSpPr>
        <p:sp>
          <p:nvSpPr>
            <p:cNvPr id="11276" name="Text Box 7"/>
            <p:cNvSpPr txBox="1">
              <a:spLocks noChangeArrowheads="1"/>
            </p:cNvSpPr>
            <p:nvPr/>
          </p:nvSpPr>
          <p:spPr bwMode="auto">
            <a:xfrm>
              <a:off x="288" y="2985"/>
              <a:ext cx="5136" cy="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600"/>
                </a:spcAft>
              </a:pPr>
              <a:r>
                <a:rPr lang="en-US" dirty="0"/>
                <a:t>   Now take moments about point D.  </a:t>
              </a:r>
              <a:r>
                <a:rPr lang="en-US" dirty="0">
                  <a:solidFill>
                    <a:srgbClr val="0000FA"/>
                  </a:solidFill>
                </a:rPr>
                <a:t>Why do this?</a:t>
              </a:r>
            </a:p>
            <a:p>
              <a:pPr eaLnBrk="1" hangingPunct="1">
                <a:spcBef>
                  <a:spcPts val="0"/>
                </a:spcBef>
                <a:spcAft>
                  <a:spcPts val="600"/>
                </a:spcAft>
              </a:pPr>
              <a:r>
                <a:rPr lang="en-US" dirty="0"/>
                <a:t>      + M</a:t>
              </a:r>
              <a:r>
                <a:rPr lang="en-US" baseline="-25000" dirty="0"/>
                <a:t>D</a:t>
              </a:r>
              <a:r>
                <a:rPr lang="en-US" dirty="0"/>
                <a:t>  =  </a:t>
              </a:r>
              <a:r>
                <a:rPr lang="en-US" dirty="0">
                  <a:cs typeface="Times New Roman" pitchFamily="18" charset="0"/>
                  <a:sym typeface="Symbol" pitchFamily="18" charset="2"/>
                </a:rPr>
                <a:t>–</a:t>
              </a:r>
              <a:r>
                <a:rPr lang="en-US" dirty="0"/>
                <a:t> </a:t>
              </a:r>
              <a:r>
                <a:rPr lang="en-US" dirty="0" smtClean="0"/>
                <a:t>56.7 (6) </a:t>
              </a:r>
              <a:r>
                <a:rPr lang="en-US" dirty="0"/>
                <a:t>+ 20 </a:t>
              </a:r>
              <a:r>
                <a:rPr lang="en-US" dirty="0" smtClean="0"/>
                <a:t>(4)  </a:t>
              </a:r>
              <a:r>
                <a:rPr lang="en-US" dirty="0"/>
                <a:t>+ 30 </a:t>
              </a:r>
              <a:r>
                <a:rPr lang="en-US" dirty="0" smtClean="0"/>
                <a:t>(2) </a:t>
              </a:r>
              <a:r>
                <a:rPr lang="en-US" dirty="0">
                  <a:cs typeface="Times New Roman" pitchFamily="18" charset="0"/>
                  <a:sym typeface="Symbol" pitchFamily="18" charset="2"/>
                </a:rPr>
                <a:t>–</a:t>
              </a:r>
              <a:r>
                <a:rPr lang="en-US" dirty="0"/>
                <a:t> F</a:t>
              </a:r>
              <a:r>
                <a:rPr lang="en-US" baseline="-25000" dirty="0"/>
                <a:t>KJ</a:t>
              </a:r>
              <a:r>
                <a:rPr lang="en-US" dirty="0"/>
                <a:t> </a:t>
              </a:r>
              <a:r>
                <a:rPr lang="en-US" dirty="0" smtClean="0"/>
                <a:t>(3)  </a:t>
              </a:r>
              <a:r>
                <a:rPr lang="en-US" dirty="0"/>
                <a:t>=  0</a:t>
              </a:r>
            </a:p>
            <a:p>
              <a:pPr eaLnBrk="1" hangingPunct="1">
                <a:spcBef>
                  <a:spcPts val="0"/>
                </a:spcBef>
                <a:spcAft>
                  <a:spcPts val="600"/>
                </a:spcAft>
              </a:pPr>
              <a:r>
                <a:rPr lang="en-US" dirty="0">
                  <a:solidFill>
                    <a:srgbClr val="0000FA"/>
                  </a:solidFill>
                </a:rPr>
                <a:t>                    F</a:t>
              </a:r>
              <a:r>
                <a:rPr lang="en-US" baseline="-25000" dirty="0">
                  <a:solidFill>
                    <a:srgbClr val="0000FA"/>
                  </a:solidFill>
                </a:rPr>
                <a:t>KJ</a:t>
              </a:r>
              <a:r>
                <a:rPr lang="en-US" dirty="0">
                  <a:solidFill>
                    <a:srgbClr val="0000FA"/>
                  </a:solidFill>
                </a:rPr>
                <a:t>  =  − </a:t>
              </a:r>
              <a:r>
                <a:rPr lang="en-US" dirty="0" smtClean="0">
                  <a:solidFill>
                    <a:srgbClr val="0000FA"/>
                  </a:solidFill>
                </a:rPr>
                <a:t>66.7 </a:t>
              </a:r>
              <a:r>
                <a:rPr lang="en-US" dirty="0" err="1">
                  <a:solidFill>
                    <a:srgbClr val="0000FA"/>
                  </a:solidFill>
                </a:rPr>
                <a:t>kN</a:t>
              </a:r>
              <a:r>
                <a:rPr lang="en-US" dirty="0">
                  <a:solidFill>
                    <a:srgbClr val="0000FA"/>
                  </a:solidFill>
                </a:rPr>
                <a:t>  </a:t>
              </a:r>
              <a:r>
                <a:rPr lang="en-US" dirty="0">
                  <a:solidFill>
                    <a:schemeClr val="tx2"/>
                  </a:solidFill>
                </a:rPr>
                <a:t> </a:t>
              </a:r>
              <a:r>
                <a:rPr lang="en-US" dirty="0"/>
                <a:t>or  </a:t>
              </a:r>
              <a:r>
                <a:rPr lang="en-US" dirty="0" smtClean="0">
                  <a:solidFill>
                    <a:srgbClr val="0000FA"/>
                  </a:solidFill>
                </a:rPr>
                <a:t>66.7 </a:t>
              </a:r>
              <a:r>
                <a:rPr lang="en-US" dirty="0" err="1">
                  <a:solidFill>
                    <a:srgbClr val="0000FA"/>
                  </a:solidFill>
                </a:rPr>
                <a:t>kN</a:t>
              </a:r>
              <a:r>
                <a:rPr lang="en-US" dirty="0">
                  <a:solidFill>
                    <a:srgbClr val="0000FA"/>
                  </a:solidFill>
                </a:rPr>
                <a:t> ( C )</a:t>
              </a:r>
            </a:p>
          </p:txBody>
        </p:sp>
        <p:sp>
          <p:nvSpPr>
            <p:cNvPr id="11277" name="Arc 8"/>
            <p:cNvSpPr>
              <a:spLocks/>
            </p:cNvSpPr>
            <p:nvPr/>
          </p:nvSpPr>
          <p:spPr bwMode="auto">
            <a:xfrm rot="19828978" flipH="1">
              <a:off x="535" y="3254"/>
              <a:ext cx="240" cy="288"/>
            </a:xfrm>
            <a:custGeom>
              <a:avLst/>
              <a:gdLst>
                <a:gd name="T0" fmla="*/ 0 w 21600"/>
                <a:gd name="T1" fmla="*/ 0 h 19237"/>
                <a:gd name="T2" fmla="*/ 0 w 21600"/>
                <a:gd name="T3" fmla="*/ 0 h 19237"/>
                <a:gd name="T4" fmla="*/ 0 w 21600"/>
                <a:gd name="T5" fmla="*/ 0 h 19237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237"/>
                <a:gd name="T11" fmla="*/ 21600 w 21600"/>
                <a:gd name="T12" fmla="*/ 19237 h 192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237" fill="none" extrusionOk="0">
                  <a:moveTo>
                    <a:pt x="9823" y="-1"/>
                  </a:moveTo>
                  <a:cubicBezTo>
                    <a:pt x="17050" y="3690"/>
                    <a:pt x="21600" y="11121"/>
                    <a:pt x="21600" y="19237"/>
                  </a:cubicBezTo>
                </a:path>
                <a:path w="21600" h="19237" stroke="0" extrusionOk="0">
                  <a:moveTo>
                    <a:pt x="9823" y="-1"/>
                  </a:moveTo>
                  <a:cubicBezTo>
                    <a:pt x="17050" y="3690"/>
                    <a:pt x="21600" y="11121"/>
                    <a:pt x="21600" y="19237"/>
                  </a:cubicBezTo>
                  <a:lnTo>
                    <a:pt x="0" y="19237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ts val="0"/>
                </a:spcBef>
                <a:spcAft>
                  <a:spcPts val="1200"/>
                </a:spcAft>
              </a:pPr>
              <a:endParaRPr lang="en-US"/>
            </a:p>
          </p:txBody>
        </p:sp>
      </p:grp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838200" y="1162050"/>
            <a:ext cx="3800475" cy="2266950"/>
            <a:chOff x="838200" y="1162050"/>
            <a:chExt cx="3800475" cy="2266950"/>
          </a:xfrm>
        </p:grpSpPr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162050"/>
              <a:ext cx="3800475" cy="2266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9" name="Straight Connector 38"/>
            <p:cNvCxnSpPr/>
            <p:nvPr/>
          </p:nvCxnSpPr>
          <p:spPr>
            <a:xfrm>
              <a:off x="2590800" y="1196975"/>
              <a:ext cx="0" cy="1393825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4750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EXAMPLE   </a:t>
            </a:r>
            <a:r>
              <a:rPr lang="en-US" sz="2400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(continued)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5310507" y="1112911"/>
            <a:ext cx="2618360" cy="2544689"/>
            <a:chOff x="757402" y="1160462"/>
            <a:chExt cx="3204847" cy="3114675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2971800" y="2605951"/>
              <a:ext cx="4572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2839055" y="1826488"/>
              <a:ext cx="478716" cy="67273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7402" y="1160462"/>
              <a:ext cx="2295525" cy="3114675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2819400" y="2286795"/>
              <a:ext cx="304800" cy="2653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721684" y="3124994"/>
              <a:ext cx="381000" cy="42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90600" y="2667000"/>
              <a:ext cx="762000" cy="4579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V="1">
              <a:off x="1360842" y="2667000"/>
              <a:ext cx="0" cy="762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2014368" y="2667000"/>
              <a:ext cx="0" cy="990600"/>
            </a:xfrm>
            <a:prstGeom prst="straightConnector1">
              <a:avLst/>
            </a:prstGeom>
            <a:ln w="57150">
              <a:solidFill>
                <a:srgbClr val="0000F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2678652" y="2656242"/>
              <a:ext cx="0" cy="1143000"/>
            </a:xfrm>
            <a:prstGeom prst="straightConnector1">
              <a:avLst/>
            </a:prstGeom>
            <a:ln w="57150">
              <a:solidFill>
                <a:srgbClr val="0000F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3052927" y="1600200"/>
              <a:ext cx="452273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927370" y="1884780"/>
              <a:ext cx="2882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211127" y="1896801"/>
              <a:ext cx="0" cy="4464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2904565" y="1529658"/>
              <a:ext cx="348933" cy="429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2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165315" y="1843868"/>
              <a:ext cx="348933" cy="429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3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38200" y="3418242"/>
              <a:ext cx="1152121" cy="452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56.7 </a:t>
              </a:r>
              <a:r>
                <a:rPr lang="en-US" sz="1800" b="1" dirty="0" err="1" smtClean="0"/>
                <a:t>kN</a:t>
              </a:r>
              <a:endParaRPr lang="en-US" sz="1800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64997" y="1440138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/>
                <a:t>F</a:t>
              </a:r>
              <a:r>
                <a:rPr lang="en-US" sz="1800" i="1" baseline="-25000" dirty="0" smtClean="0"/>
                <a:t>KJ</a:t>
              </a:r>
              <a:endParaRPr lang="en-US" sz="1800" i="1" baseline="-250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276600" y="2145268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/>
                <a:t>F</a:t>
              </a:r>
              <a:r>
                <a:rPr lang="en-US" sz="1800" i="1" baseline="-25000" dirty="0" smtClean="0"/>
                <a:t>KD</a:t>
              </a:r>
              <a:endParaRPr lang="en-US" sz="1800" i="1" baseline="-250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216371" y="2548999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/>
                <a:t>F</a:t>
              </a:r>
              <a:r>
                <a:rPr lang="en-US" sz="1800" i="1" baseline="-25000" dirty="0" smtClean="0"/>
                <a:t>CD</a:t>
              </a:r>
              <a:endParaRPr lang="en-US" sz="1800" i="1" baseline="-25000" dirty="0"/>
            </a:p>
          </p:txBody>
        </p:sp>
      </p:grpSp>
      <p:grpSp>
        <p:nvGrpSpPr>
          <p:cNvPr id="58" name="Group 57"/>
          <p:cNvGrpSpPr>
            <a:grpSpLocks noChangeAspect="1"/>
          </p:cNvGrpSpPr>
          <p:nvPr/>
        </p:nvGrpSpPr>
        <p:grpSpPr>
          <a:xfrm>
            <a:off x="838200" y="1162050"/>
            <a:ext cx="3800475" cy="2266950"/>
            <a:chOff x="838200" y="1162050"/>
            <a:chExt cx="3800475" cy="2266950"/>
          </a:xfrm>
        </p:grpSpPr>
        <p:pic>
          <p:nvPicPr>
            <p:cNvPr id="5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162050"/>
              <a:ext cx="3800475" cy="2266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0" name="Straight Connector 59"/>
            <p:cNvCxnSpPr/>
            <p:nvPr/>
          </p:nvCxnSpPr>
          <p:spPr>
            <a:xfrm>
              <a:off x="2590800" y="1196975"/>
              <a:ext cx="0" cy="1393825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609600" y="3611562"/>
            <a:ext cx="8001000" cy="1570038"/>
            <a:chOff x="609600" y="3611562"/>
            <a:chExt cx="8001000" cy="1570038"/>
          </a:xfrm>
        </p:grpSpPr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609600" y="3611562"/>
              <a:ext cx="8001000" cy="157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ym typeface="Symbol" pitchFamily="18" charset="2"/>
                </a:rPr>
                <a:t>Now use </a:t>
              </a:r>
              <a:r>
                <a:rPr lang="en-US" dirty="0" smtClean="0">
                  <a:sym typeface="Symbol" pitchFamily="18" charset="2"/>
                </a:rPr>
                <a:t>the x and y-directions equations </a:t>
              </a:r>
              <a:r>
                <a:rPr lang="en-US" dirty="0">
                  <a:sym typeface="Symbol" pitchFamily="18" charset="2"/>
                </a:rPr>
                <a:t>of equilibrium.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ym typeface="Symbol" pitchFamily="18" charset="2"/>
                </a:rPr>
                <a:t>↑ +  F</a:t>
              </a:r>
              <a:r>
                <a:rPr lang="en-US" baseline="-25000" dirty="0">
                  <a:sym typeface="Symbol" pitchFamily="18" charset="2"/>
                </a:rPr>
                <a:t>Y</a:t>
              </a:r>
              <a:r>
                <a:rPr lang="en-US" dirty="0">
                  <a:sym typeface="Symbol" pitchFamily="18" charset="2"/>
                </a:rPr>
                <a:t> =  </a:t>
              </a:r>
              <a:r>
                <a:rPr lang="en-US" dirty="0" smtClean="0">
                  <a:sym typeface="Symbol" pitchFamily="18" charset="2"/>
                </a:rPr>
                <a:t>56.7  </a:t>
              </a:r>
              <a:r>
                <a:rPr lang="en-US" dirty="0">
                  <a:cs typeface="Times New Roman" pitchFamily="18" charset="0"/>
                  <a:sym typeface="Symbol" pitchFamily="18" charset="2"/>
                </a:rPr>
                <a:t>– </a:t>
              </a:r>
              <a:r>
                <a:rPr lang="en-US" dirty="0">
                  <a:sym typeface="Symbol" pitchFamily="18" charset="2"/>
                </a:rPr>
                <a:t>20 </a:t>
              </a:r>
              <a:r>
                <a:rPr lang="en-US" dirty="0">
                  <a:cs typeface="Times New Roman" pitchFamily="18" charset="0"/>
                  <a:sym typeface="Symbol" pitchFamily="18" charset="2"/>
                </a:rPr>
                <a:t>– </a:t>
              </a:r>
              <a:r>
                <a:rPr lang="en-US" dirty="0">
                  <a:sym typeface="Symbol" pitchFamily="18" charset="2"/>
                </a:rPr>
                <a:t>30 </a:t>
              </a:r>
              <a:r>
                <a:rPr lang="en-US" dirty="0">
                  <a:cs typeface="Times New Roman" pitchFamily="18" charset="0"/>
                  <a:sym typeface="Symbol" pitchFamily="18" charset="2"/>
                </a:rPr>
                <a:t>–</a:t>
              </a:r>
              <a:r>
                <a:rPr lang="en-US" dirty="0">
                  <a:sym typeface="Symbol" pitchFamily="18" charset="2"/>
                </a:rPr>
                <a:t> </a:t>
              </a:r>
              <a:r>
                <a:rPr lang="en-US" dirty="0" smtClean="0">
                  <a:sym typeface="Symbol" pitchFamily="18" charset="2"/>
                </a:rPr>
                <a:t>(3/</a:t>
              </a:r>
              <a:r>
                <a:rPr lang="en-US" dirty="0" smtClean="0">
                  <a:sym typeface="Symbol"/>
                </a:rPr>
                <a:t></a:t>
              </a:r>
              <a:r>
                <a:rPr lang="en-US" dirty="0" smtClean="0">
                  <a:sym typeface="Symbol" pitchFamily="18" charset="2"/>
                </a:rPr>
                <a:t>13) </a:t>
              </a:r>
              <a:r>
                <a:rPr lang="en-US" dirty="0">
                  <a:sym typeface="Symbol" pitchFamily="18" charset="2"/>
                </a:rPr>
                <a:t>F</a:t>
              </a:r>
              <a:r>
                <a:rPr lang="en-US" baseline="-25000" dirty="0">
                  <a:sym typeface="Symbol" pitchFamily="18" charset="2"/>
                </a:rPr>
                <a:t>KD</a:t>
              </a:r>
              <a:r>
                <a:rPr lang="en-US" dirty="0">
                  <a:sym typeface="Symbol" pitchFamily="18" charset="2"/>
                </a:rPr>
                <a:t> =  0; 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olidFill>
                    <a:schemeClr val="tx2"/>
                  </a:solidFill>
                  <a:sym typeface="Symbol" pitchFamily="18" charset="2"/>
                </a:rPr>
                <a:t>         </a:t>
              </a:r>
              <a:r>
                <a:rPr lang="en-US" dirty="0">
                  <a:solidFill>
                    <a:srgbClr val="0000FA"/>
                  </a:solidFill>
                  <a:sym typeface="Symbol" pitchFamily="18" charset="2"/>
                </a:rPr>
                <a:t>F</a:t>
              </a:r>
              <a:r>
                <a:rPr lang="en-US" baseline="-25000" dirty="0">
                  <a:solidFill>
                    <a:srgbClr val="0000FA"/>
                  </a:solidFill>
                  <a:sym typeface="Symbol" pitchFamily="18" charset="2"/>
                </a:rPr>
                <a:t>KD   </a:t>
              </a:r>
              <a:r>
                <a:rPr lang="en-US" dirty="0">
                  <a:solidFill>
                    <a:srgbClr val="0000FA"/>
                  </a:solidFill>
                  <a:sym typeface="Symbol" pitchFamily="18" charset="2"/>
                </a:rPr>
                <a:t>= </a:t>
              </a:r>
              <a:r>
                <a:rPr lang="en-US" dirty="0" smtClean="0">
                  <a:solidFill>
                    <a:srgbClr val="0000FA"/>
                  </a:solidFill>
                  <a:sym typeface="Symbol" pitchFamily="18" charset="2"/>
                </a:rPr>
                <a:t>8.05 </a:t>
              </a:r>
              <a:r>
                <a:rPr lang="en-US" dirty="0" err="1" smtClean="0">
                  <a:solidFill>
                    <a:srgbClr val="0000FA"/>
                  </a:solidFill>
                  <a:sym typeface="Symbol" pitchFamily="18" charset="2"/>
                </a:rPr>
                <a:t>kN</a:t>
              </a:r>
              <a:r>
                <a:rPr lang="en-US" dirty="0" smtClean="0">
                  <a:solidFill>
                    <a:srgbClr val="0000FA"/>
                  </a:solidFill>
                  <a:sym typeface="Symbol" pitchFamily="18" charset="2"/>
                </a:rPr>
                <a:t> (T)</a:t>
              </a:r>
              <a:endParaRPr lang="en-US" dirty="0">
                <a:solidFill>
                  <a:srgbClr val="0000FA"/>
                </a:solidFill>
                <a:sym typeface="Symbol" pitchFamily="18" charset="2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4770456" y="421696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533400" y="5384800"/>
            <a:ext cx="8153400" cy="1016000"/>
            <a:chOff x="533400" y="5384800"/>
            <a:chExt cx="8153400" cy="1016000"/>
          </a:xfrm>
        </p:grpSpPr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533400" y="5384800"/>
              <a:ext cx="81534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ym typeface="Symbol" pitchFamily="18" charset="2"/>
                </a:rPr>
                <a:t>→ +  F</a:t>
              </a:r>
              <a:r>
                <a:rPr lang="en-US" baseline="-25000" dirty="0">
                  <a:sym typeface="Symbol" pitchFamily="18" charset="2"/>
                </a:rPr>
                <a:t>X</a:t>
              </a:r>
              <a:r>
                <a:rPr lang="en-US" dirty="0">
                  <a:sym typeface="Symbol" pitchFamily="18" charset="2"/>
                </a:rPr>
                <a:t> = (</a:t>
              </a:r>
              <a:r>
                <a:rPr lang="en-US" dirty="0">
                  <a:cs typeface="Times New Roman" pitchFamily="18" charset="0"/>
                  <a:sym typeface="Symbol" pitchFamily="18" charset="2"/>
                </a:rPr>
                <a:t>– </a:t>
              </a:r>
              <a:r>
                <a:rPr lang="en-US" dirty="0" smtClean="0">
                  <a:sym typeface="Symbol" pitchFamily="18" charset="2"/>
                </a:rPr>
                <a:t>66.7) </a:t>
              </a:r>
              <a:r>
                <a:rPr lang="en-US" dirty="0">
                  <a:cs typeface="Times New Roman" pitchFamily="18" charset="0"/>
                  <a:sym typeface="Symbol" pitchFamily="18" charset="2"/>
                </a:rPr>
                <a:t>+ </a:t>
              </a:r>
              <a:r>
                <a:rPr lang="en-US" dirty="0" smtClean="0">
                  <a:sym typeface="Symbol" pitchFamily="18" charset="2"/>
                </a:rPr>
                <a:t>(2/</a:t>
              </a:r>
              <a:r>
                <a:rPr lang="en-US" dirty="0">
                  <a:sym typeface="Symbol"/>
                </a:rPr>
                <a:t></a:t>
              </a:r>
              <a:r>
                <a:rPr lang="en-US" dirty="0">
                  <a:sym typeface="Symbol" pitchFamily="18" charset="2"/>
                </a:rPr>
                <a:t>13) ( </a:t>
              </a:r>
              <a:r>
                <a:rPr lang="en-US" dirty="0" smtClean="0">
                  <a:cs typeface="Times New Roman" pitchFamily="18" charset="0"/>
                  <a:sym typeface="Symbol" pitchFamily="18" charset="2"/>
                </a:rPr>
                <a:t>8.05</a:t>
              </a:r>
              <a:r>
                <a:rPr lang="en-US" dirty="0" smtClean="0">
                  <a:sym typeface="Symbol" pitchFamily="18" charset="2"/>
                </a:rPr>
                <a:t> </a:t>
              </a:r>
              <a:r>
                <a:rPr lang="en-US" dirty="0">
                  <a:sym typeface="Symbol" pitchFamily="18" charset="2"/>
                </a:rPr>
                <a:t>) + F</a:t>
              </a:r>
              <a:r>
                <a:rPr lang="en-US" baseline="-25000" dirty="0">
                  <a:sym typeface="Symbol" pitchFamily="18" charset="2"/>
                </a:rPr>
                <a:t>CD</a:t>
              </a:r>
              <a:r>
                <a:rPr lang="en-US" dirty="0">
                  <a:sym typeface="Symbol" pitchFamily="18" charset="2"/>
                </a:rPr>
                <a:t> =  0; 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0000FA"/>
                  </a:solidFill>
                  <a:sym typeface="Symbol" pitchFamily="18" charset="2"/>
                </a:rPr>
                <a:t>          F</a:t>
              </a:r>
              <a:r>
                <a:rPr lang="en-US" baseline="-25000" dirty="0">
                  <a:solidFill>
                    <a:srgbClr val="0000FA"/>
                  </a:solidFill>
                  <a:sym typeface="Symbol" pitchFamily="18" charset="2"/>
                </a:rPr>
                <a:t>CD   </a:t>
              </a:r>
              <a:r>
                <a:rPr lang="en-US" dirty="0">
                  <a:solidFill>
                    <a:srgbClr val="0000FA"/>
                  </a:solidFill>
                  <a:sym typeface="Symbol" pitchFamily="18" charset="2"/>
                </a:rPr>
                <a:t>=  </a:t>
              </a:r>
              <a:r>
                <a:rPr lang="en-US" dirty="0" smtClean="0">
                  <a:solidFill>
                    <a:srgbClr val="0000FA"/>
                  </a:solidFill>
                  <a:cs typeface="Times New Roman" pitchFamily="18" charset="0"/>
                  <a:sym typeface="Symbol" pitchFamily="18" charset="2"/>
                </a:rPr>
                <a:t>62.2</a:t>
              </a:r>
              <a:r>
                <a:rPr lang="en-US" dirty="0" smtClean="0">
                  <a:solidFill>
                    <a:srgbClr val="0000FA"/>
                  </a:solidFill>
                  <a:sym typeface="Symbol" pitchFamily="18" charset="2"/>
                </a:rPr>
                <a:t> </a:t>
              </a:r>
              <a:r>
                <a:rPr lang="en-US" dirty="0" err="1">
                  <a:solidFill>
                    <a:srgbClr val="0000FA"/>
                  </a:solidFill>
                  <a:sym typeface="Symbol" pitchFamily="18" charset="2"/>
                </a:rPr>
                <a:t>kN</a:t>
              </a:r>
              <a:r>
                <a:rPr lang="en-US" dirty="0">
                  <a:solidFill>
                    <a:srgbClr val="0000FA"/>
                  </a:solidFill>
                  <a:sym typeface="Symbol" pitchFamily="18" charset="2"/>
                </a:rPr>
                <a:t>  (T)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3922208" y="5430296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6874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2006</Words>
  <Application>Microsoft Office PowerPoint</Application>
  <PresentationFormat>On-screen Show (4:3)</PresentationFormat>
  <Paragraphs>316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Cambria Math</vt:lpstr>
      <vt:lpstr>Symbol</vt:lpstr>
      <vt:lpstr>Times New Roman</vt:lpstr>
      <vt:lpstr>Default Design</vt:lpstr>
      <vt:lpstr>Chapter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  (continued)</vt:lpstr>
      <vt:lpstr>PowerPoint Presentation</vt:lpstr>
      <vt:lpstr>PowerPoint Presentation</vt:lpstr>
      <vt:lpstr>GROUP  PROBLEM  SOLVING</vt:lpstr>
      <vt:lpstr>GROUP  PROBLEM  SOLVING (continued)</vt:lpstr>
      <vt:lpstr>GROUP  PROBLEM  SOLVING (continued)</vt:lpstr>
      <vt:lpstr>PowerPoint Presentation</vt:lpstr>
      <vt:lpstr>PowerPoint Presentation</vt:lpstr>
      <vt:lpstr>Frames and Machines</vt:lpstr>
      <vt:lpstr>PowerPoint Presentation</vt:lpstr>
      <vt:lpstr>FRAMES  AND  MACHINES:  DEFINITIONS</vt:lpstr>
      <vt:lpstr>PowerPoint Presentation</vt:lpstr>
      <vt:lpstr>PowerPoint Presentation</vt:lpstr>
      <vt:lpstr>STEPS FOR ANALYZING A FRAME OR MACHINE</vt:lpstr>
      <vt:lpstr>STEPS FOR ANALYZING A FRAME OR MACHINE</vt:lpstr>
      <vt:lpstr>EXAMPLE</vt:lpstr>
      <vt:lpstr>PowerPoint Presentation</vt:lpstr>
      <vt:lpstr>EXAMPLE (continued)</vt:lpstr>
      <vt:lpstr>1.  Find force acting at A (assume backhoe arm weight is negligible) 2.  Determine whether the force acting on hydraulic cylinder HG exceeds its capacity of 40 kN</vt:lpstr>
      <vt:lpstr>PowerPoint Presentation</vt:lpstr>
      <vt:lpstr>1.  Find force acting at A (assume backhoe arm weight is negligible) 2.  Determine whether the force acting on hydraulic cylinder HG exceeds its capacity of 40 kN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 PROBLEM SOLVING</vt:lpstr>
      <vt:lpstr>PowerPoint Presentation</vt:lpstr>
      <vt:lpstr>PowerPoint Presentation</vt:lpstr>
      <vt:lpstr>GROUP PROBLEM SOLVING  (continued)</vt:lpstr>
      <vt:lpstr>GROUP PROBLEM SOLVING  (continued)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Jenni Light</dc:creator>
  <cp:lastModifiedBy>Jenni Light</cp:lastModifiedBy>
  <cp:revision>20</cp:revision>
  <dcterms:created xsi:type="dcterms:W3CDTF">2008-06-30T21:05:19Z</dcterms:created>
  <dcterms:modified xsi:type="dcterms:W3CDTF">2019-10-21T17:44:39Z</dcterms:modified>
</cp:coreProperties>
</file>