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9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r">
              <a:defRPr sz="1200"/>
            </a:lvl1pPr>
          </a:lstStyle>
          <a:p>
            <a:fld id="{55C26DB5-8BCD-4D38-ACC6-4129818928A8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r">
              <a:defRPr sz="1200"/>
            </a:lvl1pPr>
          </a:lstStyle>
          <a:p>
            <a:fld id="{88C3FEC0-EE94-4284-A00F-E0870293F5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58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571" tIns="46785" rIns="93571" bIns="46785" rtlCol="0"/>
          <a:lstStyle>
            <a:lvl1pPr algn="r">
              <a:defRPr sz="1200"/>
            </a:lvl1pPr>
          </a:lstStyle>
          <a:p>
            <a:fld id="{C45B44C9-2E11-454C-BF00-3C1DB91EA54E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71" tIns="46785" rIns="93571" bIns="46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571" tIns="46785" rIns="93571" bIns="46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571" tIns="46785" rIns="93571" bIns="46785" rtlCol="0" anchor="b"/>
          <a:lstStyle>
            <a:lvl1pPr algn="r">
              <a:defRPr sz="1200"/>
            </a:lvl1pPr>
          </a:lstStyle>
          <a:p>
            <a:fld id="{AEB22660-A8FD-4256-8786-673BD85071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1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22660-A8FD-4256-8786-673BD850718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119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178AE9-497A-4148-A58B-F925F0C14FEC}" type="slidenum">
              <a:rPr lang="en-US"/>
              <a:pPr/>
              <a:t>10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54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03F358-EA0F-48B3-89A0-8EF0373E0335}" type="slidenum">
              <a:rPr lang="en-US"/>
              <a:pPr/>
              <a:t>11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64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D9633-50B6-472D-B225-55D7D4037C09}" type="slidenum">
              <a:rPr lang="en-US"/>
              <a:pPr/>
              <a:t>2</a:t>
            </a:fld>
            <a:endParaRPr lang="en-US"/>
          </a:p>
        </p:txBody>
      </p:sp>
      <p:sp>
        <p:nvSpPr>
          <p:cNvPr id="34818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2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53EF60-B873-445B-A5C9-47601CAF2DCA}" type="slidenum">
              <a:rPr lang="en-US"/>
              <a:pPr/>
              <a:t>3</a:t>
            </a:fld>
            <a:endParaRPr lang="en-US"/>
          </a:p>
        </p:txBody>
      </p:sp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9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90D37-F372-46CE-9756-F4A17424F6F7}" type="slidenum">
              <a:rPr lang="en-US"/>
              <a:pPr/>
              <a:t>4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16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686C74-3F4C-4ECC-B6D1-DC9DBABD730C}" type="slidenum">
              <a:rPr lang="en-US"/>
              <a:pPr/>
              <a:t>5</a:t>
            </a:fld>
            <a:endParaRPr lang="en-US"/>
          </a:p>
        </p:txBody>
      </p:sp>
      <p:sp>
        <p:nvSpPr>
          <p:cNvPr id="317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5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194D9-7887-4524-BF64-F9619F6A803C}" type="slidenum">
              <a:rPr lang="en-US"/>
              <a:pPr/>
              <a:t>6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6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C194D9-7887-4524-BF64-F9619F6A803C}" type="slidenum">
              <a:rPr lang="en-US"/>
              <a:pPr/>
              <a:t>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78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997D59-1C0E-422B-9129-5E8A56C69CC2}" type="slidenum">
              <a:rPr lang="en-US"/>
              <a:pPr/>
              <a:t>8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60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Statics:The Next Generation (2nd Ed.)   Mehta, Danielson, &amp; Berg   Lecture Notes for Section 7.1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3DCB6-618A-4DF4-A1D2-95187F294141}" type="slidenum">
              <a:rPr lang="en-US"/>
              <a:pPr/>
              <a:t>9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3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3F5C1-5604-47A9-B31C-D41E96051DB7}" type="datetimeFigureOut">
              <a:rPr lang="en-US" smtClean="0"/>
              <a:pPr/>
              <a:t>11/3/2017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30F9A-9724-41F7-A1BA-81DFFB16A5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7.1</a:t>
            </a:r>
          </a:p>
          <a:p>
            <a:r>
              <a:rPr lang="en-US" dirty="0" smtClean="0"/>
              <a:t>Internal Forces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57200" y="6858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/>
              <a:t>2.   We need to determine A</a:t>
            </a:r>
            <a:r>
              <a:rPr lang="en-US" baseline="-25000"/>
              <a:t>x</a:t>
            </a:r>
            <a:r>
              <a:rPr lang="en-US"/>
              <a:t> and A</a:t>
            </a:r>
            <a:r>
              <a:rPr lang="en-US" baseline="-25000"/>
              <a:t>y</a:t>
            </a:r>
            <a:r>
              <a:rPr lang="en-US"/>
              <a:t> using a FBD of the entire frame.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75419" y="4191000"/>
            <a:ext cx="7149381" cy="1917700"/>
            <a:chOff x="739" y="2400"/>
            <a:chExt cx="3961" cy="1208"/>
          </a:xfrm>
        </p:grpSpPr>
        <p:sp>
          <p:nvSpPr>
            <p:cNvPr id="55302" name="Text Box 6"/>
            <p:cNvSpPr txBox="1">
              <a:spLocks noChangeArrowheads="1"/>
            </p:cNvSpPr>
            <p:nvPr/>
          </p:nvSpPr>
          <p:spPr bwMode="auto">
            <a:xfrm>
              <a:off x="816" y="2400"/>
              <a:ext cx="3884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Applying the E-of-E to this FBD, we get </a:t>
              </a:r>
            </a:p>
            <a:p>
              <a:endParaRPr lang="en-US"/>
            </a:p>
            <a:p>
              <a:pPr>
                <a:buFont typeface="Symbol" pitchFamily="18" charset="2"/>
                <a:buNone/>
              </a:pPr>
              <a:r>
                <a:rPr lang="en-US">
                  <a:cs typeface="Times New Roman" charset="0"/>
                  <a:sym typeface="Symbol" pitchFamily="18" charset="2"/>
                </a:rPr>
                <a:t> +  F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x</a:t>
              </a:r>
              <a:r>
                <a:rPr lang="en-US">
                  <a:cs typeface="Times New Roman" charset="0"/>
                  <a:sym typeface="Symbol" pitchFamily="18" charset="2"/>
                </a:rPr>
                <a:t>   =   A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x</a:t>
              </a:r>
              <a:r>
                <a:rPr lang="en-US">
                  <a:cs typeface="Times New Roman" charset="0"/>
                  <a:sym typeface="Symbol" pitchFamily="18" charset="2"/>
                </a:rPr>
                <a:t> + 400 = 0 ;                    A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x</a:t>
              </a:r>
              <a:r>
                <a:rPr lang="en-US">
                  <a:cs typeface="Times New Roman" charset="0"/>
                  <a:sym typeface="Symbol" pitchFamily="18" charset="2"/>
                </a:rPr>
                <a:t> =  – 400 N</a:t>
              </a:r>
            </a:p>
            <a:p>
              <a:pPr>
                <a:buFont typeface="Symbol" pitchFamily="18" charset="2"/>
                <a:buNone/>
              </a:pPr>
              <a:endParaRPr lang="en-US">
                <a:cs typeface="Times New Roman" charset="0"/>
                <a:sym typeface="Symbol" pitchFamily="18" charset="2"/>
              </a:endParaRPr>
            </a:p>
            <a:p>
              <a:pPr>
                <a:buFont typeface="Symbol" pitchFamily="18" charset="2"/>
                <a:buNone/>
              </a:pPr>
              <a:r>
                <a:rPr lang="en-US">
                  <a:cs typeface="Times New Roman" charset="0"/>
                  <a:sym typeface="Symbol" pitchFamily="18" charset="2"/>
                </a:rPr>
                <a:t>     +  M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B</a:t>
              </a:r>
              <a:r>
                <a:rPr lang="en-US">
                  <a:cs typeface="Times New Roman" charset="0"/>
                  <a:sym typeface="Symbol" pitchFamily="18" charset="2"/>
                </a:rPr>
                <a:t> =   -A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y</a:t>
              </a:r>
              <a:r>
                <a:rPr lang="en-US">
                  <a:cs typeface="Times New Roman" charset="0"/>
                  <a:sym typeface="Symbol" pitchFamily="18" charset="2"/>
                </a:rPr>
                <a:t>(5)  - 400 (1.2) = 0 ;      A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y</a:t>
              </a:r>
              <a:r>
                <a:rPr lang="en-US">
                  <a:cs typeface="Times New Roman" charset="0"/>
                  <a:sym typeface="Symbol" pitchFamily="18" charset="2"/>
                </a:rPr>
                <a:t> =  – 96  N</a:t>
              </a:r>
            </a:p>
          </p:txBody>
        </p:sp>
        <p:sp>
          <p:nvSpPr>
            <p:cNvPr id="55303" name="Arc 7"/>
            <p:cNvSpPr>
              <a:spLocks/>
            </p:cNvSpPr>
            <p:nvPr/>
          </p:nvSpPr>
          <p:spPr bwMode="auto">
            <a:xfrm rot="19585971" flipV="1">
              <a:off x="739" y="3059"/>
              <a:ext cx="181" cy="267"/>
            </a:xfrm>
            <a:custGeom>
              <a:avLst/>
              <a:gdLst>
                <a:gd name="G0" fmla="+- 0 0 0"/>
                <a:gd name="G1" fmla="+- 19393 0 0"/>
                <a:gd name="G2" fmla="+- 21600 0 0"/>
                <a:gd name="T0" fmla="*/ 9513 w 20509"/>
                <a:gd name="T1" fmla="*/ 0 h 19393"/>
                <a:gd name="T2" fmla="*/ 20509 w 20509"/>
                <a:gd name="T3" fmla="*/ 12615 h 19393"/>
                <a:gd name="T4" fmla="*/ 0 w 20509"/>
                <a:gd name="T5" fmla="*/ 19393 h 19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09" h="19393" fill="none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</a:path>
                <a:path w="20509" h="19393" stroke="0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  <a:lnTo>
                    <a:pt x="0" y="1939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55304" name="Picture 8" descr="C:\WINDOWS\DESKTOP\Mehta\mehta7.1\prob7.8.jpg"/>
          <p:cNvPicPr>
            <a:picLocks noChangeAspect="1" noChangeArrowheads="1"/>
          </p:cNvPicPr>
          <p:nvPr/>
        </p:nvPicPr>
        <p:blipFill>
          <a:blip r:embed="rId3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762000" y="1676400"/>
            <a:ext cx="3429000" cy="1739900"/>
          </a:xfrm>
          <a:prstGeom prst="rect">
            <a:avLst/>
          </a:prstGeom>
          <a:noFill/>
        </p:spPr>
      </p:pic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4495800" y="1600200"/>
            <a:ext cx="3978275" cy="2209800"/>
            <a:chOff x="2832" y="1008"/>
            <a:chExt cx="2506" cy="1392"/>
          </a:xfrm>
        </p:grpSpPr>
        <p:sp>
          <p:nvSpPr>
            <p:cNvPr id="55306" name="Text Box 10"/>
            <p:cNvSpPr txBox="1">
              <a:spLocks noChangeArrowheads="1"/>
            </p:cNvSpPr>
            <p:nvPr/>
          </p:nvSpPr>
          <p:spPr bwMode="auto">
            <a:xfrm>
              <a:off x="5030" y="1754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B</a:t>
              </a:r>
              <a:r>
                <a:rPr lang="en-US" baseline="-25000"/>
                <a:t>y</a:t>
              </a:r>
              <a:endParaRPr lang="en-US"/>
            </a:p>
          </p:txBody>
        </p:sp>
        <p:sp>
          <p:nvSpPr>
            <p:cNvPr id="55307" name="Text Box 11"/>
            <p:cNvSpPr txBox="1">
              <a:spLocks noChangeArrowheads="1"/>
            </p:cNvSpPr>
            <p:nvPr/>
          </p:nvSpPr>
          <p:spPr bwMode="auto">
            <a:xfrm>
              <a:off x="4704" y="1056"/>
              <a:ext cx="59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400 N</a:t>
              </a:r>
            </a:p>
          </p:txBody>
        </p:sp>
        <p:sp>
          <p:nvSpPr>
            <p:cNvPr id="55308" name="Text Box 12"/>
            <p:cNvSpPr txBox="1">
              <a:spLocks noChangeArrowheads="1"/>
            </p:cNvSpPr>
            <p:nvPr/>
          </p:nvSpPr>
          <p:spPr bwMode="auto">
            <a:xfrm>
              <a:off x="2832" y="1658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x</a:t>
              </a:r>
              <a:endParaRPr lang="en-US"/>
            </a:p>
          </p:txBody>
        </p:sp>
        <p:sp>
          <p:nvSpPr>
            <p:cNvPr id="55309" name="Line 13"/>
            <p:cNvSpPr>
              <a:spLocks noChangeShapeType="1"/>
            </p:cNvSpPr>
            <p:nvPr/>
          </p:nvSpPr>
          <p:spPr bwMode="auto">
            <a:xfrm>
              <a:off x="3408" y="1632"/>
              <a:ext cx="1584" cy="0"/>
            </a:xfrm>
            <a:prstGeom prst="line">
              <a:avLst/>
            </a:prstGeom>
            <a:noFill/>
            <a:ln w="9525">
              <a:solidFill>
                <a:srgbClr val="99FF33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0" name="Line 14"/>
            <p:cNvSpPr>
              <a:spLocks noChangeShapeType="1"/>
            </p:cNvSpPr>
            <p:nvPr/>
          </p:nvSpPr>
          <p:spPr bwMode="auto">
            <a:xfrm>
              <a:off x="2928" y="1632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1" name="Line 15"/>
            <p:cNvSpPr>
              <a:spLocks noChangeShapeType="1"/>
            </p:cNvSpPr>
            <p:nvPr/>
          </p:nvSpPr>
          <p:spPr bwMode="auto">
            <a:xfrm flipV="1">
              <a:off x="3408" y="168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2" name="Line 16"/>
            <p:cNvSpPr>
              <a:spLocks noChangeShapeType="1"/>
            </p:cNvSpPr>
            <p:nvPr/>
          </p:nvSpPr>
          <p:spPr bwMode="auto">
            <a:xfrm flipV="1">
              <a:off x="4992" y="1680"/>
              <a:ext cx="0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3" name="Line 17"/>
            <p:cNvSpPr>
              <a:spLocks noChangeShapeType="1"/>
            </p:cNvSpPr>
            <p:nvPr/>
          </p:nvSpPr>
          <p:spPr bwMode="auto">
            <a:xfrm>
              <a:off x="4320" y="14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4" name="Oval 18"/>
            <p:cNvSpPr>
              <a:spLocks noChangeArrowheads="1"/>
            </p:cNvSpPr>
            <p:nvPr/>
          </p:nvSpPr>
          <p:spPr bwMode="auto">
            <a:xfrm>
              <a:off x="4224" y="1344"/>
              <a:ext cx="192" cy="192"/>
            </a:xfrm>
            <a:prstGeom prst="ellipse">
              <a:avLst/>
            </a:prstGeom>
            <a:noFill/>
            <a:ln w="9525">
              <a:solidFill>
                <a:srgbClr val="99FF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15" name="Line 19"/>
            <p:cNvSpPr>
              <a:spLocks noChangeShapeType="1"/>
            </p:cNvSpPr>
            <p:nvPr/>
          </p:nvSpPr>
          <p:spPr bwMode="auto">
            <a:xfrm>
              <a:off x="4320" y="1344"/>
              <a:ext cx="384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6" name="Line 20"/>
            <p:cNvSpPr>
              <a:spLocks noChangeShapeType="1"/>
            </p:cNvSpPr>
            <p:nvPr/>
          </p:nvSpPr>
          <p:spPr bwMode="auto">
            <a:xfrm>
              <a:off x="4320" y="1776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7" name="Line 21"/>
            <p:cNvSpPr>
              <a:spLocks noChangeShapeType="1"/>
            </p:cNvSpPr>
            <p:nvPr/>
          </p:nvSpPr>
          <p:spPr bwMode="auto">
            <a:xfrm>
              <a:off x="3408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8" name="Line 22"/>
            <p:cNvSpPr>
              <a:spLocks noChangeShapeType="1"/>
            </p:cNvSpPr>
            <p:nvPr/>
          </p:nvSpPr>
          <p:spPr bwMode="auto">
            <a:xfrm>
              <a:off x="4992" y="206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19" name="Line 23"/>
            <p:cNvSpPr>
              <a:spLocks noChangeShapeType="1"/>
            </p:cNvSpPr>
            <p:nvPr/>
          </p:nvSpPr>
          <p:spPr bwMode="auto">
            <a:xfrm>
              <a:off x="3408" y="216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0" name="Line 24"/>
            <p:cNvSpPr>
              <a:spLocks noChangeShapeType="1"/>
            </p:cNvSpPr>
            <p:nvPr/>
          </p:nvSpPr>
          <p:spPr bwMode="auto">
            <a:xfrm>
              <a:off x="4320" y="216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1" name="Line 25"/>
            <p:cNvSpPr>
              <a:spLocks noChangeShapeType="1"/>
            </p:cNvSpPr>
            <p:nvPr/>
          </p:nvSpPr>
          <p:spPr bwMode="auto">
            <a:xfrm>
              <a:off x="4512" y="134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 type="arrow" w="med" len="med"/>
              <a:tailEnd type="arrow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322" name="Text Box 26"/>
            <p:cNvSpPr txBox="1">
              <a:spLocks noChangeArrowheads="1"/>
            </p:cNvSpPr>
            <p:nvPr/>
          </p:nvSpPr>
          <p:spPr bwMode="auto">
            <a:xfrm>
              <a:off x="3377" y="1754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-25000"/>
                <a:t>y</a:t>
              </a:r>
              <a:endParaRPr lang="en-US"/>
            </a:p>
          </p:txBody>
        </p:sp>
        <p:sp>
          <p:nvSpPr>
            <p:cNvPr id="55323" name="Text Box 27"/>
            <p:cNvSpPr txBox="1">
              <a:spLocks noChangeArrowheads="1"/>
            </p:cNvSpPr>
            <p:nvPr/>
          </p:nvSpPr>
          <p:spPr bwMode="auto">
            <a:xfrm>
              <a:off x="3590" y="2112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 m</a:t>
              </a:r>
            </a:p>
          </p:txBody>
        </p:sp>
        <p:sp>
          <p:nvSpPr>
            <p:cNvPr id="55324" name="Text Box 28"/>
            <p:cNvSpPr txBox="1">
              <a:spLocks noChangeArrowheads="1"/>
            </p:cNvSpPr>
            <p:nvPr/>
          </p:nvSpPr>
          <p:spPr bwMode="auto">
            <a:xfrm>
              <a:off x="4454" y="2112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 m</a:t>
              </a:r>
            </a:p>
          </p:txBody>
        </p:sp>
        <p:sp>
          <p:nvSpPr>
            <p:cNvPr id="55325" name="Text Box 29"/>
            <p:cNvSpPr txBox="1">
              <a:spLocks noChangeArrowheads="1"/>
            </p:cNvSpPr>
            <p:nvPr/>
          </p:nvSpPr>
          <p:spPr bwMode="auto">
            <a:xfrm>
              <a:off x="4502" y="1370"/>
              <a:ext cx="6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1.2 m</a:t>
              </a:r>
            </a:p>
          </p:txBody>
        </p:sp>
        <p:sp>
          <p:nvSpPr>
            <p:cNvPr id="55326" name="Text Box 30"/>
            <p:cNvSpPr txBox="1">
              <a:spLocks noChangeArrowheads="1"/>
            </p:cNvSpPr>
            <p:nvPr/>
          </p:nvSpPr>
          <p:spPr bwMode="auto">
            <a:xfrm>
              <a:off x="3120" y="1008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FBD: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048000" y="422275"/>
            <a:ext cx="29203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 </a:t>
            </a:r>
            <a:r>
              <a:rPr lang="en-US" sz="2400" dirty="0"/>
              <a:t>(continued)</a:t>
            </a:r>
            <a:endParaRPr lang="en-US" sz="2400" b="1" dirty="0"/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/>
              <a:t>3.  Now draw a FBD of the left section.  Assume directions for V</a:t>
            </a:r>
            <a:r>
              <a:rPr lang="en-US" baseline="-25000">
                <a:cs typeface="Times New Roman" charset="0"/>
                <a:sym typeface="Symbol" pitchFamily="18" charset="2"/>
              </a:rPr>
              <a:t>C</a:t>
            </a:r>
            <a:r>
              <a:rPr lang="en-US"/>
              <a:t>,  </a:t>
            </a:r>
            <a:r>
              <a:rPr lang="en-US">
                <a:cs typeface="Times New Roman" charset="0"/>
                <a:sym typeface="Symbol" pitchFamily="18" charset="2"/>
              </a:rPr>
              <a:t>N</a:t>
            </a:r>
            <a:r>
              <a:rPr lang="en-US" baseline="-25000">
                <a:cs typeface="Times New Roman" charset="0"/>
                <a:sym typeface="Symbol" pitchFamily="18" charset="2"/>
              </a:rPr>
              <a:t>C</a:t>
            </a:r>
            <a:r>
              <a:rPr lang="en-US"/>
              <a:t>  and  M</a:t>
            </a:r>
            <a:r>
              <a:rPr lang="en-US" baseline="-25000">
                <a:cs typeface="Times New Roman" charset="0"/>
                <a:sym typeface="Symbol" pitchFamily="18" charset="2"/>
              </a:rPr>
              <a:t>C</a:t>
            </a:r>
            <a:r>
              <a:rPr lang="en-US"/>
              <a:t>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3429000"/>
            <a:ext cx="7250113" cy="2647950"/>
            <a:chOff x="570" y="2160"/>
            <a:chExt cx="4477" cy="1668"/>
          </a:xfrm>
        </p:grpSpPr>
        <p:sp>
          <p:nvSpPr>
            <p:cNvPr id="57349" name="Text Box 5"/>
            <p:cNvSpPr txBox="1">
              <a:spLocks noChangeArrowheads="1"/>
            </p:cNvSpPr>
            <p:nvPr/>
          </p:nvSpPr>
          <p:spPr bwMode="auto">
            <a:xfrm>
              <a:off x="570" y="2160"/>
              <a:ext cx="4477" cy="16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4.   Applying the EofE to this FBD, we get</a:t>
              </a:r>
            </a:p>
            <a:p>
              <a:endParaRPr lang="en-US"/>
            </a:p>
            <a:p>
              <a:r>
                <a:rPr lang="en-US">
                  <a:cs typeface="Times New Roman" charset="0"/>
                  <a:sym typeface="Symbol" pitchFamily="18" charset="2"/>
                </a:rPr>
                <a:t>      +  F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x</a:t>
              </a:r>
              <a:r>
                <a:rPr lang="en-US">
                  <a:cs typeface="Times New Roman" charset="0"/>
                  <a:sym typeface="Symbol" pitchFamily="18" charset="2"/>
                </a:rPr>
                <a:t>  = N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C</a:t>
              </a:r>
              <a:r>
                <a:rPr lang="en-US">
                  <a:cs typeface="Times New Roman" charset="0"/>
                  <a:sym typeface="Symbol" pitchFamily="18" charset="2"/>
                </a:rPr>
                <a:t> – 400 = 0;                   N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C</a:t>
              </a:r>
              <a:r>
                <a:rPr lang="en-US">
                  <a:cs typeface="Times New Roman" charset="0"/>
                  <a:sym typeface="Symbol" pitchFamily="18" charset="2"/>
                </a:rPr>
                <a:t> = 400 N</a:t>
              </a:r>
            </a:p>
            <a:p>
              <a:endParaRPr lang="en-US">
                <a:cs typeface="Times New Roman" charset="0"/>
                <a:sym typeface="Symbol" pitchFamily="18" charset="2"/>
              </a:endParaRPr>
            </a:p>
            <a:p>
              <a:r>
                <a:rPr lang="en-US">
                  <a:cs typeface="Times New Roman" charset="0"/>
                  <a:sym typeface="Symbol" pitchFamily="18" charset="2"/>
                </a:rPr>
                <a:t>        +  F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y</a:t>
              </a:r>
              <a:r>
                <a:rPr lang="en-US">
                  <a:cs typeface="Times New Roman" charset="0"/>
                  <a:sym typeface="Symbol" pitchFamily="18" charset="2"/>
                </a:rPr>
                <a:t>  =  – V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C</a:t>
              </a:r>
              <a:r>
                <a:rPr lang="en-US">
                  <a:cs typeface="Times New Roman" charset="0"/>
                  <a:sym typeface="Symbol" pitchFamily="18" charset="2"/>
                </a:rPr>
                <a:t> – 96 = 0;                 V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C</a:t>
              </a:r>
              <a:r>
                <a:rPr lang="en-US">
                  <a:cs typeface="Times New Roman" charset="0"/>
                  <a:sym typeface="Symbol" pitchFamily="18" charset="2"/>
                </a:rPr>
                <a:t> =  – 96N</a:t>
              </a:r>
            </a:p>
            <a:p>
              <a:endParaRPr lang="en-US">
                <a:cs typeface="Times New Roman" charset="0"/>
                <a:sym typeface="Symbol" pitchFamily="18" charset="2"/>
              </a:endParaRPr>
            </a:p>
            <a:p>
              <a:r>
                <a:rPr lang="en-US">
                  <a:cs typeface="Times New Roman" charset="0"/>
                  <a:sym typeface="Symbol" pitchFamily="18" charset="2"/>
                </a:rPr>
                <a:t>         +  M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C</a:t>
              </a:r>
              <a:r>
                <a:rPr lang="en-US">
                  <a:cs typeface="Times New Roman" charset="0"/>
                  <a:sym typeface="Symbol" pitchFamily="18" charset="2"/>
                </a:rPr>
                <a:t>  =  96 (1</a:t>
              </a:r>
              <a:r>
                <a:rPr lang="en-US" b="1">
                  <a:cs typeface="Times New Roman" charset="0"/>
                  <a:sym typeface="Symbol" pitchFamily="18" charset="2"/>
                </a:rPr>
                <a:t>.</a:t>
              </a:r>
              <a:r>
                <a:rPr lang="en-US">
                  <a:cs typeface="Times New Roman" charset="0"/>
                  <a:sym typeface="Symbol" pitchFamily="18" charset="2"/>
                </a:rPr>
                <a:t>5) + M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C</a:t>
              </a:r>
              <a:r>
                <a:rPr lang="en-US">
                  <a:cs typeface="Times New Roman" charset="0"/>
                  <a:sym typeface="Symbol" pitchFamily="18" charset="2"/>
                </a:rPr>
                <a:t> = 0 ;          M</a:t>
              </a:r>
              <a:r>
                <a:rPr lang="en-US" baseline="-25000">
                  <a:cs typeface="Times New Roman" charset="0"/>
                  <a:sym typeface="Symbol" pitchFamily="18" charset="2"/>
                </a:rPr>
                <a:t>C</a:t>
              </a:r>
              <a:r>
                <a:rPr lang="en-US">
                  <a:cs typeface="Times New Roman" charset="0"/>
                  <a:sym typeface="Symbol" pitchFamily="18" charset="2"/>
                </a:rPr>
                <a:t> = -144 N</a:t>
              </a:r>
              <a:r>
                <a:rPr lang="en-US" b="1">
                  <a:cs typeface="Times New Roman" charset="0"/>
                  <a:sym typeface="Symbol" pitchFamily="18" charset="2"/>
                </a:rPr>
                <a:t> </a:t>
              </a:r>
              <a:r>
                <a:rPr lang="en-US">
                  <a:cs typeface="Times New Roman" charset="0"/>
                  <a:sym typeface="Symbol" pitchFamily="18" charset="2"/>
                </a:rPr>
                <a:t>m</a:t>
              </a:r>
            </a:p>
          </p:txBody>
        </p:sp>
        <p:sp>
          <p:nvSpPr>
            <p:cNvPr id="57350" name="Arc 6"/>
            <p:cNvSpPr>
              <a:spLocks/>
            </p:cNvSpPr>
            <p:nvPr/>
          </p:nvSpPr>
          <p:spPr bwMode="auto">
            <a:xfrm rot="19585971" flipV="1">
              <a:off x="626" y="3154"/>
              <a:ext cx="199" cy="267"/>
            </a:xfrm>
            <a:custGeom>
              <a:avLst/>
              <a:gdLst>
                <a:gd name="G0" fmla="+- 0 0 0"/>
                <a:gd name="G1" fmla="+- 19393 0 0"/>
                <a:gd name="G2" fmla="+- 21600 0 0"/>
                <a:gd name="T0" fmla="*/ 9513 w 20509"/>
                <a:gd name="T1" fmla="*/ 0 h 19393"/>
                <a:gd name="T2" fmla="*/ 20509 w 20509"/>
                <a:gd name="T3" fmla="*/ 12615 h 19393"/>
                <a:gd name="T4" fmla="*/ 0 w 20509"/>
                <a:gd name="T5" fmla="*/ 19393 h 19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509" h="19393" fill="none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</a:path>
                <a:path w="20509" h="19393" stroke="0" extrusionOk="0">
                  <a:moveTo>
                    <a:pt x="9512" y="0"/>
                  </a:moveTo>
                  <a:cubicBezTo>
                    <a:pt x="14724" y="2556"/>
                    <a:pt x="18687" y="7103"/>
                    <a:pt x="20508" y="12615"/>
                  </a:cubicBezTo>
                  <a:lnTo>
                    <a:pt x="0" y="19393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886200" y="1752600"/>
            <a:ext cx="4603750" cy="1558925"/>
            <a:chOff x="2448" y="1104"/>
            <a:chExt cx="2900" cy="982"/>
          </a:xfrm>
        </p:grpSpPr>
        <p:sp>
          <p:nvSpPr>
            <p:cNvPr id="57354" name="Text Box 10"/>
            <p:cNvSpPr txBox="1">
              <a:spLocks noChangeArrowheads="1"/>
            </p:cNvSpPr>
            <p:nvPr/>
          </p:nvSpPr>
          <p:spPr bwMode="auto">
            <a:xfrm>
              <a:off x="2822" y="1855"/>
              <a:ext cx="4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800"/>
                <a:t>96 N</a:t>
              </a:r>
            </a:p>
          </p:txBody>
        </p:sp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2448" y="1104"/>
              <a:ext cx="2900" cy="934"/>
              <a:chOff x="2448" y="1104"/>
              <a:chExt cx="2900" cy="934"/>
            </a:xfrm>
          </p:grpSpPr>
          <p:sp>
            <p:nvSpPr>
              <p:cNvPr id="57356" name="Text Box 12"/>
              <p:cNvSpPr txBox="1">
                <a:spLocks noChangeArrowheads="1"/>
              </p:cNvSpPr>
              <p:nvPr/>
            </p:nvSpPr>
            <p:spPr bwMode="auto">
              <a:xfrm>
                <a:off x="4513" y="1807"/>
                <a:ext cx="2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V</a:t>
                </a:r>
                <a:r>
                  <a:rPr lang="en-US" sz="1800" baseline="-25000"/>
                  <a:t>C</a:t>
                </a:r>
                <a:endParaRPr lang="en-US" sz="1800"/>
              </a:p>
            </p:txBody>
          </p:sp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2448" y="1104"/>
                <a:ext cx="2900" cy="805"/>
                <a:chOff x="2448" y="1104"/>
                <a:chExt cx="2900" cy="805"/>
              </a:xfrm>
            </p:grpSpPr>
            <p:sp>
              <p:nvSpPr>
                <p:cNvPr id="5735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040" y="1327"/>
                  <a:ext cx="30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M</a:t>
                  </a:r>
                  <a:r>
                    <a:rPr lang="en-US" sz="1800" baseline="-25000"/>
                    <a:t>C</a:t>
                  </a:r>
                  <a:endParaRPr lang="en-US" sz="1800"/>
                </a:p>
              </p:txBody>
            </p:sp>
            <p:sp>
              <p:nvSpPr>
                <p:cNvPr id="57359" name="Line 15"/>
                <p:cNvSpPr>
                  <a:spLocks noChangeShapeType="1"/>
                </p:cNvSpPr>
                <p:nvPr/>
              </p:nvSpPr>
              <p:spPr bwMode="auto">
                <a:xfrm>
                  <a:off x="2976" y="1510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360" name="Line 16"/>
                <p:cNvSpPr>
                  <a:spLocks noChangeShapeType="1"/>
                </p:cNvSpPr>
                <p:nvPr/>
              </p:nvSpPr>
              <p:spPr bwMode="auto">
                <a:xfrm>
                  <a:off x="2976" y="1558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361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2592" y="1510"/>
                  <a:ext cx="336" cy="0"/>
                </a:xfrm>
                <a:prstGeom prst="line">
                  <a:avLst/>
                </a:prstGeom>
                <a:noFill/>
                <a:ln w="38100">
                  <a:solidFill>
                    <a:schemeClr val="accent1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362" name="Line 18"/>
                <p:cNvSpPr>
                  <a:spLocks noChangeShapeType="1"/>
                </p:cNvSpPr>
                <p:nvPr/>
              </p:nvSpPr>
              <p:spPr bwMode="auto">
                <a:xfrm>
                  <a:off x="4656" y="1392"/>
                  <a:ext cx="0" cy="406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363" name="Line 19"/>
                <p:cNvSpPr>
                  <a:spLocks noChangeShapeType="1"/>
                </p:cNvSpPr>
                <p:nvPr/>
              </p:nvSpPr>
              <p:spPr bwMode="auto">
                <a:xfrm>
                  <a:off x="4704" y="1510"/>
                  <a:ext cx="192" cy="0"/>
                </a:xfrm>
                <a:prstGeom prst="line">
                  <a:avLst/>
                </a:prstGeom>
                <a:noFill/>
                <a:ln w="38100">
                  <a:solidFill>
                    <a:srgbClr val="FF3300"/>
                  </a:solidFill>
                  <a:miter lim="800000"/>
                  <a:headEnd/>
                  <a:tailEnd type="triangle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364" name="Arc 20"/>
                <p:cNvSpPr>
                  <a:spLocks/>
                </p:cNvSpPr>
                <p:nvPr/>
              </p:nvSpPr>
              <p:spPr bwMode="auto">
                <a:xfrm rot="19585971" flipV="1">
                  <a:off x="4859" y="1366"/>
                  <a:ext cx="181" cy="267"/>
                </a:xfrm>
                <a:custGeom>
                  <a:avLst/>
                  <a:gdLst>
                    <a:gd name="G0" fmla="+- 0 0 0"/>
                    <a:gd name="G1" fmla="+- 19393 0 0"/>
                    <a:gd name="G2" fmla="+- 21600 0 0"/>
                    <a:gd name="T0" fmla="*/ 9513 w 20509"/>
                    <a:gd name="T1" fmla="*/ 0 h 19393"/>
                    <a:gd name="T2" fmla="*/ 20509 w 20509"/>
                    <a:gd name="T3" fmla="*/ 12615 h 19393"/>
                    <a:gd name="T4" fmla="*/ 0 w 20509"/>
                    <a:gd name="T5" fmla="*/ 19393 h 193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509" h="19393" fill="none" extrusionOk="0">
                      <a:moveTo>
                        <a:pt x="9512" y="0"/>
                      </a:moveTo>
                      <a:cubicBezTo>
                        <a:pt x="14724" y="2556"/>
                        <a:pt x="18687" y="7103"/>
                        <a:pt x="20508" y="12615"/>
                      </a:cubicBezTo>
                    </a:path>
                    <a:path w="20509" h="19393" stroke="0" extrusionOk="0">
                      <a:moveTo>
                        <a:pt x="9512" y="0"/>
                      </a:moveTo>
                      <a:cubicBezTo>
                        <a:pt x="14724" y="2556"/>
                        <a:pt x="18687" y="7103"/>
                        <a:pt x="20508" y="12615"/>
                      </a:cubicBezTo>
                      <a:lnTo>
                        <a:pt x="0" y="1939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3300"/>
                  </a:solidFill>
                  <a:miter lim="800000"/>
                  <a:headEnd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36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4704" y="1270"/>
                  <a:ext cx="28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N</a:t>
                  </a:r>
                  <a:r>
                    <a:rPr lang="en-US" sz="1800" baseline="-25000"/>
                    <a:t>C</a:t>
                  </a:r>
                  <a:endParaRPr lang="en-US" sz="1800"/>
                </a:p>
              </p:txBody>
            </p:sp>
            <p:sp>
              <p:nvSpPr>
                <p:cNvPr id="57366" name="Line 22"/>
                <p:cNvSpPr>
                  <a:spLocks noChangeShapeType="1"/>
                </p:cNvSpPr>
                <p:nvPr/>
              </p:nvSpPr>
              <p:spPr bwMode="auto">
                <a:xfrm>
                  <a:off x="2976" y="122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367" name="Line 23"/>
                <p:cNvSpPr>
                  <a:spLocks noChangeShapeType="1"/>
                </p:cNvSpPr>
                <p:nvPr/>
              </p:nvSpPr>
              <p:spPr bwMode="auto">
                <a:xfrm>
                  <a:off x="4560" y="122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368" name="Line 24"/>
                <p:cNvSpPr>
                  <a:spLocks noChangeShapeType="1"/>
                </p:cNvSpPr>
                <p:nvPr/>
              </p:nvSpPr>
              <p:spPr bwMode="auto">
                <a:xfrm>
                  <a:off x="2976" y="1318"/>
                  <a:ext cx="15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 type="arrow" w="med" len="med"/>
                  <a:tailEnd type="arrow" w="med" len="med"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736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446" y="1104"/>
                  <a:ext cx="68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1800"/>
                    <a:t>1.5 m</a:t>
                  </a:r>
                </a:p>
              </p:txBody>
            </p:sp>
            <p:sp>
              <p:nvSpPr>
                <p:cNvPr id="5737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024" y="1678"/>
                  <a:ext cx="22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A</a:t>
                  </a:r>
                </a:p>
              </p:txBody>
            </p:sp>
            <p:sp>
              <p:nvSpPr>
                <p:cNvPr id="5737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48" y="1270"/>
                  <a:ext cx="47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400 N</a:t>
                  </a:r>
                </a:p>
              </p:txBody>
            </p:sp>
            <p:sp>
              <p:nvSpPr>
                <p:cNvPr id="5737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406" y="1534"/>
                  <a:ext cx="29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r>
                    <a:rPr lang="en-US" sz="1800"/>
                    <a:t>C</a:t>
                  </a:r>
                </a:p>
              </p:txBody>
            </p:sp>
          </p:grp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00400" y="609600"/>
            <a:ext cx="2024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APPLICATIONS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800600" y="2819401"/>
            <a:ext cx="3749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The beams are tapered to reduce the internal forces.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128" name="Picture 8" descr="C:\WINDOWS\DESKTOP\Mehta\mehta7.1\pg3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4038600" cy="3340100"/>
          </a:xfrm>
          <a:prstGeom prst="rect">
            <a:avLst/>
          </a:prstGeo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286000" y="1447800"/>
            <a:ext cx="6488113" cy="1371600"/>
            <a:chOff x="1440" y="1008"/>
            <a:chExt cx="4087" cy="864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3024" y="1008"/>
              <a:ext cx="2503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These beams are used to support the roof of this gas station.</a:t>
              </a:r>
            </a:p>
          </p:txBody>
        </p:sp>
        <p:sp>
          <p:nvSpPr>
            <p:cNvPr id="5129" name="Line 9"/>
            <p:cNvSpPr>
              <a:spLocks noChangeShapeType="1"/>
            </p:cNvSpPr>
            <p:nvPr/>
          </p:nvSpPr>
          <p:spPr bwMode="auto">
            <a:xfrm flipH="1">
              <a:off x="1440" y="1200"/>
              <a:ext cx="1584" cy="528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Line 10"/>
            <p:cNvSpPr>
              <a:spLocks noChangeShapeType="1"/>
            </p:cNvSpPr>
            <p:nvPr/>
          </p:nvSpPr>
          <p:spPr bwMode="auto">
            <a:xfrm flipH="1">
              <a:off x="2496" y="1200"/>
              <a:ext cx="576" cy="672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914400" y="1524000"/>
            <a:ext cx="3255963" cy="3810000"/>
            <a:chOff x="576" y="864"/>
            <a:chExt cx="2051" cy="2400"/>
          </a:xfrm>
        </p:grpSpPr>
        <p:pic>
          <p:nvPicPr>
            <p:cNvPr id="6151" name="Picture 7" descr="C:\WINDOWS\DESKTOP\Mehta\mehta7.1\pg332.jpg"/>
            <p:cNvPicPr>
              <a:picLocks noChangeAspect="1" noChangeArrowheads="1"/>
            </p:cNvPicPr>
            <p:nvPr/>
          </p:nvPicPr>
          <p:blipFill>
            <a:blip r:embed="rId3" cstate="print">
              <a:lum bright="-6000" contrast="12000"/>
            </a:blip>
            <a:srcRect l="6560"/>
            <a:stretch>
              <a:fillRect/>
            </a:stretch>
          </p:blipFill>
          <p:spPr bwMode="auto">
            <a:xfrm>
              <a:off x="576" y="864"/>
              <a:ext cx="2051" cy="2400"/>
            </a:xfrm>
            <a:prstGeom prst="rect">
              <a:avLst/>
            </a:prstGeom>
            <a:noFill/>
          </p:spPr>
        </p:pic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912" y="1008"/>
              <a:ext cx="144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>
                  <a:solidFill>
                    <a:srgbClr val="0000FF"/>
                  </a:solidFill>
                </a:rPr>
                <a:t>Statics Rules</a:t>
              </a:r>
            </a:p>
          </p:txBody>
        </p:sp>
      </p:grp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APPLICATIONS </a:t>
            </a:r>
            <a:r>
              <a:rPr lang="en-US" sz="2400" dirty="0"/>
              <a:t>(continued)</a:t>
            </a:r>
            <a:endParaRPr lang="en-US" sz="2400" b="1" dirty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48200" y="2438400"/>
            <a:ext cx="3810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Usually such </a:t>
            </a:r>
            <a:r>
              <a:rPr lang="en-US" u="sng" dirty="0">
                <a:solidFill>
                  <a:schemeClr val="hlink"/>
                </a:solidFill>
              </a:rPr>
              <a:t>columns are wider at the bottom</a:t>
            </a:r>
            <a:r>
              <a:rPr lang="en-US" dirty="0"/>
              <a:t> than at the top. Why? </a:t>
            </a:r>
          </a:p>
          <a:p>
            <a:endParaRPr lang="en-US" dirty="0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05000" y="1447800"/>
            <a:ext cx="6235700" cy="1828800"/>
            <a:chOff x="1200" y="816"/>
            <a:chExt cx="3928" cy="1152"/>
          </a:xfrm>
        </p:grpSpPr>
        <p:sp>
          <p:nvSpPr>
            <p:cNvPr id="6152" name="Line 8"/>
            <p:cNvSpPr>
              <a:spLocks noChangeShapeType="1"/>
            </p:cNvSpPr>
            <p:nvPr/>
          </p:nvSpPr>
          <p:spPr bwMode="auto">
            <a:xfrm flipH="1">
              <a:off x="1200" y="1968"/>
              <a:ext cx="1296" cy="0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miter lim="800000"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2928" y="816"/>
              <a:ext cx="22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A fixed column supports this rectangular billboard. </a:t>
              </a:r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 flipV="1">
              <a:off x="2496" y="1008"/>
              <a:ext cx="480" cy="960"/>
            </a:xfrm>
            <a:prstGeom prst="line">
              <a:avLst/>
            </a:prstGeom>
            <a:noFill/>
            <a:ln w="31750">
              <a:solidFill>
                <a:srgbClr val="FF00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191000" y="1447800"/>
            <a:ext cx="4283075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concrete supporting a</a:t>
            </a:r>
          </a:p>
          <a:p>
            <a:r>
              <a:rPr lang="en-US"/>
              <a:t>bridge has fractured.</a:t>
            </a:r>
          </a:p>
          <a:p>
            <a:pPr>
              <a:spcBef>
                <a:spcPct val="30000"/>
              </a:spcBef>
            </a:pPr>
            <a:r>
              <a:rPr lang="en-US"/>
              <a:t>What might have caused the concrete to do this?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191000" y="3276600"/>
            <a:ext cx="4375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How can we analyze or design these structures to make them safer?</a:t>
            </a:r>
          </a:p>
        </p:txBody>
      </p:sp>
      <p:pic>
        <p:nvPicPr>
          <p:cNvPr id="7176" name="Picture 8" descr="C:\WINDOWS\DESKTOP\Mehta\mehta7.1\pg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0"/>
            <a:ext cx="3170238" cy="4343400"/>
          </a:xfrm>
          <a:prstGeom prst="rect">
            <a:avLst/>
          </a:prstGeom>
          <a:noFill/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895600" y="457200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b="1" dirty="0"/>
              <a:t>APPLICATIONS </a:t>
            </a:r>
            <a:r>
              <a:rPr lang="en-US" sz="2400" dirty="0"/>
              <a:t>(continued)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743200" y="457200"/>
            <a:ext cx="25063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INTERNAL FORCES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86200" y="1210270"/>
            <a:ext cx="48164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The design of any structural member requires finding the forces acting within the member to make sure the material can resist those loads.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86200" y="2514600"/>
            <a:ext cx="47561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For example, we want to determine the internal forces acting on the cross section at C.  First, we </a:t>
            </a:r>
            <a:r>
              <a:rPr lang="en-US" dirty="0" smtClean="0"/>
              <a:t> </a:t>
            </a:r>
            <a:r>
              <a:rPr lang="en-US" dirty="0"/>
              <a:t>need to determine the support reactions.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86200" y="4038600"/>
            <a:ext cx="475615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Then we need to cut the beam at C and draw a FBD of one of the halves of the beam. This FBD will include </a:t>
            </a:r>
            <a:r>
              <a:rPr lang="en-US" u="sng">
                <a:solidFill>
                  <a:schemeClr val="hlink"/>
                </a:solidFill>
              </a:rPr>
              <a:t>the internal forces acting at C</a:t>
            </a:r>
            <a:r>
              <a:rPr lang="en-US" u="sng"/>
              <a:t>.</a:t>
            </a:r>
            <a:r>
              <a:rPr lang="en-US"/>
              <a:t>  Finally, we need to solve for these unknowns using the E-of-E.</a:t>
            </a:r>
          </a:p>
        </p:txBody>
      </p:sp>
      <p:pic>
        <p:nvPicPr>
          <p:cNvPr id="8200" name="Picture 8" descr="C:\WINDOWS\DESKTOP\Mehta\mehta7.1\7.1a.jpg"/>
          <p:cNvPicPr>
            <a:picLocks noChangeAspect="1" noChangeArrowheads="1"/>
          </p:cNvPicPr>
          <p:nvPr/>
        </p:nvPicPr>
        <p:blipFill>
          <a:blip r:embed="rId3" cstate="print">
            <a:lum bright="-18000" contrast="48000"/>
          </a:blip>
          <a:srcRect/>
          <a:stretch>
            <a:fillRect/>
          </a:stretch>
        </p:blipFill>
        <p:spPr bwMode="auto">
          <a:xfrm>
            <a:off x="685800" y="1295400"/>
            <a:ext cx="2667000" cy="1335088"/>
          </a:xfrm>
          <a:prstGeom prst="rect">
            <a:avLst/>
          </a:prstGeom>
          <a:noFill/>
        </p:spPr>
      </p:pic>
      <p:pic>
        <p:nvPicPr>
          <p:cNvPr id="8201" name="Picture 9" descr="C:\WINDOWS\DESKTOP\Mehta\mehta7.1\7.1b.jpg"/>
          <p:cNvPicPr>
            <a:picLocks noChangeAspect="1" noChangeArrowheads="1"/>
          </p:cNvPicPr>
          <p:nvPr/>
        </p:nvPicPr>
        <p:blipFill>
          <a:blip r:embed="rId4" cstate="print">
            <a:lum bright="-24000" contrast="42000"/>
          </a:blip>
          <a:srcRect/>
          <a:stretch>
            <a:fillRect/>
          </a:stretch>
        </p:blipFill>
        <p:spPr bwMode="auto">
          <a:xfrm>
            <a:off x="685800" y="2590800"/>
            <a:ext cx="2667000" cy="1589088"/>
          </a:xfrm>
          <a:prstGeom prst="rect">
            <a:avLst/>
          </a:prstGeom>
          <a:noFill/>
        </p:spPr>
      </p:pic>
      <p:pic>
        <p:nvPicPr>
          <p:cNvPr id="8202" name="Picture 10" descr="C:\WINDOWS\DESKTOP\Mehta\mehta7.1\7.1c.jpg"/>
          <p:cNvPicPr>
            <a:picLocks noChangeAspect="1" noChangeArrowheads="1"/>
          </p:cNvPicPr>
          <p:nvPr/>
        </p:nvPicPr>
        <p:blipFill>
          <a:blip r:embed="rId5" cstate="print">
            <a:lum bright="-30000" contrast="54000"/>
          </a:blip>
          <a:srcRect/>
          <a:stretch>
            <a:fillRect/>
          </a:stretch>
        </p:blipFill>
        <p:spPr bwMode="auto">
          <a:xfrm>
            <a:off x="685800" y="4191000"/>
            <a:ext cx="2667000" cy="15017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33600" y="101600"/>
            <a:ext cx="55451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In two-dimensional cases, typical internal</a:t>
            </a:r>
          </a:p>
          <a:p>
            <a:r>
              <a:rPr lang="en-US" dirty="0"/>
              <a:t>loads are </a:t>
            </a:r>
            <a:r>
              <a:rPr lang="en-US" u="sng" dirty="0">
                <a:solidFill>
                  <a:schemeClr val="hlink"/>
                </a:solidFill>
              </a:rPr>
              <a:t>normal</a:t>
            </a:r>
            <a:r>
              <a:rPr lang="en-US" dirty="0"/>
              <a:t> or axial forces (</a:t>
            </a:r>
            <a:r>
              <a:rPr lang="en-US" dirty="0">
                <a:solidFill>
                  <a:schemeClr val="hlink"/>
                </a:solidFill>
              </a:rPr>
              <a:t>N, </a:t>
            </a:r>
            <a:r>
              <a:rPr lang="en-US" dirty="0"/>
              <a:t>acting perpendicular to the section), </a:t>
            </a:r>
            <a:r>
              <a:rPr lang="en-US" u="sng" dirty="0">
                <a:solidFill>
                  <a:schemeClr val="hlink"/>
                </a:solidFill>
              </a:rPr>
              <a:t>shear</a:t>
            </a:r>
            <a:r>
              <a:rPr lang="en-US" dirty="0"/>
              <a:t> forces (</a:t>
            </a:r>
            <a:r>
              <a:rPr lang="en-US" dirty="0">
                <a:solidFill>
                  <a:schemeClr val="hlink"/>
                </a:solidFill>
              </a:rPr>
              <a:t>V</a:t>
            </a:r>
            <a:r>
              <a:rPr lang="en-US" dirty="0"/>
              <a:t>, acting along the surface), and the </a:t>
            </a:r>
            <a:r>
              <a:rPr lang="en-US" u="sng" dirty="0">
                <a:solidFill>
                  <a:schemeClr val="hlink"/>
                </a:solidFill>
              </a:rPr>
              <a:t>bending moment</a:t>
            </a:r>
            <a:r>
              <a:rPr lang="en-US" dirty="0"/>
              <a:t> (</a:t>
            </a:r>
            <a:r>
              <a:rPr lang="en-US" dirty="0">
                <a:solidFill>
                  <a:schemeClr val="hlink"/>
                </a:solidFill>
              </a:rPr>
              <a:t>M</a:t>
            </a:r>
            <a:r>
              <a:rPr lang="en-US" dirty="0"/>
              <a:t>).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5562600"/>
            <a:ext cx="815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loads on the left and right sides of the section at C </a:t>
            </a:r>
            <a:r>
              <a:rPr lang="en-US" u="sng" dirty="0">
                <a:solidFill>
                  <a:schemeClr val="hlink"/>
                </a:solidFill>
              </a:rPr>
              <a:t>are equal in magnitude</a:t>
            </a:r>
            <a:r>
              <a:rPr lang="en-US" dirty="0"/>
              <a:t> but </a:t>
            </a:r>
            <a:r>
              <a:rPr lang="en-US" u="sng" dirty="0">
                <a:solidFill>
                  <a:schemeClr val="hlink"/>
                </a:solidFill>
              </a:rPr>
              <a:t>opposite</a:t>
            </a:r>
            <a:r>
              <a:rPr lang="en-US" dirty="0"/>
              <a:t> in direction.  This is because when the two sides are reconnected, the net loads are zero at the section.</a:t>
            </a:r>
          </a:p>
        </p:txBody>
      </p:sp>
      <p:pic>
        <p:nvPicPr>
          <p:cNvPr id="9223" name="Picture 7" descr="C:\WINDOWS\DESKTOP\Mehta\mehta7.1\fig7.2a.jpg"/>
          <p:cNvPicPr>
            <a:picLocks noChangeAspect="1" noChangeArrowheads="1"/>
          </p:cNvPicPr>
          <p:nvPr/>
        </p:nvPicPr>
        <p:blipFill rotWithShape="1">
          <a:blip r:embed="rId3" cstate="print">
            <a:lum bright="-12000" contrast="12000"/>
          </a:blip>
          <a:srcRect t="34811" r="68965" b="30378"/>
          <a:stretch/>
        </p:blipFill>
        <p:spPr bwMode="auto">
          <a:xfrm>
            <a:off x="1828800" y="2971800"/>
            <a:ext cx="685800" cy="685800"/>
          </a:xfrm>
          <a:prstGeom prst="rect">
            <a:avLst/>
          </a:prstGeom>
          <a:noFill/>
        </p:spPr>
      </p:pic>
      <p:pic>
        <p:nvPicPr>
          <p:cNvPr id="10" name="Picture 7" descr="C:\WINDOWS\DESKTOP\Mehta\mehta7.1\fig7.2a.jpg"/>
          <p:cNvPicPr>
            <a:picLocks noChangeAspect="1" noChangeArrowheads="1"/>
          </p:cNvPicPr>
          <p:nvPr/>
        </p:nvPicPr>
        <p:blipFill rotWithShape="1">
          <a:blip r:embed="rId3" cstate="print">
            <a:lum bright="-12000" contrast="12000"/>
          </a:blip>
          <a:srcRect t="34811" r="68965" b="30378"/>
          <a:stretch/>
        </p:blipFill>
        <p:spPr bwMode="auto">
          <a:xfrm rot="10800000">
            <a:off x="5791200" y="2971800"/>
            <a:ext cx="685800" cy="68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9313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90800" y="422275"/>
            <a:ext cx="4892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/>
              <a:t>INTERNAL FORCES</a:t>
            </a:r>
            <a:r>
              <a:rPr lang="en-US" sz="2400" dirty="0"/>
              <a:t> (continued)</a:t>
            </a:r>
            <a:endParaRPr lang="en-US" sz="2400" b="1" dirty="0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76600" y="1031875"/>
            <a:ext cx="554513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In two-dimensional cases, typical internal</a:t>
            </a:r>
          </a:p>
          <a:p>
            <a:r>
              <a:rPr lang="en-US"/>
              <a:t>loads are </a:t>
            </a:r>
            <a:r>
              <a:rPr lang="en-US" u="sng">
                <a:solidFill>
                  <a:schemeClr val="hlink"/>
                </a:solidFill>
              </a:rPr>
              <a:t>normal</a:t>
            </a:r>
            <a:r>
              <a:rPr lang="en-US"/>
              <a:t> or axial forces (</a:t>
            </a:r>
            <a:r>
              <a:rPr lang="en-US">
                <a:solidFill>
                  <a:schemeClr val="hlink"/>
                </a:solidFill>
              </a:rPr>
              <a:t>N, </a:t>
            </a:r>
            <a:r>
              <a:rPr lang="en-US"/>
              <a:t>acting perpendicular to the section), </a:t>
            </a:r>
            <a:r>
              <a:rPr lang="en-US" u="sng">
                <a:solidFill>
                  <a:schemeClr val="hlink"/>
                </a:solidFill>
              </a:rPr>
              <a:t>shear</a:t>
            </a:r>
            <a:r>
              <a:rPr lang="en-US"/>
              <a:t> forces (</a:t>
            </a:r>
            <a:r>
              <a:rPr lang="en-US">
                <a:solidFill>
                  <a:schemeClr val="hlink"/>
                </a:solidFill>
              </a:rPr>
              <a:t>V</a:t>
            </a:r>
            <a:r>
              <a:rPr lang="en-US"/>
              <a:t>, acting along the surface), and the </a:t>
            </a:r>
            <a:r>
              <a:rPr lang="en-US" u="sng">
                <a:solidFill>
                  <a:schemeClr val="hlink"/>
                </a:solidFill>
              </a:rPr>
              <a:t>bending moment</a:t>
            </a:r>
            <a:r>
              <a:rPr lang="en-US"/>
              <a:t> (</a:t>
            </a:r>
            <a:r>
              <a:rPr lang="en-US">
                <a:solidFill>
                  <a:schemeClr val="hlink"/>
                </a:solidFill>
              </a:rPr>
              <a:t>M</a:t>
            </a:r>
            <a:r>
              <a:rPr lang="en-US"/>
              <a:t>).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57200" y="4953000"/>
            <a:ext cx="815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The loads on the left and right sides of the section at C </a:t>
            </a:r>
            <a:r>
              <a:rPr lang="en-US" u="sng" dirty="0">
                <a:solidFill>
                  <a:schemeClr val="hlink"/>
                </a:solidFill>
              </a:rPr>
              <a:t>are equal in magnitude</a:t>
            </a:r>
            <a:r>
              <a:rPr lang="en-US" dirty="0"/>
              <a:t> but </a:t>
            </a:r>
            <a:r>
              <a:rPr lang="en-US" u="sng" dirty="0">
                <a:solidFill>
                  <a:schemeClr val="hlink"/>
                </a:solidFill>
              </a:rPr>
              <a:t>opposite</a:t>
            </a:r>
            <a:r>
              <a:rPr lang="en-US" dirty="0"/>
              <a:t> in direction.  This is because when the two sides are reconnected, the net loads are zero at the section.</a:t>
            </a:r>
          </a:p>
        </p:txBody>
      </p:sp>
      <p:pic>
        <p:nvPicPr>
          <p:cNvPr id="9223" name="Picture 7" descr="C:\WINDOWS\DESKTOP\Mehta\mehta7.1\fig7.2a.jpg"/>
          <p:cNvPicPr>
            <a:picLocks noChangeAspect="1" noChangeArrowheads="1"/>
          </p:cNvPicPr>
          <p:nvPr/>
        </p:nvPicPr>
        <p:blipFill>
          <a:blip r:embed="rId3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685800" y="990600"/>
            <a:ext cx="2209800" cy="1970088"/>
          </a:xfrm>
          <a:prstGeom prst="rect">
            <a:avLst/>
          </a:prstGeom>
          <a:noFill/>
        </p:spPr>
      </p:pic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71600" y="3028950"/>
            <a:ext cx="6019800" cy="1844675"/>
            <a:chOff x="816" y="1920"/>
            <a:chExt cx="3792" cy="1162"/>
          </a:xfrm>
        </p:grpSpPr>
        <p:pic>
          <p:nvPicPr>
            <p:cNvPr id="9224" name="Picture 8" descr="C:\WINDOWS\DESKTOP\Mehta\mehta7.1\7.1c.jpg"/>
            <p:cNvPicPr>
              <a:picLocks noChangeAspect="1" noChangeArrowheads="1"/>
            </p:cNvPicPr>
            <p:nvPr/>
          </p:nvPicPr>
          <p:blipFill>
            <a:blip r:embed="rId4" cstate="print">
              <a:lum bright="-12000" contrast="12000"/>
            </a:blip>
            <a:srcRect/>
            <a:stretch>
              <a:fillRect/>
            </a:stretch>
          </p:blipFill>
          <p:spPr bwMode="auto">
            <a:xfrm>
              <a:off x="816" y="1920"/>
              <a:ext cx="2064" cy="1162"/>
            </a:xfrm>
            <a:prstGeom prst="rect">
              <a:avLst/>
            </a:prstGeom>
            <a:noFill/>
          </p:spPr>
        </p:pic>
        <p:pic>
          <p:nvPicPr>
            <p:cNvPr id="9225" name="Picture 9" descr="C:\WINDOWS\DESKTOP\Mehta\mehta7.1\secton7.1-fig7.1cr.jpg"/>
            <p:cNvPicPr>
              <a:picLocks noChangeAspect="1" noChangeArrowheads="1"/>
            </p:cNvPicPr>
            <p:nvPr/>
          </p:nvPicPr>
          <p:blipFill>
            <a:blip r:embed="rId5" cstate="print">
              <a:lum bright="-12000" contrast="12000"/>
            </a:blip>
            <a:srcRect/>
            <a:stretch>
              <a:fillRect/>
            </a:stretch>
          </p:blipFill>
          <p:spPr bwMode="auto">
            <a:xfrm>
              <a:off x="3072" y="1920"/>
              <a:ext cx="1536" cy="1136"/>
            </a:xfrm>
            <a:prstGeom prst="rect">
              <a:avLst/>
            </a:prstGeom>
            <a:noFill/>
          </p:spPr>
        </p:pic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968" y="2016"/>
              <a:ext cx="1920" cy="960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38200" y="533400"/>
            <a:ext cx="58417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STEPS FOR DETERMINING INTERNAL FORCES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69925" y="1336675"/>
            <a:ext cx="7712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/>
            <a:r>
              <a:rPr lang="en-US"/>
              <a:t>1. Take an imaginary cut at the place where you need to determine the internal forces.  Then, decide which resulting section or piece will be easier to analyze.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69925" y="2632075"/>
            <a:ext cx="7635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/>
            <a:r>
              <a:rPr lang="en-US"/>
              <a:t>2. If necessary, determine any support reactions or joint forces you need by drawing a FBD of the entire structure and solving for the unknown reactions.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09600" y="3886200"/>
            <a:ext cx="7804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/>
            <a:r>
              <a:rPr lang="en-US"/>
              <a:t> 3. Draw a FBD of the piece of the structure you’ve decided to analyze.  Remember to show the </a:t>
            </a:r>
            <a:r>
              <a:rPr lang="en-US" u="sng">
                <a:solidFill>
                  <a:schemeClr val="hlink"/>
                </a:solidFill>
              </a:rPr>
              <a:t>N, V, and M </a:t>
            </a:r>
            <a:r>
              <a:rPr lang="en-US"/>
              <a:t>loads at the “cut” surface.</a:t>
            </a:r>
            <a:endParaRPr lang="en-US" u="sng">
              <a:solidFill>
                <a:schemeClr val="hlink"/>
              </a:solidFill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5105400"/>
            <a:ext cx="74993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90513" indent="-290513"/>
            <a:r>
              <a:rPr lang="en-US" dirty="0"/>
              <a:t>4. Apply the </a:t>
            </a:r>
            <a:r>
              <a:rPr lang="en-US" dirty="0" smtClean="0"/>
              <a:t>Equations of Equilibrium </a:t>
            </a:r>
            <a:r>
              <a:rPr lang="en-US" dirty="0"/>
              <a:t>to the FBD (drawn in step 3) and  solve for the unknown internal loads.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3565525" y="422275"/>
            <a:ext cx="14045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EXAMPLE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3962400" y="1143000"/>
            <a:ext cx="387689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/>
              <a:t>Given</a:t>
            </a:r>
            <a:r>
              <a:rPr lang="en-US" dirty="0"/>
              <a:t>: </a:t>
            </a:r>
            <a:r>
              <a:rPr lang="en-US" dirty="0" smtClean="0"/>
              <a:t>    The </a:t>
            </a:r>
            <a:r>
              <a:rPr lang="en-US" dirty="0"/>
              <a:t>loading on the beam.</a:t>
            </a:r>
          </a:p>
          <a:p>
            <a:endParaRPr lang="en-US" dirty="0"/>
          </a:p>
          <a:p>
            <a:r>
              <a:rPr lang="en-US" b="1" dirty="0"/>
              <a:t>Find</a:t>
            </a:r>
            <a:r>
              <a:rPr lang="en-US" dirty="0"/>
              <a:t>:	The internal forces at point C.</a:t>
            </a:r>
          </a:p>
          <a:p>
            <a:endParaRPr lang="en-US" dirty="0"/>
          </a:p>
          <a:p>
            <a:r>
              <a:rPr lang="en-US" b="1" u="sng" dirty="0"/>
              <a:t>Plan</a:t>
            </a:r>
            <a:r>
              <a:rPr lang="en-US" dirty="0"/>
              <a:t>:	Follow the procedure!!</a:t>
            </a:r>
            <a:endParaRPr lang="en-US" b="1" dirty="0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09600" y="3581400"/>
            <a:ext cx="77724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5288" indent="-395288"/>
            <a:r>
              <a:rPr lang="en-US" b="1" u="sng"/>
              <a:t>Solution</a:t>
            </a:r>
          </a:p>
          <a:p>
            <a:pPr marL="395288" indent="-395288"/>
            <a:endParaRPr lang="en-US" sz="800"/>
          </a:p>
          <a:p>
            <a:pPr marL="395288" indent="-395288"/>
            <a:r>
              <a:rPr lang="en-US"/>
              <a:t>1.  Plan on taking the imaginary cut at C.  It will be easier to work with the left section (point A to the cut at C) since the geometry is simpler.</a:t>
            </a:r>
          </a:p>
        </p:txBody>
      </p:sp>
      <p:pic>
        <p:nvPicPr>
          <p:cNvPr id="53255" name="Picture 7" descr="C:\WINDOWS\DESKTOP\Mehta\mehta7.1\prob7.8.jpg"/>
          <p:cNvPicPr>
            <a:picLocks noChangeAspect="1" noChangeArrowheads="1"/>
          </p:cNvPicPr>
          <p:nvPr/>
        </p:nvPicPr>
        <p:blipFill>
          <a:blip r:embed="rId3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533400" y="1219200"/>
            <a:ext cx="3276600" cy="1828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897</Words>
  <Application>Microsoft Office PowerPoint</Application>
  <PresentationFormat>On-screen Show (4:3)</PresentationFormat>
  <Paragraphs>92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Symbol</vt:lpstr>
      <vt:lpstr>Times New Roman</vt:lpstr>
      <vt:lpstr>Office Theme</vt:lpstr>
      <vt:lpstr>Chapter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jlight</dc:creator>
  <cp:lastModifiedBy>Jenni Light</cp:lastModifiedBy>
  <cp:revision>16</cp:revision>
  <dcterms:created xsi:type="dcterms:W3CDTF">2008-11-11T05:29:35Z</dcterms:created>
  <dcterms:modified xsi:type="dcterms:W3CDTF">2017-11-03T19:12:25Z</dcterms:modified>
</cp:coreProperties>
</file>