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1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0A2F-F19B-4EE2-8EB2-DCF6ACF1CD2E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CEB8-7E4A-49F8-8A3F-98C26067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21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0A2F-F19B-4EE2-8EB2-DCF6ACF1CD2E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CEB8-7E4A-49F8-8A3F-98C26067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9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0A2F-F19B-4EE2-8EB2-DCF6ACF1CD2E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CEB8-7E4A-49F8-8A3F-98C26067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97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0A2F-F19B-4EE2-8EB2-DCF6ACF1CD2E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CEB8-7E4A-49F8-8A3F-98C26067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5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0A2F-F19B-4EE2-8EB2-DCF6ACF1CD2E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CEB8-7E4A-49F8-8A3F-98C26067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8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0A2F-F19B-4EE2-8EB2-DCF6ACF1CD2E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CEB8-7E4A-49F8-8A3F-98C26067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8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0A2F-F19B-4EE2-8EB2-DCF6ACF1CD2E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CEB8-7E4A-49F8-8A3F-98C26067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7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0A2F-F19B-4EE2-8EB2-DCF6ACF1CD2E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CEB8-7E4A-49F8-8A3F-98C26067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0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0A2F-F19B-4EE2-8EB2-DCF6ACF1CD2E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CEB8-7E4A-49F8-8A3F-98C26067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03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0A2F-F19B-4EE2-8EB2-DCF6ACF1CD2E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CEB8-7E4A-49F8-8A3F-98C26067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4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0A2F-F19B-4EE2-8EB2-DCF6ACF1CD2E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7CEB8-7E4A-49F8-8A3F-98C26067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39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10A2F-F19B-4EE2-8EB2-DCF6ACF1CD2E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7CEB8-7E4A-49F8-8A3F-98C260673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4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Shear and Moment Equations and Diagrams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7.2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813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x 7.6a.jpg" descr="ex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73" t="7890" r="3572" b="2344"/>
          <a:stretch/>
        </p:blipFill>
        <p:spPr bwMode="auto">
          <a:xfrm>
            <a:off x="522514" y="304800"/>
            <a:ext cx="3224349" cy="6292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277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304800"/>
            <a:ext cx="3629519" cy="19859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85161"/>
            <a:ext cx="3305175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055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CH 7 Be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332263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37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685800" y="2438401"/>
            <a:ext cx="7727950" cy="1600200"/>
            <a:chOff x="432" y="1536"/>
            <a:chExt cx="4868" cy="1008"/>
          </a:xfrm>
        </p:grpSpPr>
        <p:sp>
          <p:nvSpPr>
            <p:cNvPr id="5" name="Line 85"/>
            <p:cNvSpPr>
              <a:spLocks noChangeShapeType="1"/>
            </p:cNvSpPr>
            <p:nvPr/>
          </p:nvSpPr>
          <p:spPr bwMode="auto">
            <a:xfrm>
              <a:off x="4992" y="2208"/>
              <a:ext cx="28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" name="Text Box 99"/>
            <p:cNvSpPr txBox="1">
              <a:spLocks noChangeArrowheads="1"/>
            </p:cNvSpPr>
            <p:nvPr/>
          </p:nvSpPr>
          <p:spPr bwMode="auto">
            <a:xfrm>
              <a:off x="5040" y="1920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8F8F8"/>
                  </a:solidFill>
                  <a:effectLst/>
                  <a:uLnTx/>
                  <a:uFillTx/>
                  <a:latin typeface="Times New Roman" pitchFamily="18" charset="0"/>
                </a:rPr>
                <a:t>B</a:t>
              </a:r>
              <a:r>
                <a:rPr kumimoji="0" lang="en-US" sz="1800" b="0" i="0" u="none" strike="noStrike" kern="0" cap="none" spc="0" normalizeH="0" baseline="-25000" noProof="0" smtClean="0">
                  <a:ln>
                    <a:noFill/>
                  </a:ln>
                  <a:solidFill>
                    <a:srgbClr val="F8F8F8"/>
                  </a:solidFill>
                  <a:effectLst/>
                  <a:uLnTx/>
                  <a:uFillTx/>
                  <a:latin typeface="Times New Roman" pitchFamily="18" charset="0"/>
                </a:rPr>
                <a:t>x</a:t>
              </a: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grpSp>
          <p:nvGrpSpPr>
            <p:cNvPr id="7" name="Group 32"/>
            <p:cNvGrpSpPr>
              <a:grpSpLocks/>
            </p:cNvGrpSpPr>
            <p:nvPr/>
          </p:nvGrpSpPr>
          <p:grpSpPr bwMode="auto">
            <a:xfrm>
              <a:off x="432" y="1536"/>
              <a:ext cx="4820" cy="1008"/>
              <a:chOff x="432" y="1536"/>
              <a:chExt cx="4820" cy="1008"/>
            </a:xfrm>
          </p:grpSpPr>
          <p:grpSp>
            <p:nvGrpSpPr>
              <p:cNvPr id="8" name="Group 35"/>
              <p:cNvGrpSpPr>
                <a:grpSpLocks/>
              </p:cNvGrpSpPr>
              <p:nvPr/>
            </p:nvGrpSpPr>
            <p:grpSpPr bwMode="auto">
              <a:xfrm>
                <a:off x="3120" y="1656"/>
                <a:ext cx="2132" cy="888"/>
                <a:chOff x="4953000" y="1371834"/>
                <a:chExt cx="3384550" cy="1409467"/>
              </a:xfrm>
            </p:grpSpPr>
            <p:sp>
              <p:nvSpPr>
                <p:cNvPr id="10" name="Line 83"/>
                <p:cNvSpPr>
                  <a:spLocks noChangeShapeType="1"/>
                </p:cNvSpPr>
                <p:nvPr/>
              </p:nvSpPr>
              <p:spPr bwMode="auto">
                <a:xfrm>
                  <a:off x="5029200" y="2247900"/>
                  <a:ext cx="2819400" cy="0"/>
                </a:xfrm>
                <a:prstGeom prst="line">
                  <a:avLst/>
                </a:prstGeom>
                <a:noFill/>
                <a:ln w="38100">
                  <a:solidFill>
                    <a:srgbClr val="99FF33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6303820" y="2209800"/>
                  <a:ext cx="0" cy="381000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" name="Line 86"/>
                <p:cNvSpPr>
                  <a:spLocks noChangeShapeType="1"/>
                </p:cNvSpPr>
                <p:nvPr/>
              </p:nvSpPr>
              <p:spPr bwMode="auto">
                <a:xfrm>
                  <a:off x="5638800" y="1866900"/>
                  <a:ext cx="0" cy="381000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miter lim="800000"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7848600" y="2247900"/>
                  <a:ext cx="0" cy="381000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miter lim="800000"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4" name="Line 89"/>
                <p:cNvSpPr>
                  <a:spLocks noChangeShapeType="1"/>
                </p:cNvSpPr>
                <p:nvPr/>
              </p:nvSpPr>
              <p:spPr bwMode="auto">
                <a:xfrm>
                  <a:off x="4953000" y="18669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rgbClr val="F8F8F8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5" name="Line 90"/>
                <p:cNvSpPr>
                  <a:spLocks noChangeShapeType="1"/>
                </p:cNvSpPr>
                <p:nvPr/>
              </p:nvSpPr>
              <p:spPr bwMode="auto">
                <a:xfrm flipV="1">
                  <a:off x="4953000" y="1943100"/>
                  <a:ext cx="685800" cy="0"/>
                </a:xfrm>
                <a:prstGeom prst="line">
                  <a:avLst/>
                </a:prstGeom>
                <a:noFill/>
                <a:ln w="9525">
                  <a:solidFill>
                    <a:srgbClr val="F8F8F8"/>
                  </a:solidFill>
                  <a:miter lim="800000"/>
                  <a:headEnd type="arrow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" name="Line 91"/>
                <p:cNvSpPr>
                  <a:spLocks noChangeShapeType="1"/>
                </p:cNvSpPr>
                <p:nvPr/>
              </p:nvSpPr>
              <p:spPr bwMode="auto">
                <a:xfrm>
                  <a:off x="6303815" y="1967345"/>
                  <a:ext cx="1554480" cy="0"/>
                </a:xfrm>
                <a:prstGeom prst="line">
                  <a:avLst/>
                </a:prstGeom>
                <a:noFill/>
                <a:ln w="9525">
                  <a:solidFill>
                    <a:srgbClr val="F8F8F8"/>
                  </a:solidFill>
                  <a:miter lim="800000"/>
                  <a:headEnd type="arrow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" name="Line 92"/>
                <p:cNvSpPr>
                  <a:spLocks noChangeShapeType="1"/>
                </p:cNvSpPr>
                <p:nvPr/>
              </p:nvSpPr>
              <p:spPr bwMode="auto">
                <a:xfrm>
                  <a:off x="7848600" y="18669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rgbClr val="F8F8F8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4991083" y="1600396"/>
                  <a:ext cx="495302" cy="3666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8F8F8"/>
                      </a:solidFill>
                      <a:effectLst/>
                      <a:uLnTx/>
                      <a:uFillTx/>
                      <a:latin typeface="Times New Roman" pitchFamily="18" charset="0"/>
                    </a:rPr>
                    <a:t>3 ft</a:t>
                  </a:r>
                </a:p>
              </p:txBody>
            </p:sp>
            <p:sp>
              <p:nvSpPr>
                <p:cNvPr id="19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6857992" y="1600396"/>
                  <a:ext cx="495303" cy="3666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8F8F8"/>
                      </a:solidFill>
                      <a:effectLst/>
                      <a:uLnTx/>
                      <a:uFillTx/>
                      <a:latin typeface="Times New Roman" pitchFamily="18" charset="0"/>
                    </a:rPr>
                    <a:t>9 ft</a:t>
                  </a:r>
                </a:p>
              </p:txBody>
            </p:sp>
            <p:sp>
              <p:nvSpPr>
                <p:cNvPr id="20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5822950" y="2400300"/>
                  <a:ext cx="425450" cy="3667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8F8F8"/>
                      </a:solidFill>
                      <a:effectLst/>
                      <a:uLnTx/>
                      <a:uFillTx/>
                      <a:latin typeface="Times New Roman" pitchFamily="18" charset="0"/>
                    </a:rPr>
                    <a:t>A</a:t>
                  </a:r>
                  <a:r>
                    <a:rPr kumimoji="0" lang="en-US" sz="1800" b="0" i="0" u="none" strike="noStrike" kern="0" cap="none" spc="0" normalizeH="0" baseline="-25000" noProof="0" smtClean="0">
                      <a:ln>
                        <a:noFill/>
                      </a:ln>
                      <a:solidFill>
                        <a:srgbClr val="F8F8F8"/>
                      </a:solidFill>
                      <a:effectLst/>
                      <a:uLnTx/>
                      <a:uFillTx/>
                      <a:latin typeface="Times New Roman" pitchFamily="18" charset="0"/>
                    </a:rPr>
                    <a:t>y</a:t>
                  </a: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8F8F8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21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7924800" y="2414588"/>
                  <a:ext cx="412750" cy="3667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8F8F8"/>
                      </a:solidFill>
                      <a:effectLst/>
                      <a:uLnTx/>
                      <a:uFillTx/>
                      <a:latin typeface="Times New Roman" pitchFamily="18" charset="0"/>
                    </a:rPr>
                    <a:t>B</a:t>
                  </a:r>
                  <a:r>
                    <a:rPr kumimoji="0" lang="en-US" sz="1800" b="0" i="0" u="none" strike="noStrike" kern="0" cap="none" spc="0" normalizeH="0" baseline="-25000" noProof="0" smtClean="0">
                      <a:ln>
                        <a:noFill/>
                      </a:ln>
                      <a:solidFill>
                        <a:srgbClr val="F8F8F8"/>
                      </a:solidFill>
                      <a:effectLst/>
                      <a:uLnTx/>
                      <a:uFillTx/>
                      <a:latin typeface="Times New Roman" pitchFamily="18" charset="0"/>
                    </a:rPr>
                    <a:t>y</a:t>
                  </a: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F8F8F8"/>
                    </a:solidFill>
                    <a:effectLst/>
                    <a:uLnTx/>
                    <a:uFillTx/>
                    <a:latin typeface="Times New Roman" pitchFamily="18" charset="0"/>
                  </a:endParaRPr>
                </a:p>
              </p:txBody>
            </p:sp>
            <p:sp>
              <p:nvSpPr>
                <p:cNvPr id="22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5257784" y="1371834"/>
                  <a:ext cx="762004" cy="3666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8F8F8"/>
                      </a:solidFill>
                      <a:effectLst/>
                      <a:uLnTx/>
                      <a:uFillTx/>
                      <a:latin typeface="Times New Roman" pitchFamily="18" charset="0"/>
                    </a:rPr>
                    <a:t>18 kip</a:t>
                  </a:r>
                </a:p>
              </p:txBody>
            </p:sp>
            <p:sp>
              <p:nvSpPr>
                <p:cNvPr id="23" name="Line 90"/>
                <p:cNvSpPr>
                  <a:spLocks noChangeShapeType="1"/>
                </p:cNvSpPr>
                <p:nvPr/>
              </p:nvSpPr>
              <p:spPr bwMode="auto">
                <a:xfrm flipV="1">
                  <a:off x="5638800" y="1967345"/>
                  <a:ext cx="685800" cy="0"/>
                </a:xfrm>
                <a:prstGeom prst="line">
                  <a:avLst/>
                </a:prstGeom>
                <a:noFill/>
                <a:ln w="9525">
                  <a:solidFill>
                    <a:srgbClr val="F8F8F8"/>
                  </a:solidFill>
                  <a:miter lim="800000"/>
                  <a:headEnd type="arrow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4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5721337" y="1635315"/>
                  <a:ext cx="495302" cy="3666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srgbClr val="F8F8F8"/>
                      </a:solidFill>
                      <a:effectLst/>
                      <a:uLnTx/>
                      <a:uFillTx/>
                      <a:latin typeface="Times New Roman" pitchFamily="18" charset="0"/>
                    </a:rPr>
                    <a:t>3 ft</a:t>
                  </a:r>
                </a:p>
              </p:txBody>
            </p:sp>
          </p:grpSp>
          <p:pic>
            <p:nvPicPr>
              <p:cNvPr id="9" name="Picture 31" descr="CH 7 Bea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" y="1536"/>
                <a:ext cx="2093" cy="8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05521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31" descr="CH 7 Be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57200"/>
            <a:ext cx="5334000" cy="2105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867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19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Shear and Moment Equations and Diagrams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Shear and Moment Equations and Diagrams</dc:title>
  <dc:creator>Jenni Light</dc:creator>
  <cp:lastModifiedBy>Jenni Light</cp:lastModifiedBy>
  <cp:revision>5</cp:revision>
  <cp:lastPrinted>2018-11-05T19:51:21Z</cp:lastPrinted>
  <dcterms:created xsi:type="dcterms:W3CDTF">2011-11-09T04:56:34Z</dcterms:created>
  <dcterms:modified xsi:type="dcterms:W3CDTF">2018-11-05T19:51:47Z</dcterms:modified>
</cp:coreProperties>
</file>