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59" r:id="rId5"/>
    <p:sldId id="260" r:id="rId6"/>
    <p:sldId id="261" r:id="rId7"/>
    <p:sldId id="262" r:id="rId8"/>
    <p:sldId id="263" r:id="rId9"/>
    <p:sldId id="280" r:id="rId10"/>
    <p:sldId id="281" r:id="rId11"/>
    <p:sldId id="264" r:id="rId12"/>
    <p:sldId id="265" r:id="rId13"/>
    <p:sldId id="266" r:id="rId14"/>
    <p:sldId id="267" r:id="rId15"/>
    <p:sldId id="268"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072" autoAdjust="0"/>
  </p:normalViewPr>
  <p:slideViewPr>
    <p:cSldViewPr>
      <p:cViewPr varScale="1">
        <p:scale>
          <a:sx n="78" d="100"/>
          <a:sy n="78" d="100"/>
        </p:scale>
        <p:origin x="147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2119" cy="464983"/>
          </a:xfrm>
          <a:prstGeom prst="rect">
            <a:avLst/>
          </a:prstGeom>
        </p:spPr>
        <p:txBody>
          <a:bodyPr vert="horz" lIns="92828" tIns="46413" rIns="92828" bIns="46413" rtlCol="0"/>
          <a:lstStyle>
            <a:lvl1pPr algn="l">
              <a:defRPr sz="1200"/>
            </a:lvl1pPr>
          </a:lstStyle>
          <a:p>
            <a:endParaRPr lang="en-US"/>
          </a:p>
        </p:txBody>
      </p:sp>
      <p:sp>
        <p:nvSpPr>
          <p:cNvPr id="3" name="Date Placeholder 2"/>
          <p:cNvSpPr>
            <a:spLocks noGrp="1"/>
          </p:cNvSpPr>
          <p:nvPr>
            <p:ph type="dt" sz="quarter" idx="1"/>
          </p:nvPr>
        </p:nvSpPr>
        <p:spPr>
          <a:xfrm>
            <a:off x="3898102" y="1"/>
            <a:ext cx="2982119" cy="464983"/>
          </a:xfrm>
          <a:prstGeom prst="rect">
            <a:avLst/>
          </a:prstGeom>
        </p:spPr>
        <p:txBody>
          <a:bodyPr vert="horz" lIns="92828" tIns="46413" rIns="92828" bIns="46413" rtlCol="0"/>
          <a:lstStyle>
            <a:lvl1pPr algn="r">
              <a:defRPr sz="1200"/>
            </a:lvl1pPr>
          </a:lstStyle>
          <a:p>
            <a:fld id="{1E488692-BD20-48B9-B570-1C16276C59DB}" type="datetimeFigureOut">
              <a:rPr lang="en-US" smtClean="0"/>
              <a:pPr/>
              <a:t>5/22/2020</a:t>
            </a:fld>
            <a:endParaRPr lang="en-US"/>
          </a:p>
        </p:txBody>
      </p:sp>
      <p:sp>
        <p:nvSpPr>
          <p:cNvPr id="4" name="Footer Placeholder 3"/>
          <p:cNvSpPr>
            <a:spLocks noGrp="1"/>
          </p:cNvSpPr>
          <p:nvPr>
            <p:ph type="ftr" sz="quarter" idx="2"/>
          </p:nvPr>
        </p:nvSpPr>
        <p:spPr>
          <a:xfrm>
            <a:off x="0" y="8829793"/>
            <a:ext cx="2982119" cy="464983"/>
          </a:xfrm>
          <a:prstGeom prst="rect">
            <a:avLst/>
          </a:prstGeom>
        </p:spPr>
        <p:txBody>
          <a:bodyPr vert="horz" lIns="92828" tIns="46413" rIns="92828" bIns="4641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793"/>
            <a:ext cx="2982119" cy="464983"/>
          </a:xfrm>
          <a:prstGeom prst="rect">
            <a:avLst/>
          </a:prstGeom>
        </p:spPr>
        <p:txBody>
          <a:bodyPr vert="horz" lIns="92828" tIns="46413" rIns="92828" bIns="46413" rtlCol="0" anchor="b"/>
          <a:lstStyle>
            <a:lvl1pPr algn="r">
              <a:defRPr sz="1200"/>
            </a:lvl1pPr>
          </a:lstStyle>
          <a:p>
            <a:fld id="{770F668D-D975-430B-9569-0FBBDA38BCC6}" type="slidenum">
              <a:rPr lang="en-US" smtClean="0"/>
              <a:pPr/>
              <a:t>‹#›</a:t>
            </a:fld>
            <a:endParaRPr lang="en-US"/>
          </a:p>
        </p:txBody>
      </p:sp>
    </p:spTree>
    <p:extLst>
      <p:ext uri="{BB962C8B-B14F-4D97-AF65-F5344CB8AC3E}">
        <p14:creationId xmlns:p14="http://schemas.microsoft.com/office/powerpoint/2010/main" val="11789237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2982119" cy="464983"/>
          </a:xfrm>
          <a:prstGeom prst="rect">
            <a:avLst/>
          </a:prstGeom>
          <a:noFill/>
          <a:ln w="9525">
            <a:noFill/>
            <a:miter lim="800000"/>
            <a:headEnd/>
            <a:tailEnd/>
          </a:ln>
          <a:effectLst/>
        </p:spPr>
        <p:txBody>
          <a:bodyPr vert="horz" wrap="square" lIns="92828" tIns="46413" rIns="92828" bIns="46413"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98102" y="1"/>
            <a:ext cx="2982119" cy="464983"/>
          </a:xfrm>
          <a:prstGeom prst="rect">
            <a:avLst/>
          </a:prstGeom>
          <a:noFill/>
          <a:ln w="9525">
            <a:noFill/>
            <a:miter lim="800000"/>
            <a:headEnd/>
            <a:tailEnd/>
          </a:ln>
          <a:effectLst/>
        </p:spPr>
        <p:txBody>
          <a:bodyPr vert="horz" wrap="square" lIns="92828" tIns="46413" rIns="92828" bIns="46413"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8182" y="4415709"/>
            <a:ext cx="5505450" cy="4183218"/>
          </a:xfrm>
          <a:prstGeom prst="rect">
            <a:avLst/>
          </a:prstGeom>
          <a:noFill/>
          <a:ln w="9525">
            <a:noFill/>
            <a:miter lim="800000"/>
            <a:headEnd/>
            <a:tailEnd/>
          </a:ln>
          <a:effectLst/>
        </p:spPr>
        <p:txBody>
          <a:bodyPr vert="horz" wrap="square" lIns="92828" tIns="46413" rIns="92828" bIns="4641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29793"/>
            <a:ext cx="2982119" cy="464983"/>
          </a:xfrm>
          <a:prstGeom prst="rect">
            <a:avLst/>
          </a:prstGeom>
          <a:noFill/>
          <a:ln w="9525">
            <a:noFill/>
            <a:miter lim="800000"/>
            <a:headEnd/>
            <a:tailEnd/>
          </a:ln>
          <a:effectLst/>
        </p:spPr>
        <p:txBody>
          <a:bodyPr vert="horz" wrap="square" lIns="92828" tIns="46413" rIns="92828" bIns="46413"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98102" y="8829793"/>
            <a:ext cx="2982119" cy="464983"/>
          </a:xfrm>
          <a:prstGeom prst="rect">
            <a:avLst/>
          </a:prstGeom>
          <a:noFill/>
          <a:ln w="9525">
            <a:noFill/>
            <a:miter lim="800000"/>
            <a:headEnd/>
            <a:tailEnd/>
          </a:ln>
          <a:effectLst/>
        </p:spPr>
        <p:txBody>
          <a:bodyPr vert="horz" wrap="square" lIns="92828" tIns="46413" rIns="92828" bIns="46413" numCol="1" anchor="b" anchorCtr="0" compatLnSpc="1">
            <a:prstTxWarp prst="textNoShape">
              <a:avLst/>
            </a:prstTxWarp>
          </a:bodyPr>
          <a:lstStyle>
            <a:lvl1pPr algn="r">
              <a:defRPr sz="1200"/>
            </a:lvl1pPr>
          </a:lstStyle>
          <a:p>
            <a:fld id="{626143C0-DC7C-4C74-A3C3-EAA8A264063E}" type="slidenum">
              <a:rPr lang="en-US"/>
              <a:pPr/>
              <a:t>‹#›</a:t>
            </a:fld>
            <a:endParaRPr lang="en-US"/>
          </a:p>
        </p:txBody>
      </p:sp>
    </p:spTree>
    <p:extLst>
      <p:ext uri="{BB962C8B-B14F-4D97-AF65-F5344CB8AC3E}">
        <p14:creationId xmlns:p14="http://schemas.microsoft.com/office/powerpoint/2010/main" val="405764821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143C0-DC7C-4C74-A3C3-EAA8A264063E}" type="slidenum">
              <a:rPr lang="en-US" smtClean="0"/>
              <a:pPr/>
              <a:t>1</a:t>
            </a:fld>
            <a:endParaRPr lang="en-US"/>
          </a:p>
        </p:txBody>
      </p:sp>
    </p:spTree>
    <p:extLst>
      <p:ext uri="{BB962C8B-B14F-4D97-AF65-F5344CB8AC3E}">
        <p14:creationId xmlns:p14="http://schemas.microsoft.com/office/powerpoint/2010/main" val="3162761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E8C6C7-2640-4CD1-B559-ABDC6242BAEC}" type="slidenum">
              <a:rPr lang="en-US"/>
              <a:pPr/>
              <a:t>12</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xfrm>
            <a:off x="917575" y="4415709"/>
            <a:ext cx="5046663" cy="4183218"/>
          </a:xfrm>
        </p:spPr>
        <p:txBody>
          <a:bodyPr/>
          <a:lstStyle/>
          <a:p>
            <a:endParaRPr lang="en-US"/>
          </a:p>
        </p:txBody>
      </p:sp>
    </p:spTree>
    <p:extLst>
      <p:ext uri="{BB962C8B-B14F-4D97-AF65-F5344CB8AC3E}">
        <p14:creationId xmlns:p14="http://schemas.microsoft.com/office/powerpoint/2010/main" val="1056967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602CCD-BB75-48E0-ACD0-0B1E9BCACF51}" type="slidenum">
              <a:rPr lang="en-US"/>
              <a:pPr/>
              <a:t>13</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17575" y="4415709"/>
            <a:ext cx="5046663" cy="4183218"/>
          </a:xfrm>
        </p:spPr>
        <p:txBody>
          <a:bodyPr/>
          <a:lstStyle/>
          <a:p>
            <a:endParaRPr lang="en-US"/>
          </a:p>
        </p:txBody>
      </p:sp>
    </p:spTree>
    <p:extLst>
      <p:ext uri="{BB962C8B-B14F-4D97-AF65-F5344CB8AC3E}">
        <p14:creationId xmlns:p14="http://schemas.microsoft.com/office/powerpoint/2010/main" val="3983788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8C3825-5F8B-4B5F-BC81-0A0CE650401E}" type="slidenum">
              <a:rPr lang="en-US"/>
              <a:pPr/>
              <a:t>14</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xfrm>
            <a:off x="917575" y="4415709"/>
            <a:ext cx="5046663" cy="4183218"/>
          </a:xfrm>
        </p:spPr>
        <p:txBody>
          <a:bodyPr/>
          <a:lstStyle/>
          <a:p>
            <a:r>
              <a:rPr lang="en-US" sz="2400" dirty="0"/>
              <a:t>Answer:</a:t>
            </a:r>
          </a:p>
          <a:p>
            <a:r>
              <a:rPr lang="en-US" sz="2400" dirty="0"/>
              <a:t>1. C</a:t>
            </a:r>
          </a:p>
          <a:p>
            <a:r>
              <a:rPr lang="en-US" sz="2400" dirty="0"/>
              <a:t>2. D</a:t>
            </a:r>
          </a:p>
        </p:txBody>
      </p:sp>
    </p:spTree>
    <p:extLst>
      <p:ext uri="{BB962C8B-B14F-4D97-AF65-F5344CB8AC3E}">
        <p14:creationId xmlns:p14="http://schemas.microsoft.com/office/powerpoint/2010/main" val="13746076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818B34-E633-4835-8A04-BB21CC13F616}" type="slidenum">
              <a:rPr lang="en-US"/>
              <a:pPr/>
              <a:t>15</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917575" y="4415709"/>
            <a:ext cx="5046663" cy="4183218"/>
          </a:xfrm>
        </p:spPr>
        <p:txBody>
          <a:bodyPr/>
          <a:lstStyle/>
          <a:p>
            <a:endParaRPr lang="en-US"/>
          </a:p>
        </p:txBody>
      </p:sp>
    </p:spTree>
    <p:extLst>
      <p:ext uri="{BB962C8B-B14F-4D97-AF65-F5344CB8AC3E}">
        <p14:creationId xmlns:p14="http://schemas.microsoft.com/office/powerpoint/2010/main" val="10067656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A72CC0-C86F-4C2C-891F-D850BB7752AF}" type="slidenum">
              <a:rPr lang="en-US"/>
              <a:pPr/>
              <a:t>16</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xfrm>
            <a:off x="917575" y="4415709"/>
            <a:ext cx="5046663" cy="4183218"/>
          </a:xfrm>
        </p:spPr>
        <p:txBody>
          <a:bodyPr/>
          <a:lstStyle/>
          <a:p>
            <a:endParaRPr lang="en-US"/>
          </a:p>
        </p:txBody>
      </p:sp>
    </p:spTree>
    <p:extLst>
      <p:ext uri="{BB962C8B-B14F-4D97-AF65-F5344CB8AC3E}">
        <p14:creationId xmlns:p14="http://schemas.microsoft.com/office/powerpoint/2010/main" val="3617537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87391D-8EDB-415F-B2E2-9B6A6700B535}" type="slidenum">
              <a:rPr lang="en-US"/>
              <a:pPr/>
              <a:t>17</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xfrm>
            <a:off x="917575" y="4415709"/>
            <a:ext cx="5046663" cy="4183218"/>
          </a:xfrm>
        </p:spPr>
        <p:txBody>
          <a:bodyPr/>
          <a:lstStyle/>
          <a:p>
            <a:pPr marL="232067" indent="-232067"/>
            <a:endParaRPr lang="en-US" sz="2400" dirty="0"/>
          </a:p>
        </p:txBody>
      </p:sp>
    </p:spTree>
    <p:extLst>
      <p:ext uri="{BB962C8B-B14F-4D97-AF65-F5344CB8AC3E}">
        <p14:creationId xmlns:p14="http://schemas.microsoft.com/office/powerpoint/2010/main" val="931010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E8C55C-87FB-4642-BB6D-980BDB55B9E5}" type="slidenum">
              <a:rPr lang="en-US"/>
              <a:pPr/>
              <a:t>18</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xfrm>
            <a:off x="917575" y="4415709"/>
            <a:ext cx="5046663" cy="4183218"/>
          </a:xfrm>
        </p:spPr>
        <p:txBody>
          <a:bodyPr/>
          <a:lstStyle/>
          <a:p>
            <a:endParaRPr lang="en-US" dirty="0"/>
          </a:p>
        </p:txBody>
      </p:sp>
    </p:spTree>
    <p:extLst>
      <p:ext uri="{BB962C8B-B14F-4D97-AF65-F5344CB8AC3E}">
        <p14:creationId xmlns:p14="http://schemas.microsoft.com/office/powerpoint/2010/main" val="22004381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143C0-DC7C-4C74-A3C3-EAA8A264063E}" type="slidenum">
              <a:rPr lang="en-US" smtClean="0"/>
              <a:pPr/>
              <a:t>19</a:t>
            </a:fld>
            <a:endParaRPr lang="en-US"/>
          </a:p>
        </p:txBody>
      </p:sp>
    </p:spTree>
    <p:extLst>
      <p:ext uri="{BB962C8B-B14F-4D97-AF65-F5344CB8AC3E}">
        <p14:creationId xmlns:p14="http://schemas.microsoft.com/office/powerpoint/2010/main" val="21136069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143C0-DC7C-4C74-A3C3-EAA8A264063E}" type="slidenum">
              <a:rPr lang="en-US" smtClean="0"/>
              <a:pPr/>
              <a:t>20</a:t>
            </a:fld>
            <a:endParaRPr lang="en-US"/>
          </a:p>
        </p:txBody>
      </p:sp>
    </p:spTree>
    <p:extLst>
      <p:ext uri="{BB962C8B-B14F-4D97-AF65-F5344CB8AC3E}">
        <p14:creationId xmlns:p14="http://schemas.microsoft.com/office/powerpoint/2010/main" val="11427388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64EBAE-7D40-4BE3-A871-B25EB4C488CB}" type="slidenum">
              <a:rPr lang="en-US"/>
              <a:pPr/>
              <a:t>21</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xfrm>
            <a:off x="917575" y="4415709"/>
            <a:ext cx="5046663" cy="4183218"/>
          </a:xfrm>
        </p:spPr>
        <p:txBody>
          <a:bodyPr/>
          <a:lstStyle/>
          <a:p>
            <a:endParaRPr lang="en-US" dirty="0"/>
          </a:p>
        </p:txBody>
      </p:sp>
    </p:spTree>
    <p:extLst>
      <p:ext uri="{BB962C8B-B14F-4D97-AF65-F5344CB8AC3E}">
        <p14:creationId xmlns:p14="http://schemas.microsoft.com/office/powerpoint/2010/main" val="501979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A9C0CC-DFFC-4470-91F9-95A65B2187C9}" type="slidenum">
              <a:rPr lang="en-US"/>
              <a:pPr/>
              <a:t>2</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xfrm>
            <a:off x="917575" y="4415709"/>
            <a:ext cx="5046663" cy="4183218"/>
          </a:xfrm>
        </p:spPr>
        <p:txBody>
          <a:bodyPr/>
          <a:lstStyle/>
          <a:p>
            <a:pPr marL="232067" indent="-232067"/>
            <a:r>
              <a:rPr lang="en-US" sz="2400" dirty="0"/>
              <a:t>Answers:</a:t>
            </a:r>
          </a:p>
          <a:p>
            <a:pPr marL="232067" indent="-232067"/>
            <a:r>
              <a:rPr lang="en-US" sz="2400" dirty="0"/>
              <a:t>1. C</a:t>
            </a:r>
          </a:p>
          <a:p>
            <a:pPr marL="232067" indent="-232067"/>
            <a:r>
              <a:rPr lang="en-US" sz="2400" dirty="0"/>
              <a:t>2. C</a:t>
            </a:r>
          </a:p>
        </p:txBody>
      </p:sp>
    </p:spTree>
    <p:extLst>
      <p:ext uri="{BB962C8B-B14F-4D97-AF65-F5344CB8AC3E}">
        <p14:creationId xmlns:p14="http://schemas.microsoft.com/office/powerpoint/2010/main" val="22277160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3B87AF-5662-4DCF-87E3-F25881A18FC8}" type="slidenum">
              <a:rPr lang="en-US"/>
              <a:pPr/>
              <a:t>22</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xfrm>
            <a:off x="917575" y="4415709"/>
            <a:ext cx="5046663" cy="4183218"/>
          </a:xfrm>
        </p:spPr>
        <p:txBody>
          <a:bodyPr/>
          <a:lstStyle/>
          <a:p>
            <a:endParaRPr lang="en-US" dirty="0"/>
          </a:p>
        </p:txBody>
      </p:sp>
    </p:spTree>
    <p:extLst>
      <p:ext uri="{BB962C8B-B14F-4D97-AF65-F5344CB8AC3E}">
        <p14:creationId xmlns:p14="http://schemas.microsoft.com/office/powerpoint/2010/main" val="13086037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697823-CA45-4E8C-807B-3807ED4C07B4}" type="slidenum">
              <a:rPr lang="en-US"/>
              <a:pPr/>
              <a:t>23</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xfrm>
            <a:off x="917575" y="4415709"/>
            <a:ext cx="5046663" cy="4183218"/>
          </a:xfrm>
        </p:spPr>
        <p:txBody>
          <a:bodyPr/>
          <a:lstStyle/>
          <a:p>
            <a:r>
              <a:rPr lang="en-US" sz="2400" dirty="0"/>
              <a:t>Answers:</a:t>
            </a:r>
          </a:p>
          <a:p>
            <a:r>
              <a:rPr lang="en-US" sz="2400" dirty="0"/>
              <a:t>1. C</a:t>
            </a:r>
          </a:p>
          <a:p>
            <a:r>
              <a:rPr lang="en-US" sz="2400" dirty="0"/>
              <a:t>2. C   The maximum force she can apply before she slides is 150 (0.6) = 90 lb.  This will not be enough to lift the boy up as she needs to apply more than 100 lb to lift the boy up.  Without knowing the coefficient of friction between the cliff and the rope, we can not say whether the boy will slide down or not. </a:t>
            </a:r>
          </a:p>
          <a:p>
            <a:endParaRPr lang="en-US" sz="2400" dirty="0"/>
          </a:p>
        </p:txBody>
      </p:sp>
    </p:spTree>
    <p:extLst>
      <p:ext uri="{BB962C8B-B14F-4D97-AF65-F5344CB8AC3E}">
        <p14:creationId xmlns:p14="http://schemas.microsoft.com/office/powerpoint/2010/main" val="19956451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818B34-E633-4835-8A04-BB21CC13F616}" type="slidenum">
              <a:rPr lang="en-US"/>
              <a:pPr/>
              <a:t>24</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917575" y="4415709"/>
            <a:ext cx="5046663" cy="4183218"/>
          </a:xfrm>
        </p:spPr>
        <p:txBody>
          <a:bodyPr/>
          <a:lstStyle/>
          <a:p>
            <a:endParaRPr lang="en-US"/>
          </a:p>
        </p:txBody>
      </p:sp>
    </p:spTree>
    <p:extLst>
      <p:ext uri="{BB962C8B-B14F-4D97-AF65-F5344CB8AC3E}">
        <p14:creationId xmlns:p14="http://schemas.microsoft.com/office/powerpoint/2010/main" val="16470723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1C3D53-F9D8-42CE-9736-6EAA169D6EF8}" type="slidenum">
              <a:rPr lang="en-US"/>
              <a:pPr/>
              <a:t>25</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7575" y="4415709"/>
            <a:ext cx="5046663" cy="4183218"/>
          </a:xfrm>
        </p:spPr>
        <p:txBody>
          <a:bodyPr/>
          <a:lstStyle/>
          <a:p>
            <a:endParaRPr lang="en-US"/>
          </a:p>
        </p:txBody>
      </p:sp>
    </p:spTree>
    <p:extLst>
      <p:ext uri="{BB962C8B-B14F-4D97-AF65-F5344CB8AC3E}">
        <p14:creationId xmlns:p14="http://schemas.microsoft.com/office/powerpoint/2010/main" val="780912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FDD24E-11A6-433D-A67A-BC3C8222FB94}" type="slidenum">
              <a:rPr lang="en-US"/>
              <a:pPr/>
              <a:t>3</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917575" y="4415709"/>
            <a:ext cx="5046663" cy="4183218"/>
          </a:xfrm>
        </p:spPr>
        <p:txBody>
          <a:bodyPr/>
          <a:lstStyle/>
          <a:p>
            <a:endParaRPr lang="en-US"/>
          </a:p>
        </p:txBody>
      </p:sp>
    </p:spTree>
    <p:extLst>
      <p:ext uri="{BB962C8B-B14F-4D97-AF65-F5344CB8AC3E}">
        <p14:creationId xmlns:p14="http://schemas.microsoft.com/office/powerpoint/2010/main" val="2894556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143C0-DC7C-4C74-A3C3-EAA8A264063E}" type="slidenum">
              <a:rPr lang="en-US" smtClean="0"/>
              <a:pPr/>
              <a:t>4</a:t>
            </a:fld>
            <a:endParaRPr lang="en-US"/>
          </a:p>
        </p:txBody>
      </p:sp>
    </p:spTree>
    <p:extLst>
      <p:ext uri="{BB962C8B-B14F-4D97-AF65-F5344CB8AC3E}">
        <p14:creationId xmlns:p14="http://schemas.microsoft.com/office/powerpoint/2010/main" val="2253909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CB924E-3734-44C7-945C-47DF1607E7DD}" type="slidenum">
              <a:rPr lang="en-US"/>
              <a:pPr/>
              <a:t>5</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xfrm>
            <a:off x="917575" y="4415709"/>
            <a:ext cx="5046663" cy="4183218"/>
          </a:xfrm>
        </p:spPr>
        <p:txBody>
          <a:bodyPr/>
          <a:lstStyle/>
          <a:p>
            <a:endParaRPr lang="en-US"/>
          </a:p>
        </p:txBody>
      </p:sp>
    </p:spTree>
    <p:extLst>
      <p:ext uri="{BB962C8B-B14F-4D97-AF65-F5344CB8AC3E}">
        <p14:creationId xmlns:p14="http://schemas.microsoft.com/office/powerpoint/2010/main" val="3980465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369D52-36FD-4281-9F33-DCB0B9F7B806}" type="slidenum">
              <a:rPr lang="en-US"/>
              <a:pPr/>
              <a:t>6</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xfrm>
            <a:off x="917575" y="4415709"/>
            <a:ext cx="5046663" cy="4183218"/>
          </a:xfrm>
        </p:spPr>
        <p:txBody>
          <a:bodyPr/>
          <a:lstStyle/>
          <a:p>
            <a:endParaRPr lang="en-US"/>
          </a:p>
        </p:txBody>
      </p:sp>
    </p:spTree>
    <p:extLst>
      <p:ext uri="{BB962C8B-B14F-4D97-AF65-F5344CB8AC3E}">
        <p14:creationId xmlns:p14="http://schemas.microsoft.com/office/powerpoint/2010/main" val="1922517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C1AC3A-24C6-4DA0-AEDF-14E57B905B78}" type="slidenum">
              <a:rPr lang="en-US"/>
              <a:pPr/>
              <a:t>7</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xfrm>
            <a:off x="917575" y="4415709"/>
            <a:ext cx="5046663" cy="4183218"/>
          </a:xfrm>
        </p:spPr>
        <p:txBody>
          <a:bodyPr/>
          <a:lstStyle/>
          <a:p>
            <a:endParaRPr lang="en-US"/>
          </a:p>
        </p:txBody>
      </p:sp>
    </p:spTree>
    <p:extLst>
      <p:ext uri="{BB962C8B-B14F-4D97-AF65-F5344CB8AC3E}">
        <p14:creationId xmlns:p14="http://schemas.microsoft.com/office/powerpoint/2010/main" val="667294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F7CF42-CF7D-4F2C-AE1E-356F7FD3322F}" type="slidenum">
              <a:rPr lang="en-US"/>
              <a:pPr/>
              <a:t>8</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7575" y="4415709"/>
            <a:ext cx="5046663" cy="4183218"/>
          </a:xfrm>
        </p:spPr>
        <p:txBody>
          <a:bodyPr/>
          <a:lstStyle/>
          <a:p>
            <a:endParaRPr lang="en-US"/>
          </a:p>
        </p:txBody>
      </p:sp>
    </p:spTree>
    <p:extLst>
      <p:ext uri="{BB962C8B-B14F-4D97-AF65-F5344CB8AC3E}">
        <p14:creationId xmlns:p14="http://schemas.microsoft.com/office/powerpoint/2010/main" val="3584178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1C3D53-F9D8-42CE-9736-6EAA169D6EF8}" type="slidenum">
              <a:rPr lang="en-US"/>
              <a:pPr/>
              <a:t>11</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7575" y="4415709"/>
            <a:ext cx="5046663" cy="4183218"/>
          </a:xfrm>
        </p:spPr>
        <p:txBody>
          <a:bodyPr/>
          <a:lstStyle/>
          <a:p>
            <a:endParaRPr lang="en-US"/>
          </a:p>
        </p:txBody>
      </p:sp>
    </p:spTree>
    <p:extLst>
      <p:ext uri="{BB962C8B-B14F-4D97-AF65-F5344CB8AC3E}">
        <p14:creationId xmlns:p14="http://schemas.microsoft.com/office/powerpoint/2010/main" val="1437296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BB2B55-29F8-4228-BB68-B85F8BB1971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5984D64-6FF2-4E7C-A3CD-4F39D1F168C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DDCB28-8973-42C6-AD90-0656CAEA00E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F7017E-598E-4967-9626-593CB3F4030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B5FE24-7AFD-43D0-801F-BEF09A5F65F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A99E22-C532-4FF9-A791-792151C53FD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6F1D38A-6B6E-4227-8112-4B257397593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CE33CAE-CDB4-4173-95E3-D444D4CD7D1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3FA85C4-0FE8-4471-8727-D2DF7C7D5E2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FD118E-C344-49DF-BE67-12B252C060B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D546E01-01A0-42F2-9C90-BF57E9BCDF3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B36688A-FC62-4C3E-A363-453BC6799DB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Chapter 8</a:t>
            </a:r>
          </a:p>
        </p:txBody>
      </p:sp>
      <p:sp>
        <p:nvSpPr>
          <p:cNvPr id="2051" name="Rectangle 3"/>
          <p:cNvSpPr>
            <a:spLocks noGrp="1" noChangeArrowheads="1"/>
          </p:cNvSpPr>
          <p:nvPr>
            <p:ph type="subTitle" idx="1"/>
          </p:nvPr>
        </p:nvSpPr>
        <p:spPr/>
        <p:txBody>
          <a:bodyPr/>
          <a:lstStyle/>
          <a:p>
            <a:r>
              <a:rPr lang="en-US"/>
              <a:t>Sections 8.1 – 8.3</a:t>
            </a:r>
          </a:p>
          <a:p>
            <a:r>
              <a:rPr lang="en-US"/>
              <a:t>Dry Friction, Wedges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25598" y="620786"/>
            <a:ext cx="6492803" cy="5616427"/>
          </a:xfrm>
          <a:prstGeom prst="rect">
            <a:avLst/>
          </a:prstGeom>
        </p:spPr>
      </p:pic>
    </p:spTree>
    <p:extLst>
      <p:ext uri="{BB962C8B-B14F-4D97-AF65-F5344CB8AC3E}">
        <p14:creationId xmlns:p14="http://schemas.microsoft.com/office/powerpoint/2010/main" val="403999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914400" y="457200"/>
            <a:ext cx="7162800" cy="457200"/>
          </a:xfrm>
          <a:prstGeom prst="rect">
            <a:avLst/>
          </a:prstGeom>
          <a:noFill/>
          <a:ln w="9525">
            <a:noFill/>
            <a:miter lim="800000"/>
            <a:headEnd/>
            <a:tailEnd/>
          </a:ln>
          <a:effectLst/>
        </p:spPr>
        <p:txBody>
          <a:bodyPr>
            <a:spAutoFit/>
          </a:bodyPr>
          <a:lstStyle/>
          <a:p>
            <a:pPr algn="ctr">
              <a:spcBef>
                <a:spcPct val="50000"/>
              </a:spcBef>
            </a:pPr>
            <a:r>
              <a:rPr lang="en-US" sz="2400" b="1">
                <a:latin typeface="Times New Roman" pitchFamily="18" charset="0"/>
              </a:rPr>
              <a:t>EXAMPLE</a:t>
            </a:r>
            <a:endParaRPr lang="en-US" sz="2400">
              <a:latin typeface="Times New Roman" pitchFamily="18" charset="0"/>
            </a:endParaRPr>
          </a:p>
        </p:txBody>
      </p:sp>
      <p:sp>
        <p:nvSpPr>
          <p:cNvPr id="19459" name="Text Box 3"/>
          <p:cNvSpPr txBox="1">
            <a:spLocks noChangeArrowheads="1"/>
          </p:cNvSpPr>
          <p:nvPr/>
        </p:nvSpPr>
        <p:spPr bwMode="auto">
          <a:xfrm>
            <a:off x="685800" y="1066800"/>
            <a:ext cx="4724400" cy="2270125"/>
          </a:xfrm>
          <a:prstGeom prst="rect">
            <a:avLst/>
          </a:prstGeom>
          <a:noFill/>
          <a:ln w="9525">
            <a:noFill/>
            <a:miter lim="800000"/>
            <a:headEnd/>
            <a:tailEnd/>
          </a:ln>
          <a:effectLst/>
        </p:spPr>
        <p:txBody>
          <a:bodyPr>
            <a:spAutoFit/>
          </a:bodyPr>
          <a:lstStyle/>
          <a:p>
            <a:pPr>
              <a:spcBef>
                <a:spcPct val="50000"/>
              </a:spcBef>
            </a:pPr>
            <a:r>
              <a:rPr lang="en-US" sz="2200" b="1">
                <a:latin typeface="Times New Roman" pitchFamily="18" charset="0"/>
              </a:rPr>
              <a:t>Given</a:t>
            </a:r>
            <a:r>
              <a:rPr lang="en-US" sz="2200">
                <a:latin typeface="Times New Roman" pitchFamily="18" charset="0"/>
              </a:rPr>
              <a:t>:	A uniform ladder weighs 20 lb.  	The vertical wall is smooth (no 	friction).  The floor is rough 	and </a:t>
            </a:r>
            <a:r>
              <a:rPr lang="en-US" sz="2200">
                <a:latin typeface="Times New Roman" pitchFamily="18" charset="0"/>
                <a:sym typeface="Symbol" pitchFamily="18" charset="2"/>
              </a:rPr>
              <a:t></a:t>
            </a:r>
            <a:r>
              <a:rPr lang="en-US" sz="2200" baseline="-25000">
                <a:latin typeface="Times New Roman" pitchFamily="18" charset="0"/>
              </a:rPr>
              <a:t>s</a:t>
            </a:r>
            <a:r>
              <a:rPr lang="en-US" sz="2200">
                <a:latin typeface="Times New Roman" pitchFamily="18" charset="0"/>
              </a:rPr>
              <a:t> = 0</a:t>
            </a:r>
            <a:r>
              <a:rPr lang="en-US" sz="2200" b="1">
                <a:latin typeface="Times New Roman" pitchFamily="18" charset="0"/>
              </a:rPr>
              <a:t>.</a:t>
            </a:r>
            <a:r>
              <a:rPr lang="en-US" sz="2200">
                <a:latin typeface="Times New Roman" pitchFamily="18" charset="0"/>
              </a:rPr>
              <a:t>8.</a:t>
            </a:r>
          </a:p>
          <a:p>
            <a:pPr>
              <a:spcBef>
                <a:spcPct val="50000"/>
              </a:spcBef>
            </a:pPr>
            <a:r>
              <a:rPr lang="en-US" sz="2200" b="1">
                <a:latin typeface="Times New Roman" pitchFamily="18" charset="0"/>
              </a:rPr>
              <a:t>Find</a:t>
            </a:r>
            <a:r>
              <a:rPr lang="en-US" sz="2200">
                <a:latin typeface="Times New Roman" pitchFamily="18" charset="0"/>
              </a:rPr>
              <a:t>: 	The minimum force P needed to 	move ( tip or slide) the ladder.</a:t>
            </a:r>
          </a:p>
        </p:txBody>
      </p:sp>
      <p:sp>
        <p:nvSpPr>
          <p:cNvPr id="19460" name="Text Box 4"/>
          <p:cNvSpPr txBox="1">
            <a:spLocks noChangeArrowheads="1"/>
          </p:cNvSpPr>
          <p:nvPr/>
        </p:nvSpPr>
        <p:spPr bwMode="auto">
          <a:xfrm>
            <a:off x="685800" y="3200400"/>
            <a:ext cx="8077200" cy="3240887"/>
          </a:xfrm>
          <a:prstGeom prst="rect">
            <a:avLst/>
          </a:prstGeom>
          <a:noFill/>
          <a:ln w="9525">
            <a:noFill/>
            <a:miter lim="800000"/>
            <a:headEnd/>
            <a:tailEnd/>
          </a:ln>
          <a:effectLst/>
        </p:spPr>
        <p:txBody>
          <a:bodyPr>
            <a:spAutoFit/>
          </a:bodyPr>
          <a:lstStyle/>
          <a:p>
            <a:pPr marL="457200" indent="-457200">
              <a:spcBef>
                <a:spcPct val="50000"/>
              </a:spcBef>
            </a:pPr>
            <a:r>
              <a:rPr lang="en-US" sz="2200" b="1" u="sng" dirty="0">
                <a:latin typeface="Times New Roman" pitchFamily="18" charset="0"/>
              </a:rPr>
              <a:t>Plan:</a:t>
            </a:r>
          </a:p>
          <a:p>
            <a:pPr marL="457200" indent="-457200">
              <a:spcBef>
                <a:spcPct val="50000"/>
              </a:spcBef>
            </a:pPr>
            <a:r>
              <a:rPr lang="en-US" sz="2200" dirty="0">
                <a:latin typeface="Times New Roman" pitchFamily="18" charset="0"/>
              </a:rPr>
              <a:t>a) Draw a FBD.</a:t>
            </a:r>
          </a:p>
          <a:p>
            <a:pPr marL="457200" indent="-457200">
              <a:spcBef>
                <a:spcPct val="50000"/>
              </a:spcBef>
            </a:pPr>
            <a:r>
              <a:rPr lang="en-US" sz="2200" dirty="0">
                <a:latin typeface="Times New Roman" pitchFamily="18" charset="0"/>
              </a:rPr>
              <a:t>b) Determine the unknowns.</a:t>
            </a:r>
          </a:p>
          <a:p>
            <a:pPr marL="457200" indent="-457200">
              <a:spcBef>
                <a:spcPct val="50000"/>
              </a:spcBef>
            </a:pPr>
            <a:r>
              <a:rPr lang="en-US" sz="2200" dirty="0">
                <a:latin typeface="Times New Roman" pitchFamily="18" charset="0"/>
              </a:rPr>
              <a:t>c) Make any necessary friction assumptions.</a:t>
            </a:r>
          </a:p>
          <a:p>
            <a:pPr marL="457200" indent="-457200">
              <a:spcBef>
                <a:spcPct val="50000"/>
              </a:spcBef>
            </a:pPr>
            <a:r>
              <a:rPr lang="en-US" sz="2200" dirty="0">
                <a:latin typeface="Times New Roman" pitchFamily="18" charset="0"/>
              </a:rPr>
              <a:t>d) Apply </a:t>
            </a:r>
            <a:r>
              <a:rPr lang="en-US" sz="2200" dirty="0" smtClean="0">
                <a:latin typeface="Times New Roman" pitchFamily="18" charset="0"/>
              </a:rPr>
              <a:t>E-of-E </a:t>
            </a:r>
            <a:r>
              <a:rPr lang="en-US" sz="2200" dirty="0">
                <a:latin typeface="Times New Roman" pitchFamily="18" charset="0"/>
              </a:rPr>
              <a:t>to solve for the unknowns</a:t>
            </a:r>
            <a:r>
              <a:rPr lang="en-US" sz="2200" dirty="0" smtClean="0">
                <a:latin typeface="Times New Roman" pitchFamily="18" charset="0"/>
              </a:rPr>
              <a:t>. Since one scenario is tipping, there would be a moment about point A.</a:t>
            </a:r>
            <a:endParaRPr lang="en-US" sz="2200" dirty="0">
              <a:latin typeface="Times New Roman" pitchFamily="18" charset="0"/>
            </a:endParaRPr>
          </a:p>
          <a:p>
            <a:pPr marL="457200" indent="-457200">
              <a:spcBef>
                <a:spcPct val="30000"/>
              </a:spcBef>
            </a:pPr>
            <a:r>
              <a:rPr lang="en-US" sz="2200" dirty="0">
                <a:latin typeface="Times New Roman" pitchFamily="18" charset="0"/>
              </a:rPr>
              <a:t>e) </a:t>
            </a:r>
            <a:r>
              <a:rPr lang="en-US" sz="2200" dirty="0" smtClean="0">
                <a:latin typeface="Times New Roman" pitchFamily="18" charset="0"/>
              </a:rPr>
              <a:t>Compare the slipping value to the tipping value.</a:t>
            </a:r>
            <a:endParaRPr lang="en-US" sz="2200" dirty="0">
              <a:latin typeface="Times New Roman" pitchFamily="18" charset="0"/>
            </a:endParaRPr>
          </a:p>
        </p:txBody>
      </p:sp>
      <p:pic>
        <p:nvPicPr>
          <p:cNvPr id="19463" name="Picture 7" descr="p8_5"/>
          <p:cNvPicPr>
            <a:picLocks noChangeAspect="1" noChangeArrowheads="1"/>
          </p:cNvPicPr>
          <p:nvPr/>
        </p:nvPicPr>
        <p:blipFill>
          <a:blip r:embed="rId3" cstate="print">
            <a:lum bright="-12000" contrast="12000"/>
          </a:blip>
          <a:srcRect/>
          <a:stretch>
            <a:fillRect/>
          </a:stretch>
        </p:blipFill>
        <p:spPr bwMode="auto">
          <a:xfrm>
            <a:off x="5486400" y="1143000"/>
            <a:ext cx="2928938" cy="3581400"/>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914400" y="457200"/>
            <a:ext cx="7162800" cy="457200"/>
          </a:xfrm>
          <a:prstGeom prst="rect">
            <a:avLst/>
          </a:prstGeom>
          <a:noFill/>
          <a:ln w="9525">
            <a:noFill/>
            <a:miter lim="800000"/>
            <a:headEnd/>
            <a:tailEnd/>
          </a:ln>
          <a:effectLst/>
        </p:spPr>
        <p:txBody>
          <a:bodyPr>
            <a:spAutoFit/>
          </a:bodyPr>
          <a:lstStyle/>
          <a:p>
            <a:pPr algn="ctr">
              <a:spcBef>
                <a:spcPct val="50000"/>
              </a:spcBef>
            </a:pPr>
            <a:r>
              <a:rPr lang="en-US" sz="2400" b="1">
                <a:latin typeface="Times New Roman" pitchFamily="18" charset="0"/>
              </a:rPr>
              <a:t>EXAMPLE  </a:t>
            </a:r>
            <a:r>
              <a:rPr lang="en-US" sz="2400">
                <a:latin typeface="Times New Roman" pitchFamily="18" charset="0"/>
              </a:rPr>
              <a:t>(continued)</a:t>
            </a:r>
          </a:p>
        </p:txBody>
      </p:sp>
      <p:pic>
        <p:nvPicPr>
          <p:cNvPr id="21507" name="Picture 3" descr="p8_5"/>
          <p:cNvPicPr>
            <a:picLocks noChangeAspect="1" noChangeArrowheads="1"/>
          </p:cNvPicPr>
          <p:nvPr/>
        </p:nvPicPr>
        <p:blipFill>
          <a:blip r:embed="rId3" cstate="print">
            <a:lum bright="-24000" contrast="12000"/>
          </a:blip>
          <a:srcRect/>
          <a:stretch>
            <a:fillRect/>
          </a:stretch>
        </p:blipFill>
        <p:spPr bwMode="auto">
          <a:xfrm>
            <a:off x="990600" y="990600"/>
            <a:ext cx="2555875" cy="2895600"/>
          </a:xfrm>
          <a:prstGeom prst="rect">
            <a:avLst/>
          </a:prstGeom>
          <a:noFill/>
        </p:spPr>
      </p:pic>
      <p:sp>
        <p:nvSpPr>
          <p:cNvPr id="21508" name="Text Box 4"/>
          <p:cNvSpPr txBox="1">
            <a:spLocks noChangeArrowheads="1"/>
          </p:cNvSpPr>
          <p:nvPr/>
        </p:nvSpPr>
        <p:spPr bwMode="auto">
          <a:xfrm>
            <a:off x="609600" y="4191000"/>
            <a:ext cx="6934200" cy="762000"/>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There are four unknowns: N</a:t>
            </a:r>
            <a:r>
              <a:rPr lang="en-US" sz="2200" baseline="-25000">
                <a:latin typeface="Times New Roman" pitchFamily="18" charset="0"/>
              </a:rPr>
              <a:t>A</a:t>
            </a:r>
            <a:r>
              <a:rPr lang="en-US" sz="2200">
                <a:latin typeface="Times New Roman" pitchFamily="18" charset="0"/>
              </a:rPr>
              <a:t>, F</a:t>
            </a:r>
            <a:r>
              <a:rPr lang="en-US" sz="2200" baseline="-25000">
                <a:latin typeface="Times New Roman" pitchFamily="18" charset="0"/>
              </a:rPr>
              <a:t>A</a:t>
            </a:r>
            <a:r>
              <a:rPr lang="en-US" sz="2200">
                <a:latin typeface="Times New Roman" pitchFamily="18" charset="0"/>
              </a:rPr>
              <a:t>, N</a:t>
            </a:r>
            <a:r>
              <a:rPr lang="en-US" sz="2200" baseline="-25000">
                <a:latin typeface="Times New Roman" pitchFamily="18" charset="0"/>
              </a:rPr>
              <a:t>B</a:t>
            </a:r>
            <a:r>
              <a:rPr lang="en-US" sz="2200">
                <a:latin typeface="Times New Roman" pitchFamily="18" charset="0"/>
              </a:rPr>
              <a:t>, and P.  Let us assume that the ladder will tip first.  Hence, N</a:t>
            </a:r>
            <a:r>
              <a:rPr lang="en-US" sz="2200" baseline="-25000">
                <a:latin typeface="Times New Roman" pitchFamily="18" charset="0"/>
              </a:rPr>
              <a:t>B</a:t>
            </a:r>
            <a:r>
              <a:rPr lang="en-US" sz="2200">
                <a:latin typeface="Times New Roman" pitchFamily="18" charset="0"/>
              </a:rPr>
              <a:t> = 0</a:t>
            </a:r>
          </a:p>
        </p:txBody>
      </p:sp>
      <p:grpSp>
        <p:nvGrpSpPr>
          <p:cNvPr id="21511" name="Group 7"/>
          <p:cNvGrpSpPr>
            <a:grpSpLocks/>
          </p:cNvGrpSpPr>
          <p:nvPr/>
        </p:nvGrpSpPr>
        <p:grpSpPr bwMode="auto">
          <a:xfrm>
            <a:off x="1219200" y="5119688"/>
            <a:ext cx="6934200" cy="1433512"/>
            <a:chOff x="480" y="3216"/>
            <a:chExt cx="4368" cy="903"/>
          </a:xfrm>
        </p:grpSpPr>
        <p:sp>
          <p:nvSpPr>
            <p:cNvPr id="21512" name="Text Box 8"/>
            <p:cNvSpPr txBox="1">
              <a:spLocks noChangeArrowheads="1"/>
            </p:cNvSpPr>
            <p:nvPr/>
          </p:nvSpPr>
          <p:spPr bwMode="auto">
            <a:xfrm>
              <a:off x="480" y="3216"/>
              <a:ext cx="4368" cy="903"/>
            </a:xfrm>
            <a:prstGeom prst="rect">
              <a:avLst/>
            </a:prstGeom>
            <a:noFill/>
            <a:ln w="9525">
              <a:noFill/>
              <a:miter lim="800000"/>
              <a:headEnd/>
              <a:tailEnd/>
            </a:ln>
            <a:effectLst/>
          </p:spPr>
          <p:txBody>
            <a:bodyPr>
              <a:spAutoFit/>
            </a:bodyPr>
            <a:lstStyle/>
            <a:p>
              <a:pPr>
                <a:spcBef>
                  <a:spcPct val="50000"/>
                </a:spcBef>
                <a:buFont typeface="Symbol" pitchFamily="18" charset="2"/>
                <a:buChar char="+"/>
              </a:pPr>
              <a:r>
                <a:rPr lang="en-US" sz="2200" dirty="0">
                  <a:latin typeface="Times New Roman" pitchFamily="18" charset="0"/>
                  <a:sym typeface="Symbol" pitchFamily="18" charset="2"/>
                </a:rPr>
                <a:t>  F</a:t>
              </a:r>
              <a:r>
                <a:rPr lang="en-US" sz="2200" baseline="-25000" dirty="0">
                  <a:latin typeface="Times New Roman" pitchFamily="18" charset="0"/>
                  <a:sym typeface="Symbol" pitchFamily="18" charset="2"/>
                </a:rPr>
                <a:t>Y</a:t>
              </a:r>
              <a:r>
                <a:rPr lang="en-US" sz="2200" dirty="0">
                  <a:latin typeface="Times New Roman" pitchFamily="18" charset="0"/>
                  <a:sym typeface="Symbol" pitchFamily="18" charset="2"/>
                </a:rPr>
                <a:t> = N</a:t>
              </a:r>
              <a:r>
                <a:rPr lang="en-US" sz="2200" baseline="-25000" dirty="0">
                  <a:latin typeface="Times New Roman" pitchFamily="18" charset="0"/>
                  <a:sym typeface="Symbol" pitchFamily="18" charset="2"/>
                </a:rPr>
                <a:t>A</a:t>
              </a:r>
              <a:r>
                <a:rPr lang="en-US" sz="2200" dirty="0">
                  <a:latin typeface="Times New Roman" pitchFamily="18" charset="0"/>
                  <a:sym typeface="Symbol" pitchFamily="18" charset="2"/>
                </a:rPr>
                <a:t> – 20 = 0 ;                     </a:t>
              </a:r>
              <a:r>
                <a:rPr lang="en-US" sz="2200" dirty="0" smtClean="0">
                  <a:latin typeface="Times New Roman" pitchFamily="18" charset="0"/>
                  <a:sym typeface="Symbol" pitchFamily="18" charset="2"/>
                </a:rPr>
                <a:t> </a:t>
              </a:r>
              <a:r>
                <a:rPr lang="en-US" sz="2200" dirty="0">
                  <a:latin typeface="Times New Roman" pitchFamily="18" charset="0"/>
                  <a:sym typeface="Symbol" pitchFamily="18" charset="2"/>
                </a:rPr>
                <a:t>N</a:t>
              </a:r>
              <a:r>
                <a:rPr lang="en-US" sz="2200" baseline="-25000" dirty="0">
                  <a:latin typeface="Times New Roman" pitchFamily="18" charset="0"/>
                  <a:sym typeface="Symbol" pitchFamily="18" charset="2"/>
                </a:rPr>
                <a:t>A</a:t>
              </a:r>
              <a:r>
                <a:rPr lang="en-US" sz="2200" dirty="0">
                  <a:latin typeface="Times New Roman" pitchFamily="18" charset="0"/>
                  <a:sym typeface="Symbol" pitchFamily="18" charset="2"/>
                </a:rPr>
                <a:t> = 20 lb</a:t>
              </a:r>
            </a:p>
            <a:p>
              <a:pPr>
                <a:spcBef>
                  <a:spcPct val="50000"/>
                </a:spcBef>
                <a:buFont typeface="Symbol" pitchFamily="18" charset="2"/>
                <a:buNone/>
              </a:pPr>
              <a:r>
                <a:rPr lang="en-US" sz="2200" dirty="0">
                  <a:latin typeface="Times New Roman" pitchFamily="18" charset="0"/>
                </a:rPr>
                <a:t>    + </a:t>
              </a:r>
              <a:r>
                <a:rPr lang="en-US" sz="2200" dirty="0">
                  <a:latin typeface="Times New Roman" pitchFamily="18" charset="0"/>
                  <a:sym typeface="Symbol" pitchFamily="18" charset="2"/>
                </a:rPr>
                <a:t> M</a:t>
              </a:r>
              <a:r>
                <a:rPr lang="en-US" sz="2200" baseline="-25000" dirty="0">
                  <a:latin typeface="Times New Roman" pitchFamily="18" charset="0"/>
                  <a:sym typeface="Symbol" pitchFamily="18" charset="2"/>
                </a:rPr>
                <a:t>A</a:t>
              </a:r>
              <a:r>
                <a:rPr lang="en-US" sz="2200" dirty="0">
                  <a:latin typeface="Times New Roman" pitchFamily="18" charset="0"/>
                  <a:sym typeface="Symbol" pitchFamily="18" charset="2"/>
                </a:rPr>
                <a:t> = 20 ( 3 ) – P( 4 ) = 0 ;      </a:t>
              </a:r>
              <a:r>
                <a:rPr lang="en-US" sz="2200" dirty="0" smtClean="0">
                  <a:latin typeface="Times New Roman" pitchFamily="18" charset="0"/>
                  <a:sym typeface="Symbol" pitchFamily="18" charset="2"/>
                </a:rPr>
                <a:t> </a:t>
              </a:r>
              <a:r>
                <a:rPr lang="en-US" sz="2200" dirty="0">
                  <a:latin typeface="Times New Roman" pitchFamily="18" charset="0"/>
                  <a:sym typeface="Symbol" pitchFamily="18" charset="2"/>
                </a:rPr>
                <a:t>P = 15 lb</a:t>
              </a:r>
            </a:p>
            <a:p>
              <a:pPr>
                <a:spcBef>
                  <a:spcPct val="50000"/>
                </a:spcBef>
                <a:buFont typeface="Symbol" pitchFamily="18" charset="2"/>
                <a:buNone/>
              </a:pPr>
              <a:r>
                <a:rPr lang="en-US" sz="2200" dirty="0">
                  <a:latin typeface="Times New Roman" pitchFamily="18" charset="0"/>
                  <a:sym typeface="Symbol" pitchFamily="18" charset="2"/>
                </a:rPr>
                <a:t>+   F</a:t>
              </a:r>
              <a:r>
                <a:rPr lang="en-US" sz="2200" baseline="-25000" dirty="0">
                  <a:latin typeface="Times New Roman" pitchFamily="18" charset="0"/>
                  <a:sym typeface="Symbol" pitchFamily="18" charset="2"/>
                </a:rPr>
                <a:t>X</a:t>
              </a:r>
              <a:r>
                <a:rPr lang="en-US" sz="2200" dirty="0">
                  <a:latin typeface="Times New Roman" pitchFamily="18" charset="0"/>
                  <a:sym typeface="Symbol" pitchFamily="18" charset="2"/>
                </a:rPr>
                <a:t> = 15 – F</a:t>
              </a:r>
              <a:r>
                <a:rPr lang="en-US" sz="2200" baseline="-25000" dirty="0">
                  <a:latin typeface="Times New Roman" pitchFamily="18" charset="0"/>
                  <a:sym typeface="Symbol" pitchFamily="18" charset="2"/>
                </a:rPr>
                <a:t>A</a:t>
              </a:r>
              <a:r>
                <a:rPr lang="en-US" sz="2200" dirty="0">
                  <a:latin typeface="Times New Roman" pitchFamily="18" charset="0"/>
                  <a:sym typeface="Symbol" pitchFamily="18" charset="2"/>
                </a:rPr>
                <a:t> = 0 ;                   </a:t>
              </a:r>
              <a:r>
                <a:rPr lang="en-US" sz="2200" dirty="0" smtClean="0">
                  <a:latin typeface="Times New Roman" pitchFamily="18" charset="0"/>
                  <a:sym typeface="Symbol" pitchFamily="18" charset="2"/>
                </a:rPr>
                <a:t> </a:t>
              </a:r>
              <a:r>
                <a:rPr lang="en-US" sz="2200" dirty="0">
                  <a:latin typeface="Times New Roman" pitchFamily="18" charset="0"/>
                  <a:sym typeface="Symbol" pitchFamily="18" charset="2"/>
                </a:rPr>
                <a:t>F</a:t>
              </a:r>
              <a:r>
                <a:rPr lang="en-US" sz="2200" baseline="-25000" dirty="0">
                  <a:latin typeface="Times New Roman" pitchFamily="18" charset="0"/>
                  <a:sym typeface="Symbol" pitchFamily="18" charset="2"/>
                </a:rPr>
                <a:t>A</a:t>
              </a:r>
              <a:r>
                <a:rPr lang="en-US" sz="2200" dirty="0">
                  <a:latin typeface="Times New Roman" pitchFamily="18" charset="0"/>
                  <a:sym typeface="Symbol" pitchFamily="18" charset="2"/>
                </a:rPr>
                <a:t> = 15 lb</a:t>
              </a:r>
            </a:p>
          </p:txBody>
        </p:sp>
        <p:sp>
          <p:nvSpPr>
            <p:cNvPr id="21513" name="Arc 9"/>
            <p:cNvSpPr>
              <a:spLocks/>
            </p:cNvSpPr>
            <p:nvPr/>
          </p:nvSpPr>
          <p:spPr bwMode="auto">
            <a:xfrm rot="-9038210">
              <a:off x="556" y="3648"/>
              <a:ext cx="576" cy="231"/>
            </a:xfrm>
            <a:custGeom>
              <a:avLst/>
              <a:gdLst>
                <a:gd name="G0" fmla="+- 0 0 0"/>
                <a:gd name="G1" fmla="+- 10298 0 0"/>
                <a:gd name="G2" fmla="+- 21600 0 0"/>
                <a:gd name="T0" fmla="*/ 18987 w 21600"/>
                <a:gd name="T1" fmla="*/ 0 h 13577"/>
                <a:gd name="T2" fmla="*/ 21350 w 21600"/>
                <a:gd name="T3" fmla="*/ 13577 h 13577"/>
                <a:gd name="T4" fmla="*/ 0 w 21600"/>
                <a:gd name="T5" fmla="*/ 10298 h 13577"/>
              </a:gdLst>
              <a:ahLst/>
              <a:cxnLst>
                <a:cxn ang="0">
                  <a:pos x="T0" y="T1"/>
                </a:cxn>
                <a:cxn ang="0">
                  <a:pos x="T2" y="T3"/>
                </a:cxn>
                <a:cxn ang="0">
                  <a:pos x="T4" y="T5"/>
                </a:cxn>
              </a:cxnLst>
              <a:rect l="0" t="0" r="r" b="b"/>
              <a:pathLst>
                <a:path w="21600" h="13577" fill="none" extrusionOk="0">
                  <a:moveTo>
                    <a:pt x="18987" y="-1"/>
                  </a:moveTo>
                  <a:cubicBezTo>
                    <a:pt x="20701" y="3161"/>
                    <a:pt x="21600" y="6701"/>
                    <a:pt x="21600" y="10298"/>
                  </a:cubicBezTo>
                  <a:cubicBezTo>
                    <a:pt x="21600" y="11395"/>
                    <a:pt x="21516" y="12491"/>
                    <a:pt x="21349" y="13576"/>
                  </a:cubicBezTo>
                </a:path>
                <a:path w="21600" h="13577" stroke="0" extrusionOk="0">
                  <a:moveTo>
                    <a:pt x="18987" y="-1"/>
                  </a:moveTo>
                  <a:cubicBezTo>
                    <a:pt x="20701" y="3161"/>
                    <a:pt x="21600" y="6701"/>
                    <a:pt x="21600" y="10298"/>
                  </a:cubicBezTo>
                  <a:cubicBezTo>
                    <a:pt x="21600" y="11395"/>
                    <a:pt x="21516" y="12491"/>
                    <a:pt x="21349" y="13576"/>
                  </a:cubicBezTo>
                  <a:lnTo>
                    <a:pt x="0" y="10298"/>
                  </a:lnTo>
                  <a:close/>
                </a:path>
              </a:pathLst>
            </a:custGeom>
            <a:noFill/>
            <a:ln w="9525">
              <a:solidFill>
                <a:schemeClr val="tx1"/>
              </a:solidFill>
              <a:round/>
              <a:headEnd type="triangle" w="med" len="med"/>
              <a:tailEnd/>
            </a:ln>
            <a:effectLst/>
          </p:spPr>
          <p:txBody>
            <a:bodyPr wrap="none" anchor="ctr"/>
            <a:lstStyle/>
            <a:p>
              <a:endParaRPr lang="en-US"/>
            </a:p>
          </p:txBody>
        </p:sp>
      </p:grpSp>
      <p:grpSp>
        <p:nvGrpSpPr>
          <p:cNvPr id="21514" name="Group 10"/>
          <p:cNvGrpSpPr>
            <a:grpSpLocks/>
          </p:cNvGrpSpPr>
          <p:nvPr/>
        </p:nvGrpSpPr>
        <p:grpSpPr bwMode="auto">
          <a:xfrm>
            <a:off x="4267200" y="914400"/>
            <a:ext cx="4495800" cy="3322638"/>
            <a:chOff x="2688" y="576"/>
            <a:chExt cx="2832" cy="2093"/>
          </a:xfrm>
        </p:grpSpPr>
        <p:sp>
          <p:nvSpPr>
            <p:cNvPr id="21515" name="Line 11"/>
            <p:cNvSpPr>
              <a:spLocks noChangeShapeType="1"/>
            </p:cNvSpPr>
            <p:nvPr/>
          </p:nvSpPr>
          <p:spPr bwMode="auto">
            <a:xfrm>
              <a:off x="3312" y="720"/>
              <a:ext cx="816" cy="1344"/>
            </a:xfrm>
            <a:prstGeom prst="line">
              <a:avLst/>
            </a:prstGeom>
            <a:noFill/>
            <a:ln w="38100">
              <a:solidFill>
                <a:srgbClr val="00FF00"/>
              </a:solidFill>
              <a:round/>
              <a:headEnd/>
              <a:tailEnd/>
            </a:ln>
            <a:effectLst/>
          </p:spPr>
          <p:txBody>
            <a:bodyPr wrap="none"/>
            <a:lstStyle/>
            <a:p>
              <a:endParaRPr lang="en-US"/>
            </a:p>
          </p:txBody>
        </p:sp>
        <p:sp>
          <p:nvSpPr>
            <p:cNvPr id="21516" name="Line 12"/>
            <p:cNvSpPr>
              <a:spLocks noChangeShapeType="1"/>
            </p:cNvSpPr>
            <p:nvPr/>
          </p:nvSpPr>
          <p:spPr bwMode="auto">
            <a:xfrm>
              <a:off x="3408" y="720"/>
              <a:ext cx="816" cy="1344"/>
            </a:xfrm>
            <a:prstGeom prst="line">
              <a:avLst/>
            </a:prstGeom>
            <a:noFill/>
            <a:ln w="38100">
              <a:solidFill>
                <a:srgbClr val="00FF00"/>
              </a:solidFill>
              <a:round/>
              <a:headEnd/>
              <a:tailEnd/>
            </a:ln>
            <a:effectLst/>
          </p:spPr>
          <p:txBody>
            <a:bodyPr wrap="none"/>
            <a:lstStyle/>
            <a:p>
              <a:endParaRPr lang="en-US"/>
            </a:p>
          </p:txBody>
        </p:sp>
        <p:sp>
          <p:nvSpPr>
            <p:cNvPr id="21517" name="Line 13"/>
            <p:cNvSpPr>
              <a:spLocks noChangeShapeType="1"/>
            </p:cNvSpPr>
            <p:nvPr/>
          </p:nvSpPr>
          <p:spPr bwMode="auto">
            <a:xfrm>
              <a:off x="3312" y="720"/>
              <a:ext cx="96" cy="0"/>
            </a:xfrm>
            <a:prstGeom prst="line">
              <a:avLst/>
            </a:prstGeom>
            <a:noFill/>
            <a:ln w="38100">
              <a:solidFill>
                <a:srgbClr val="00FF00"/>
              </a:solidFill>
              <a:round/>
              <a:headEnd/>
              <a:tailEnd/>
            </a:ln>
            <a:effectLst/>
          </p:spPr>
          <p:txBody>
            <a:bodyPr wrap="none"/>
            <a:lstStyle/>
            <a:p>
              <a:endParaRPr lang="en-US"/>
            </a:p>
          </p:txBody>
        </p:sp>
        <p:sp>
          <p:nvSpPr>
            <p:cNvPr id="21518" name="Line 14"/>
            <p:cNvSpPr>
              <a:spLocks noChangeShapeType="1"/>
            </p:cNvSpPr>
            <p:nvPr/>
          </p:nvSpPr>
          <p:spPr bwMode="auto">
            <a:xfrm>
              <a:off x="4128" y="2064"/>
              <a:ext cx="96" cy="0"/>
            </a:xfrm>
            <a:prstGeom prst="line">
              <a:avLst/>
            </a:prstGeom>
            <a:noFill/>
            <a:ln w="9525">
              <a:solidFill>
                <a:schemeClr val="tx1"/>
              </a:solidFill>
              <a:round/>
              <a:headEnd/>
              <a:tailEnd/>
            </a:ln>
            <a:effectLst/>
          </p:spPr>
          <p:txBody>
            <a:bodyPr wrap="none"/>
            <a:lstStyle/>
            <a:p>
              <a:endParaRPr lang="en-US"/>
            </a:p>
          </p:txBody>
        </p:sp>
        <p:sp>
          <p:nvSpPr>
            <p:cNvPr id="21519" name="Oval 15"/>
            <p:cNvSpPr>
              <a:spLocks noChangeArrowheads="1"/>
            </p:cNvSpPr>
            <p:nvPr/>
          </p:nvSpPr>
          <p:spPr bwMode="auto">
            <a:xfrm>
              <a:off x="3696" y="1344"/>
              <a:ext cx="144" cy="96"/>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1520" name="Line 16"/>
            <p:cNvSpPr>
              <a:spLocks noChangeShapeType="1"/>
            </p:cNvSpPr>
            <p:nvPr/>
          </p:nvSpPr>
          <p:spPr bwMode="auto">
            <a:xfrm>
              <a:off x="3744" y="1392"/>
              <a:ext cx="0" cy="432"/>
            </a:xfrm>
            <a:prstGeom prst="line">
              <a:avLst/>
            </a:prstGeom>
            <a:noFill/>
            <a:ln w="38100">
              <a:solidFill>
                <a:schemeClr val="accent1"/>
              </a:solidFill>
              <a:round/>
              <a:headEnd/>
              <a:tailEnd type="triangle" w="med" len="med"/>
            </a:ln>
            <a:effectLst/>
          </p:spPr>
          <p:txBody>
            <a:bodyPr wrap="none"/>
            <a:lstStyle/>
            <a:p>
              <a:endParaRPr lang="en-US"/>
            </a:p>
          </p:txBody>
        </p:sp>
        <p:sp>
          <p:nvSpPr>
            <p:cNvPr id="21521" name="Line 17"/>
            <p:cNvSpPr>
              <a:spLocks noChangeShapeType="1"/>
            </p:cNvSpPr>
            <p:nvPr/>
          </p:nvSpPr>
          <p:spPr bwMode="auto">
            <a:xfrm flipV="1">
              <a:off x="3744" y="1392"/>
              <a:ext cx="576" cy="0"/>
            </a:xfrm>
            <a:prstGeom prst="line">
              <a:avLst/>
            </a:prstGeom>
            <a:noFill/>
            <a:ln w="38100">
              <a:solidFill>
                <a:srgbClr val="FF0000"/>
              </a:solidFill>
              <a:round/>
              <a:headEnd/>
              <a:tailEnd type="triangle" w="med" len="med"/>
            </a:ln>
            <a:effectLst/>
          </p:spPr>
          <p:txBody>
            <a:bodyPr wrap="none"/>
            <a:lstStyle/>
            <a:p>
              <a:endParaRPr lang="en-US"/>
            </a:p>
          </p:txBody>
        </p:sp>
        <p:sp>
          <p:nvSpPr>
            <p:cNvPr id="21522" name="Line 18"/>
            <p:cNvSpPr>
              <a:spLocks noChangeShapeType="1"/>
            </p:cNvSpPr>
            <p:nvPr/>
          </p:nvSpPr>
          <p:spPr bwMode="auto">
            <a:xfrm flipH="1">
              <a:off x="3024" y="2064"/>
              <a:ext cx="1152" cy="0"/>
            </a:xfrm>
            <a:prstGeom prst="line">
              <a:avLst/>
            </a:prstGeom>
            <a:noFill/>
            <a:ln w="9525">
              <a:solidFill>
                <a:schemeClr val="tx1"/>
              </a:solidFill>
              <a:prstDash val="dash"/>
              <a:round/>
              <a:headEnd/>
              <a:tailEnd/>
            </a:ln>
            <a:effectLst/>
          </p:spPr>
          <p:txBody>
            <a:bodyPr wrap="none"/>
            <a:lstStyle/>
            <a:p>
              <a:endParaRPr lang="en-US"/>
            </a:p>
          </p:txBody>
        </p:sp>
        <p:sp>
          <p:nvSpPr>
            <p:cNvPr id="21523" name="Line 19"/>
            <p:cNvSpPr>
              <a:spLocks noChangeShapeType="1"/>
            </p:cNvSpPr>
            <p:nvPr/>
          </p:nvSpPr>
          <p:spPr bwMode="auto">
            <a:xfrm>
              <a:off x="3312" y="720"/>
              <a:ext cx="0" cy="1440"/>
            </a:xfrm>
            <a:prstGeom prst="line">
              <a:avLst/>
            </a:prstGeom>
            <a:noFill/>
            <a:ln w="9525">
              <a:solidFill>
                <a:schemeClr val="tx1"/>
              </a:solidFill>
              <a:prstDash val="dash"/>
              <a:round/>
              <a:headEnd/>
              <a:tailEnd/>
            </a:ln>
            <a:effectLst/>
          </p:spPr>
          <p:txBody>
            <a:bodyPr wrap="none"/>
            <a:lstStyle/>
            <a:p>
              <a:endParaRPr lang="en-US"/>
            </a:p>
          </p:txBody>
        </p:sp>
        <p:sp>
          <p:nvSpPr>
            <p:cNvPr id="21524" name="Line 20"/>
            <p:cNvSpPr>
              <a:spLocks noChangeShapeType="1"/>
            </p:cNvSpPr>
            <p:nvPr/>
          </p:nvSpPr>
          <p:spPr bwMode="auto">
            <a:xfrm>
              <a:off x="3744" y="1824"/>
              <a:ext cx="0" cy="240"/>
            </a:xfrm>
            <a:prstGeom prst="line">
              <a:avLst/>
            </a:prstGeom>
            <a:noFill/>
            <a:ln w="9525">
              <a:solidFill>
                <a:srgbClr val="00FF00"/>
              </a:solidFill>
              <a:prstDash val="dash"/>
              <a:round/>
              <a:headEnd/>
              <a:tailEnd/>
            </a:ln>
            <a:effectLst/>
          </p:spPr>
          <p:txBody>
            <a:bodyPr wrap="none"/>
            <a:lstStyle/>
            <a:p>
              <a:endParaRPr lang="en-US"/>
            </a:p>
          </p:txBody>
        </p:sp>
        <p:sp>
          <p:nvSpPr>
            <p:cNvPr id="21525" name="Line 21"/>
            <p:cNvSpPr>
              <a:spLocks noChangeShapeType="1"/>
            </p:cNvSpPr>
            <p:nvPr/>
          </p:nvSpPr>
          <p:spPr bwMode="auto">
            <a:xfrm>
              <a:off x="3312" y="2256"/>
              <a:ext cx="0" cy="144"/>
            </a:xfrm>
            <a:prstGeom prst="line">
              <a:avLst/>
            </a:prstGeom>
            <a:noFill/>
            <a:ln w="9525">
              <a:solidFill>
                <a:schemeClr val="tx1"/>
              </a:solidFill>
              <a:round/>
              <a:headEnd/>
              <a:tailEnd/>
            </a:ln>
            <a:effectLst/>
          </p:spPr>
          <p:txBody>
            <a:bodyPr wrap="none"/>
            <a:lstStyle/>
            <a:p>
              <a:endParaRPr lang="en-US"/>
            </a:p>
          </p:txBody>
        </p:sp>
        <p:sp>
          <p:nvSpPr>
            <p:cNvPr id="21526" name="Line 22"/>
            <p:cNvSpPr>
              <a:spLocks noChangeShapeType="1"/>
            </p:cNvSpPr>
            <p:nvPr/>
          </p:nvSpPr>
          <p:spPr bwMode="auto">
            <a:xfrm>
              <a:off x="3744" y="2256"/>
              <a:ext cx="0" cy="144"/>
            </a:xfrm>
            <a:prstGeom prst="line">
              <a:avLst/>
            </a:prstGeom>
            <a:noFill/>
            <a:ln w="9525">
              <a:solidFill>
                <a:schemeClr val="tx1"/>
              </a:solidFill>
              <a:round/>
              <a:headEnd/>
              <a:tailEnd/>
            </a:ln>
            <a:effectLst/>
          </p:spPr>
          <p:txBody>
            <a:bodyPr wrap="none"/>
            <a:lstStyle/>
            <a:p>
              <a:endParaRPr lang="en-US"/>
            </a:p>
          </p:txBody>
        </p:sp>
        <p:sp>
          <p:nvSpPr>
            <p:cNvPr id="21527" name="Line 23"/>
            <p:cNvSpPr>
              <a:spLocks noChangeShapeType="1"/>
            </p:cNvSpPr>
            <p:nvPr/>
          </p:nvSpPr>
          <p:spPr bwMode="auto">
            <a:xfrm flipV="1">
              <a:off x="4176" y="2064"/>
              <a:ext cx="0" cy="336"/>
            </a:xfrm>
            <a:prstGeom prst="line">
              <a:avLst/>
            </a:prstGeom>
            <a:noFill/>
            <a:ln w="38100">
              <a:solidFill>
                <a:srgbClr val="FF0000"/>
              </a:solidFill>
              <a:round/>
              <a:headEnd/>
              <a:tailEnd type="triangle" w="med" len="med"/>
            </a:ln>
            <a:effectLst/>
          </p:spPr>
          <p:txBody>
            <a:bodyPr wrap="none"/>
            <a:lstStyle/>
            <a:p>
              <a:endParaRPr lang="en-US"/>
            </a:p>
          </p:txBody>
        </p:sp>
        <p:sp>
          <p:nvSpPr>
            <p:cNvPr id="21528" name="Line 24"/>
            <p:cNvSpPr>
              <a:spLocks noChangeShapeType="1"/>
            </p:cNvSpPr>
            <p:nvPr/>
          </p:nvSpPr>
          <p:spPr bwMode="auto">
            <a:xfrm>
              <a:off x="3312" y="2304"/>
              <a:ext cx="432" cy="0"/>
            </a:xfrm>
            <a:prstGeom prst="line">
              <a:avLst/>
            </a:prstGeom>
            <a:noFill/>
            <a:ln w="9525">
              <a:solidFill>
                <a:schemeClr val="tx1"/>
              </a:solidFill>
              <a:round/>
              <a:headEnd type="triangle" w="med" len="med"/>
              <a:tailEnd type="triangle" w="med" len="med"/>
            </a:ln>
            <a:effectLst/>
          </p:spPr>
          <p:txBody>
            <a:bodyPr wrap="none"/>
            <a:lstStyle/>
            <a:p>
              <a:endParaRPr lang="en-US"/>
            </a:p>
          </p:txBody>
        </p:sp>
        <p:sp>
          <p:nvSpPr>
            <p:cNvPr id="21529" name="Line 25"/>
            <p:cNvSpPr>
              <a:spLocks noChangeShapeType="1"/>
            </p:cNvSpPr>
            <p:nvPr/>
          </p:nvSpPr>
          <p:spPr bwMode="auto">
            <a:xfrm>
              <a:off x="3744" y="2304"/>
              <a:ext cx="432" cy="0"/>
            </a:xfrm>
            <a:prstGeom prst="line">
              <a:avLst/>
            </a:prstGeom>
            <a:noFill/>
            <a:ln w="9525">
              <a:solidFill>
                <a:schemeClr val="tx1"/>
              </a:solidFill>
              <a:round/>
              <a:headEnd type="triangle" w="med" len="med"/>
              <a:tailEnd type="triangle" w="med" len="med"/>
            </a:ln>
            <a:effectLst/>
          </p:spPr>
          <p:txBody>
            <a:bodyPr wrap="none"/>
            <a:lstStyle/>
            <a:p>
              <a:endParaRPr lang="en-US"/>
            </a:p>
          </p:txBody>
        </p:sp>
        <p:sp>
          <p:nvSpPr>
            <p:cNvPr id="21530" name="Line 26"/>
            <p:cNvSpPr>
              <a:spLocks noChangeShapeType="1"/>
            </p:cNvSpPr>
            <p:nvPr/>
          </p:nvSpPr>
          <p:spPr bwMode="auto">
            <a:xfrm flipH="1">
              <a:off x="3024" y="1392"/>
              <a:ext cx="672" cy="0"/>
            </a:xfrm>
            <a:prstGeom prst="line">
              <a:avLst/>
            </a:prstGeom>
            <a:noFill/>
            <a:ln w="9525">
              <a:solidFill>
                <a:schemeClr val="tx2"/>
              </a:solidFill>
              <a:round/>
              <a:headEnd/>
              <a:tailEnd/>
            </a:ln>
            <a:effectLst/>
          </p:spPr>
          <p:txBody>
            <a:bodyPr wrap="none"/>
            <a:lstStyle/>
            <a:p>
              <a:endParaRPr lang="en-US"/>
            </a:p>
          </p:txBody>
        </p:sp>
        <p:sp>
          <p:nvSpPr>
            <p:cNvPr id="21531" name="Line 27"/>
            <p:cNvSpPr>
              <a:spLocks noChangeShapeType="1"/>
            </p:cNvSpPr>
            <p:nvPr/>
          </p:nvSpPr>
          <p:spPr bwMode="auto">
            <a:xfrm flipH="1">
              <a:off x="3072" y="2064"/>
              <a:ext cx="96" cy="0"/>
            </a:xfrm>
            <a:prstGeom prst="line">
              <a:avLst/>
            </a:prstGeom>
            <a:noFill/>
            <a:ln w="9525">
              <a:solidFill>
                <a:schemeClr val="tx1"/>
              </a:solidFill>
              <a:round/>
              <a:headEnd/>
              <a:tailEnd/>
            </a:ln>
            <a:effectLst/>
          </p:spPr>
          <p:txBody>
            <a:bodyPr wrap="none"/>
            <a:lstStyle/>
            <a:p>
              <a:endParaRPr lang="en-US"/>
            </a:p>
          </p:txBody>
        </p:sp>
        <p:sp>
          <p:nvSpPr>
            <p:cNvPr id="21532" name="Line 28"/>
            <p:cNvSpPr>
              <a:spLocks noChangeShapeType="1"/>
            </p:cNvSpPr>
            <p:nvPr/>
          </p:nvSpPr>
          <p:spPr bwMode="auto">
            <a:xfrm>
              <a:off x="3120" y="1392"/>
              <a:ext cx="0" cy="672"/>
            </a:xfrm>
            <a:prstGeom prst="line">
              <a:avLst/>
            </a:prstGeom>
            <a:noFill/>
            <a:ln w="9525">
              <a:solidFill>
                <a:schemeClr val="tx1"/>
              </a:solidFill>
              <a:round/>
              <a:headEnd type="triangle" w="med" len="med"/>
              <a:tailEnd type="triangle" w="med" len="med"/>
            </a:ln>
            <a:effectLst/>
          </p:spPr>
          <p:txBody>
            <a:bodyPr wrap="none"/>
            <a:lstStyle/>
            <a:p>
              <a:endParaRPr lang="en-US"/>
            </a:p>
          </p:txBody>
        </p:sp>
        <p:sp>
          <p:nvSpPr>
            <p:cNvPr id="21533" name="Line 29"/>
            <p:cNvSpPr>
              <a:spLocks noChangeShapeType="1"/>
            </p:cNvSpPr>
            <p:nvPr/>
          </p:nvSpPr>
          <p:spPr bwMode="auto">
            <a:xfrm>
              <a:off x="2976" y="720"/>
              <a:ext cx="384" cy="0"/>
            </a:xfrm>
            <a:prstGeom prst="line">
              <a:avLst/>
            </a:prstGeom>
            <a:noFill/>
            <a:ln w="38100">
              <a:solidFill>
                <a:srgbClr val="FF0000"/>
              </a:solidFill>
              <a:round/>
              <a:headEnd/>
              <a:tailEnd type="triangle" w="med" len="med"/>
            </a:ln>
            <a:effectLst/>
          </p:spPr>
          <p:txBody>
            <a:bodyPr wrap="none"/>
            <a:lstStyle/>
            <a:p>
              <a:endParaRPr lang="en-US"/>
            </a:p>
          </p:txBody>
        </p:sp>
        <p:sp>
          <p:nvSpPr>
            <p:cNvPr id="21534" name="Line 30"/>
            <p:cNvSpPr>
              <a:spLocks noChangeShapeType="1"/>
            </p:cNvSpPr>
            <p:nvPr/>
          </p:nvSpPr>
          <p:spPr bwMode="auto">
            <a:xfrm>
              <a:off x="3120" y="720"/>
              <a:ext cx="0" cy="672"/>
            </a:xfrm>
            <a:prstGeom prst="line">
              <a:avLst/>
            </a:prstGeom>
            <a:noFill/>
            <a:ln w="9525">
              <a:solidFill>
                <a:schemeClr val="tx1"/>
              </a:solidFill>
              <a:round/>
              <a:headEnd type="triangle" w="med" len="med"/>
              <a:tailEnd type="triangle" w="med" len="med"/>
            </a:ln>
            <a:effectLst/>
          </p:spPr>
          <p:txBody>
            <a:bodyPr wrap="none"/>
            <a:lstStyle/>
            <a:p>
              <a:endParaRPr lang="en-US"/>
            </a:p>
          </p:txBody>
        </p:sp>
        <p:sp>
          <p:nvSpPr>
            <p:cNvPr id="21535" name="Line 31"/>
            <p:cNvSpPr>
              <a:spLocks noChangeShapeType="1"/>
            </p:cNvSpPr>
            <p:nvPr/>
          </p:nvSpPr>
          <p:spPr bwMode="auto">
            <a:xfrm flipH="1">
              <a:off x="4224" y="2064"/>
              <a:ext cx="480" cy="0"/>
            </a:xfrm>
            <a:prstGeom prst="line">
              <a:avLst/>
            </a:prstGeom>
            <a:noFill/>
            <a:ln w="38100">
              <a:solidFill>
                <a:srgbClr val="FF0000"/>
              </a:solidFill>
              <a:round/>
              <a:headEnd/>
              <a:tailEnd type="triangle" w="med" len="med"/>
            </a:ln>
            <a:effectLst/>
          </p:spPr>
          <p:txBody>
            <a:bodyPr wrap="none"/>
            <a:lstStyle/>
            <a:p>
              <a:endParaRPr lang="en-US"/>
            </a:p>
          </p:txBody>
        </p:sp>
        <p:sp>
          <p:nvSpPr>
            <p:cNvPr id="21536" name="Text Box 32"/>
            <p:cNvSpPr txBox="1">
              <a:spLocks noChangeArrowheads="1"/>
            </p:cNvSpPr>
            <p:nvPr/>
          </p:nvSpPr>
          <p:spPr bwMode="auto">
            <a:xfrm>
              <a:off x="4320" y="1296"/>
              <a:ext cx="432"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P</a:t>
              </a:r>
            </a:p>
          </p:txBody>
        </p:sp>
        <p:sp>
          <p:nvSpPr>
            <p:cNvPr id="21537" name="Text Box 33"/>
            <p:cNvSpPr txBox="1">
              <a:spLocks noChangeArrowheads="1"/>
            </p:cNvSpPr>
            <p:nvPr/>
          </p:nvSpPr>
          <p:spPr bwMode="auto">
            <a:xfrm>
              <a:off x="3312" y="1440"/>
              <a:ext cx="432" cy="231"/>
            </a:xfrm>
            <a:prstGeom prst="rect">
              <a:avLst/>
            </a:prstGeom>
            <a:noFill/>
            <a:ln w="9525">
              <a:noFill/>
              <a:miter lim="800000"/>
              <a:headEnd/>
              <a:tailEnd/>
            </a:ln>
            <a:effectLst/>
          </p:spPr>
          <p:txBody>
            <a:bodyPr>
              <a:spAutoFit/>
            </a:bodyPr>
            <a:lstStyle/>
            <a:p>
              <a:pPr>
                <a:spcBef>
                  <a:spcPct val="50000"/>
                </a:spcBef>
              </a:pPr>
              <a:r>
                <a:rPr lang="en-US">
                  <a:latin typeface="Times New Roman" pitchFamily="18" charset="0"/>
                </a:rPr>
                <a:t>20 lb</a:t>
              </a:r>
            </a:p>
          </p:txBody>
        </p:sp>
        <p:sp>
          <p:nvSpPr>
            <p:cNvPr id="21538" name="Text Box 34"/>
            <p:cNvSpPr txBox="1">
              <a:spLocks noChangeArrowheads="1"/>
            </p:cNvSpPr>
            <p:nvPr/>
          </p:nvSpPr>
          <p:spPr bwMode="auto">
            <a:xfrm>
              <a:off x="2688" y="576"/>
              <a:ext cx="432"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N</a:t>
              </a:r>
              <a:r>
                <a:rPr lang="en-US" sz="2200" baseline="-25000">
                  <a:latin typeface="Times New Roman" pitchFamily="18" charset="0"/>
                </a:rPr>
                <a:t>B</a:t>
              </a:r>
              <a:endParaRPr lang="en-US" sz="2200">
                <a:latin typeface="Times New Roman" pitchFamily="18" charset="0"/>
              </a:endParaRPr>
            </a:p>
          </p:txBody>
        </p:sp>
        <p:sp>
          <p:nvSpPr>
            <p:cNvPr id="21539" name="Text Box 35"/>
            <p:cNvSpPr txBox="1">
              <a:spLocks noChangeArrowheads="1"/>
            </p:cNvSpPr>
            <p:nvPr/>
          </p:nvSpPr>
          <p:spPr bwMode="auto">
            <a:xfrm>
              <a:off x="2784" y="912"/>
              <a:ext cx="432"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4 ft</a:t>
              </a:r>
            </a:p>
          </p:txBody>
        </p:sp>
        <p:sp>
          <p:nvSpPr>
            <p:cNvPr id="21540" name="Text Box 36"/>
            <p:cNvSpPr txBox="1">
              <a:spLocks noChangeArrowheads="1"/>
            </p:cNvSpPr>
            <p:nvPr/>
          </p:nvSpPr>
          <p:spPr bwMode="auto">
            <a:xfrm>
              <a:off x="2736" y="1555"/>
              <a:ext cx="432"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4 ft</a:t>
              </a:r>
            </a:p>
          </p:txBody>
        </p:sp>
        <p:sp>
          <p:nvSpPr>
            <p:cNvPr id="21541" name="Text Box 37"/>
            <p:cNvSpPr txBox="1">
              <a:spLocks noChangeArrowheads="1"/>
            </p:cNvSpPr>
            <p:nvPr/>
          </p:nvSpPr>
          <p:spPr bwMode="auto">
            <a:xfrm>
              <a:off x="3312" y="2400"/>
              <a:ext cx="432"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3 ft</a:t>
              </a:r>
            </a:p>
          </p:txBody>
        </p:sp>
        <p:sp>
          <p:nvSpPr>
            <p:cNvPr id="21542" name="Text Box 38"/>
            <p:cNvSpPr txBox="1">
              <a:spLocks noChangeArrowheads="1"/>
            </p:cNvSpPr>
            <p:nvPr/>
          </p:nvSpPr>
          <p:spPr bwMode="auto">
            <a:xfrm>
              <a:off x="3792" y="2400"/>
              <a:ext cx="432"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3 ft</a:t>
              </a:r>
            </a:p>
          </p:txBody>
        </p:sp>
        <p:sp>
          <p:nvSpPr>
            <p:cNvPr id="21543" name="Text Box 39"/>
            <p:cNvSpPr txBox="1">
              <a:spLocks noChangeArrowheads="1"/>
            </p:cNvSpPr>
            <p:nvPr/>
          </p:nvSpPr>
          <p:spPr bwMode="auto">
            <a:xfrm>
              <a:off x="4176" y="2256"/>
              <a:ext cx="432"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N</a:t>
              </a:r>
              <a:r>
                <a:rPr lang="en-US" sz="2200" baseline="-25000">
                  <a:latin typeface="Times New Roman" pitchFamily="18" charset="0"/>
                </a:rPr>
                <a:t>A</a:t>
              </a:r>
              <a:endParaRPr lang="en-US" sz="2200">
                <a:latin typeface="Times New Roman" pitchFamily="18" charset="0"/>
              </a:endParaRPr>
            </a:p>
          </p:txBody>
        </p:sp>
        <p:sp>
          <p:nvSpPr>
            <p:cNvPr id="21544" name="Text Box 40"/>
            <p:cNvSpPr txBox="1">
              <a:spLocks noChangeArrowheads="1"/>
            </p:cNvSpPr>
            <p:nvPr/>
          </p:nvSpPr>
          <p:spPr bwMode="auto">
            <a:xfrm>
              <a:off x="4704" y="2016"/>
              <a:ext cx="432"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F</a:t>
              </a:r>
              <a:r>
                <a:rPr lang="en-US" sz="2200" baseline="-25000">
                  <a:latin typeface="Times New Roman" pitchFamily="18" charset="0"/>
                </a:rPr>
                <a:t>A</a:t>
              </a:r>
              <a:endParaRPr lang="en-US" sz="2200">
                <a:latin typeface="Times New Roman" pitchFamily="18" charset="0"/>
              </a:endParaRPr>
            </a:p>
          </p:txBody>
        </p:sp>
        <p:sp>
          <p:nvSpPr>
            <p:cNvPr id="21545" name="Text Box 41"/>
            <p:cNvSpPr txBox="1">
              <a:spLocks noChangeArrowheads="1"/>
            </p:cNvSpPr>
            <p:nvPr/>
          </p:nvSpPr>
          <p:spPr bwMode="auto">
            <a:xfrm>
              <a:off x="3744" y="576"/>
              <a:ext cx="1776" cy="269"/>
            </a:xfrm>
            <a:prstGeom prst="rect">
              <a:avLst/>
            </a:prstGeom>
            <a:noFill/>
            <a:ln w="9525">
              <a:noFill/>
              <a:miter lim="800000"/>
              <a:headEnd/>
              <a:tailEnd/>
            </a:ln>
            <a:effectLst/>
          </p:spPr>
          <p:txBody>
            <a:bodyPr>
              <a:spAutoFit/>
            </a:bodyPr>
            <a:lstStyle/>
            <a:p>
              <a:pPr>
                <a:spcBef>
                  <a:spcPct val="50000"/>
                </a:spcBef>
              </a:pPr>
              <a:r>
                <a:rPr lang="en-US" sz="2200" u="sng">
                  <a:latin typeface="Times New Roman" pitchFamily="18" charset="0"/>
                </a:rPr>
                <a:t> FBD of the ladder</a:t>
              </a:r>
              <a:endParaRPr lang="en-US" sz="2200">
                <a:latin typeface="Times New Roman" pitchFamily="18" charset="0"/>
              </a:endParaRPr>
            </a:p>
          </p:txBody>
        </p:sp>
      </p:gr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p8_5"/>
          <p:cNvPicPr>
            <a:picLocks noChangeAspect="1" noChangeArrowheads="1"/>
          </p:cNvPicPr>
          <p:nvPr/>
        </p:nvPicPr>
        <p:blipFill>
          <a:blip r:embed="rId3" cstate="print">
            <a:lum bright="-24000" contrast="12000"/>
          </a:blip>
          <a:srcRect/>
          <a:stretch>
            <a:fillRect/>
          </a:stretch>
        </p:blipFill>
        <p:spPr bwMode="auto">
          <a:xfrm>
            <a:off x="990600" y="990600"/>
            <a:ext cx="2555875" cy="2895600"/>
          </a:xfrm>
          <a:prstGeom prst="rect">
            <a:avLst/>
          </a:prstGeom>
          <a:noFill/>
        </p:spPr>
      </p:pic>
      <p:sp>
        <p:nvSpPr>
          <p:cNvPr id="23555" name="Text Box 3"/>
          <p:cNvSpPr txBox="1">
            <a:spLocks noChangeArrowheads="1"/>
          </p:cNvSpPr>
          <p:nvPr/>
        </p:nvSpPr>
        <p:spPr bwMode="auto">
          <a:xfrm>
            <a:off x="914400" y="457200"/>
            <a:ext cx="7162800" cy="457200"/>
          </a:xfrm>
          <a:prstGeom prst="rect">
            <a:avLst/>
          </a:prstGeom>
          <a:noFill/>
          <a:ln w="9525">
            <a:noFill/>
            <a:miter lim="800000"/>
            <a:headEnd/>
            <a:tailEnd/>
          </a:ln>
          <a:effectLst/>
        </p:spPr>
        <p:txBody>
          <a:bodyPr>
            <a:spAutoFit/>
          </a:bodyPr>
          <a:lstStyle/>
          <a:p>
            <a:pPr algn="ctr">
              <a:spcBef>
                <a:spcPct val="50000"/>
              </a:spcBef>
            </a:pPr>
            <a:r>
              <a:rPr lang="en-US" sz="2400" b="1">
                <a:latin typeface="Times New Roman" pitchFamily="18" charset="0"/>
              </a:rPr>
              <a:t>EXAMPLE  </a:t>
            </a:r>
            <a:r>
              <a:rPr lang="en-US" sz="2400">
                <a:latin typeface="Times New Roman" pitchFamily="18" charset="0"/>
              </a:rPr>
              <a:t>(continued)</a:t>
            </a:r>
          </a:p>
        </p:txBody>
      </p:sp>
      <p:sp>
        <p:nvSpPr>
          <p:cNvPr id="23556" name="Text Box 4"/>
          <p:cNvSpPr txBox="1">
            <a:spLocks noChangeArrowheads="1"/>
          </p:cNvSpPr>
          <p:nvPr/>
        </p:nvSpPr>
        <p:spPr bwMode="auto">
          <a:xfrm>
            <a:off x="914400" y="4572000"/>
            <a:ext cx="7239000" cy="1601788"/>
          </a:xfrm>
          <a:prstGeom prst="rect">
            <a:avLst/>
          </a:prstGeom>
          <a:noFill/>
          <a:ln w="9525">
            <a:noFill/>
            <a:miter lim="800000"/>
            <a:headEnd/>
            <a:tailEnd/>
          </a:ln>
          <a:effectLst/>
        </p:spPr>
        <p:txBody>
          <a:bodyPr>
            <a:spAutoFit/>
          </a:bodyPr>
          <a:lstStyle/>
          <a:p>
            <a:pPr>
              <a:spcBef>
                <a:spcPct val="20000"/>
              </a:spcBef>
            </a:pPr>
            <a:r>
              <a:rPr lang="en-US" sz="2200">
                <a:latin typeface="Times New Roman" pitchFamily="18" charset="0"/>
              </a:rPr>
              <a:t>Now check the assumption.  </a:t>
            </a:r>
          </a:p>
          <a:p>
            <a:pPr>
              <a:spcBef>
                <a:spcPct val="20000"/>
              </a:spcBef>
            </a:pPr>
            <a:r>
              <a:rPr lang="en-US" sz="2200">
                <a:latin typeface="Times New Roman" pitchFamily="18" charset="0"/>
              </a:rPr>
              <a:t>F</a:t>
            </a:r>
            <a:r>
              <a:rPr lang="en-US" sz="2200" baseline="-25000">
                <a:latin typeface="Times New Roman" pitchFamily="18" charset="0"/>
              </a:rPr>
              <a:t>max</a:t>
            </a:r>
            <a:r>
              <a:rPr lang="en-US" sz="2200">
                <a:latin typeface="Times New Roman" pitchFamily="18" charset="0"/>
              </a:rPr>
              <a:t> = </a:t>
            </a:r>
            <a:r>
              <a:rPr lang="en-US" sz="2200">
                <a:latin typeface="Times New Roman" pitchFamily="18" charset="0"/>
                <a:sym typeface="Symbol" pitchFamily="18" charset="2"/>
              </a:rPr>
              <a:t></a:t>
            </a:r>
            <a:r>
              <a:rPr lang="en-US" sz="2200" baseline="-25000">
                <a:latin typeface="Times New Roman" pitchFamily="18" charset="0"/>
                <a:sym typeface="Symbol" pitchFamily="18" charset="2"/>
              </a:rPr>
              <a:t>s</a:t>
            </a:r>
            <a:r>
              <a:rPr lang="en-US" sz="2200">
                <a:latin typeface="Times New Roman" pitchFamily="18" charset="0"/>
                <a:sym typeface="Symbol" pitchFamily="18" charset="2"/>
              </a:rPr>
              <a:t> N</a:t>
            </a:r>
            <a:r>
              <a:rPr lang="en-US" sz="2200" baseline="-25000">
                <a:latin typeface="Times New Roman" pitchFamily="18" charset="0"/>
                <a:sym typeface="Symbol" pitchFamily="18" charset="2"/>
              </a:rPr>
              <a:t>A</a:t>
            </a:r>
            <a:r>
              <a:rPr lang="en-US" sz="2200">
                <a:latin typeface="Times New Roman" pitchFamily="18" charset="0"/>
                <a:sym typeface="Symbol" pitchFamily="18" charset="2"/>
              </a:rPr>
              <a:t> = 0</a:t>
            </a:r>
            <a:r>
              <a:rPr lang="en-US" sz="2200" b="1">
                <a:latin typeface="Times New Roman" pitchFamily="18" charset="0"/>
                <a:sym typeface="Symbol" pitchFamily="18" charset="2"/>
              </a:rPr>
              <a:t>.</a:t>
            </a:r>
            <a:r>
              <a:rPr lang="en-US" sz="2200">
                <a:latin typeface="Times New Roman" pitchFamily="18" charset="0"/>
                <a:sym typeface="Symbol" pitchFamily="18" charset="2"/>
              </a:rPr>
              <a:t>8 * 20 lb  = 16 lb</a:t>
            </a:r>
          </a:p>
          <a:p>
            <a:pPr>
              <a:spcBef>
                <a:spcPct val="20000"/>
              </a:spcBef>
            </a:pPr>
            <a:r>
              <a:rPr lang="en-US" sz="2200">
                <a:latin typeface="Times New Roman" pitchFamily="18" charset="0"/>
                <a:sym typeface="Symbol" pitchFamily="18" charset="2"/>
              </a:rPr>
              <a:t>Is F</a:t>
            </a:r>
            <a:r>
              <a:rPr lang="en-US" sz="2200" baseline="-25000">
                <a:latin typeface="Times New Roman" pitchFamily="18" charset="0"/>
                <a:sym typeface="Symbol" pitchFamily="18" charset="2"/>
              </a:rPr>
              <a:t>A </a:t>
            </a:r>
            <a:r>
              <a:rPr lang="en-US" sz="2200">
                <a:latin typeface="Times New Roman" pitchFamily="18" charset="0"/>
                <a:sym typeface="Symbol" pitchFamily="18" charset="2"/>
              </a:rPr>
              <a:t>= 15 lb </a:t>
            </a:r>
            <a:r>
              <a:rPr lang="en-US" sz="2200" baseline="-25000">
                <a:latin typeface="Times New Roman" pitchFamily="18" charset="0"/>
                <a:sym typeface="Symbol" pitchFamily="18" charset="2"/>
              </a:rPr>
              <a:t> </a:t>
            </a:r>
            <a:r>
              <a:rPr lang="en-US" sz="2400">
                <a:latin typeface="Times New Roman" pitchFamily="18" charset="0"/>
                <a:sym typeface="Symbol" pitchFamily="18" charset="2"/>
              </a:rPr>
              <a:t></a:t>
            </a:r>
            <a:r>
              <a:rPr lang="en-US" sz="2200">
                <a:latin typeface="Times New Roman" pitchFamily="18" charset="0"/>
                <a:sym typeface="Math3Mono" pitchFamily="2" charset="2"/>
              </a:rPr>
              <a:t> F</a:t>
            </a:r>
            <a:r>
              <a:rPr lang="en-US" sz="2200" baseline="-25000">
                <a:latin typeface="Times New Roman" pitchFamily="18" charset="0"/>
                <a:sym typeface="Math3Mono" pitchFamily="2" charset="2"/>
              </a:rPr>
              <a:t>max</a:t>
            </a:r>
            <a:r>
              <a:rPr lang="en-US" sz="2200">
                <a:latin typeface="Times New Roman" pitchFamily="18" charset="0"/>
                <a:sym typeface="Math3Mono" pitchFamily="2" charset="2"/>
              </a:rPr>
              <a:t> = 16 lb?  Yes, our assumption of tipping is correct.</a:t>
            </a:r>
          </a:p>
        </p:txBody>
      </p:sp>
      <p:grpSp>
        <p:nvGrpSpPr>
          <p:cNvPr id="23559" name="Group 7"/>
          <p:cNvGrpSpPr>
            <a:grpSpLocks/>
          </p:cNvGrpSpPr>
          <p:nvPr/>
        </p:nvGrpSpPr>
        <p:grpSpPr bwMode="auto">
          <a:xfrm>
            <a:off x="3810000" y="1219200"/>
            <a:ext cx="4495800" cy="3322638"/>
            <a:chOff x="2688" y="576"/>
            <a:chExt cx="2832" cy="2093"/>
          </a:xfrm>
        </p:grpSpPr>
        <p:sp>
          <p:nvSpPr>
            <p:cNvPr id="23560" name="Line 8"/>
            <p:cNvSpPr>
              <a:spLocks noChangeShapeType="1"/>
            </p:cNvSpPr>
            <p:nvPr/>
          </p:nvSpPr>
          <p:spPr bwMode="auto">
            <a:xfrm>
              <a:off x="3312" y="720"/>
              <a:ext cx="816" cy="1344"/>
            </a:xfrm>
            <a:prstGeom prst="line">
              <a:avLst/>
            </a:prstGeom>
            <a:noFill/>
            <a:ln w="38100">
              <a:solidFill>
                <a:srgbClr val="00FF00"/>
              </a:solidFill>
              <a:round/>
              <a:headEnd/>
              <a:tailEnd/>
            </a:ln>
            <a:effectLst/>
          </p:spPr>
          <p:txBody>
            <a:bodyPr wrap="none"/>
            <a:lstStyle/>
            <a:p>
              <a:endParaRPr lang="en-US"/>
            </a:p>
          </p:txBody>
        </p:sp>
        <p:sp>
          <p:nvSpPr>
            <p:cNvPr id="23561" name="Line 9"/>
            <p:cNvSpPr>
              <a:spLocks noChangeShapeType="1"/>
            </p:cNvSpPr>
            <p:nvPr/>
          </p:nvSpPr>
          <p:spPr bwMode="auto">
            <a:xfrm>
              <a:off x="3408" y="720"/>
              <a:ext cx="816" cy="1344"/>
            </a:xfrm>
            <a:prstGeom prst="line">
              <a:avLst/>
            </a:prstGeom>
            <a:noFill/>
            <a:ln w="38100">
              <a:solidFill>
                <a:srgbClr val="00FF00"/>
              </a:solidFill>
              <a:round/>
              <a:headEnd/>
              <a:tailEnd/>
            </a:ln>
            <a:effectLst/>
          </p:spPr>
          <p:txBody>
            <a:bodyPr wrap="none"/>
            <a:lstStyle/>
            <a:p>
              <a:endParaRPr lang="en-US"/>
            </a:p>
          </p:txBody>
        </p:sp>
        <p:sp>
          <p:nvSpPr>
            <p:cNvPr id="23562" name="Line 10"/>
            <p:cNvSpPr>
              <a:spLocks noChangeShapeType="1"/>
            </p:cNvSpPr>
            <p:nvPr/>
          </p:nvSpPr>
          <p:spPr bwMode="auto">
            <a:xfrm>
              <a:off x="3312" y="720"/>
              <a:ext cx="96" cy="0"/>
            </a:xfrm>
            <a:prstGeom prst="line">
              <a:avLst/>
            </a:prstGeom>
            <a:noFill/>
            <a:ln w="38100">
              <a:solidFill>
                <a:srgbClr val="00FF00"/>
              </a:solidFill>
              <a:round/>
              <a:headEnd/>
              <a:tailEnd/>
            </a:ln>
            <a:effectLst/>
          </p:spPr>
          <p:txBody>
            <a:bodyPr wrap="none"/>
            <a:lstStyle/>
            <a:p>
              <a:endParaRPr lang="en-US"/>
            </a:p>
          </p:txBody>
        </p:sp>
        <p:sp>
          <p:nvSpPr>
            <p:cNvPr id="23563" name="Line 11"/>
            <p:cNvSpPr>
              <a:spLocks noChangeShapeType="1"/>
            </p:cNvSpPr>
            <p:nvPr/>
          </p:nvSpPr>
          <p:spPr bwMode="auto">
            <a:xfrm>
              <a:off x="4128" y="2064"/>
              <a:ext cx="96" cy="0"/>
            </a:xfrm>
            <a:prstGeom prst="line">
              <a:avLst/>
            </a:prstGeom>
            <a:noFill/>
            <a:ln w="9525">
              <a:solidFill>
                <a:schemeClr val="tx1"/>
              </a:solidFill>
              <a:round/>
              <a:headEnd/>
              <a:tailEnd/>
            </a:ln>
            <a:effectLst/>
          </p:spPr>
          <p:txBody>
            <a:bodyPr wrap="none"/>
            <a:lstStyle/>
            <a:p>
              <a:endParaRPr lang="en-US"/>
            </a:p>
          </p:txBody>
        </p:sp>
        <p:sp>
          <p:nvSpPr>
            <p:cNvPr id="23564" name="Oval 12"/>
            <p:cNvSpPr>
              <a:spLocks noChangeArrowheads="1"/>
            </p:cNvSpPr>
            <p:nvPr/>
          </p:nvSpPr>
          <p:spPr bwMode="auto">
            <a:xfrm>
              <a:off x="3696" y="1344"/>
              <a:ext cx="144" cy="96"/>
            </a:xfrm>
            <a:prstGeom prst="ellipse">
              <a:avLst/>
            </a:prstGeom>
            <a:solidFill>
              <a:schemeClr val="bg1"/>
            </a:solidFill>
            <a:ln w="9525">
              <a:solidFill>
                <a:schemeClr val="tx1"/>
              </a:solidFill>
              <a:round/>
              <a:headEnd/>
              <a:tailEnd/>
            </a:ln>
            <a:effectLst/>
          </p:spPr>
          <p:txBody>
            <a:bodyPr wrap="none" anchor="ctr"/>
            <a:lstStyle/>
            <a:p>
              <a:endParaRPr lang="en-US"/>
            </a:p>
          </p:txBody>
        </p:sp>
        <p:sp>
          <p:nvSpPr>
            <p:cNvPr id="23565" name="Line 13"/>
            <p:cNvSpPr>
              <a:spLocks noChangeShapeType="1"/>
            </p:cNvSpPr>
            <p:nvPr/>
          </p:nvSpPr>
          <p:spPr bwMode="auto">
            <a:xfrm>
              <a:off x="3744" y="1392"/>
              <a:ext cx="0" cy="432"/>
            </a:xfrm>
            <a:prstGeom prst="line">
              <a:avLst/>
            </a:prstGeom>
            <a:noFill/>
            <a:ln w="38100">
              <a:solidFill>
                <a:schemeClr val="accent1"/>
              </a:solidFill>
              <a:round/>
              <a:headEnd/>
              <a:tailEnd type="triangle" w="med" len="med"/>
            </a:ln>
            <a:effectLst/>
          </p:spPr>
          <p:txBody>
            <a:bodyPr wrap="none"/>
            <a:lstStyle/>
            <a:p>
              <a:endParaRPr lang="en-US"/>
            </a:p>
          </p:txBody>
        </p:sp>
        <p:sp>
          <p:nvSpPr>
            <p:cNvPr id="23566" name="Line 14"/>
            <p:cNvSpPr>
              <a:spLocks noChangeShapeType="1"/>
            </p:cNvSpPr>
            <p:nvPr/>
          </p:nvSpPr>
          <p:spPr bwMode="auto">
            <a:xfrm flipV="1">
              <a:off x="3744" y="1392"/>
              <a:ext cx="576" cy="0"/>
            </a:xfrm>
            <a:prstGeom prst="line">
              <a:avLst/>
            </a:prstGeom>
            <a:noFill/>
            <a:ln w="38100">
              <a:solidFill>
                <a:srgbClr val="FF0000"/>
              </a:solidFill>
              <a:round/>
              <a:headEnd/>
              <a:tailEnd type="triangle" w="med" len="med"/>
            </a:ln>
            <a:effectLst/>
          </p:spPr>
          <p:txBody>
            <a:bodyPr wrap="none"/>
            <a:lstStyle/>
            <a:p>
              <a:endParaRPr lang="en-US"/>
            </a:p>
          </p:txBody>
        </p:sp>
        <p:sp>
          <p:nvSpPr>
            <p:cNvPr id="23567" name="Line 15"/>
            <p:cNvSpPr>
              <a:spLocks noChangeShapeType="1"/>
            </p:cNvSpPr>
            <p:nvPr/>
          </p:nvSpPr>
          <p:spPr bwMode="auto">
            <a:xfrm flipH="1">
              <a:off x="3024" y="2064"/>
              <a:ext cx="1152" cy="0"/>
            </a:xfrm>
            <a:prstGeom prst="line">
              <a:avLst/>
            </a:prstGeom>
            <a:noFill/>
            <a:ln w="9525">
              <a:solidFill>
                <a:schemeClr val="tx1"/>
              </a:solidFill>
              <a:prstDash val="dash"/>
              <a:round/>
              <a:headEnd/>
              <a:tailEnd/>
            </a:ln>
            <a:effectLst/>
          </p:spPr>
          <p:txBody>
            <a:bodyPr wrap="none"/>
            <a:lstStyle/>
            <a:p>
              <a:endParaRPr lang="en-US"/>
            </a:p>
          </p:txBody>
        </p:sp>
        <p:sp>
          <p:nvSpPr>
            <p:cNvPr id="23568" name="Line 16"/>
            <p:cNvSpPr>
              <a:spLocks noChangeShapeType="1"/>
            </p:cNvSpPr>
            <p:nvPr/>
          </p:nvSpPr>
          <p:spPr bwMode="auto">
            <a:xfrm>
              <a:off x="3312" y="720"/>
              <a:ext cx="0" cy="1440"/>
            </a:xfrm>
            <a:prstGeom prst="line">
              <a:avLst/>
            </a:prstGeom>
            <a:noFill/>
            <a:ln w="9525">
              <a:solidFill>
                <a:schemeClr val="tx1"/>
              </a:solidFill>
              <a:prstDash val="dash"/>
              <a:round/>
              <a:headEnd/>
              <a:tailEnd/>
            </a:ln>
            <a:effectLst/>
          </p:spPr>
          <p:txBody>
            <a:bodyPr wrap="none"/>
            <a:lstStyle/>
            <a:p>
              <a:endParaRPr lang="en-US"/>
            </a:p>
          </p:txBody>
        </p:sp>
        <p:sp>
          <p:nvSpPr>
            <p:cNvPr id="23569" name="Line 17"/>
            <p:cNvSpPr>
              <a:spLocks noChangeShapeType="1"/>
            </p:cNvSpPr>
            <p:nvPr/>
          </p:nvSpPr>
          <p:spPr bwMode="auto">
            <a:xfrm>
              <a:off x="3744" y="1824"/>
              <a:ext cx="0" cy="240"/>
            </a:xfrm>
            <a:prstGeom prst="line">
              <a:avLst/>
            </a:prstGeom>
            <a:noFill/>
            <a:ln w="9525">
              <a:solidFill>
                <a:srgbClr val="00FF00"/>
              </a:solidFill>
              <a:prstDash val="dash"/>
              <a:round/>
              <a:headEnd/>
              <a:tailEnd/>
            </a:ln>
            <a:effectLst/>
          </p:spPr>
          <p:txBody>
            <a:bodyPr wrap="none"/>
            <a:lstStyle/>
            <a:p>
              <a:endParaRPr lang="en-US"/>
            </a:p>
          </p:txBody>
        </p:sp>
        <p:sp>
          <p:nvSpPr>
            <p:cNvPr id="23570" name="Line 18"/>
            <p:cNvSpPr>
              <a:spLocks noChangeShapeType="1"/>
            </p:cNvSpPr>
            <p:nvPr/>
          </p:nvSpPr>
          <p:spPr bwMode="auto">
            <a:xfrm>
              <a:off x="3312" y="2256"/>
              <a:ext cx="0" cy="144"/>
            </a:xfrm>
            <a:prstGeom prst="line">
              <a:avLst/>
            </a:prstGeom>
            <a:noFill/>
            <a:ln w="9525">
              <a:solidFill>
                <a:schemeClr val="tx1"/>
              </a:solidFill>
              <a:round/>
              <a:headEnd/>
              <a:tailEnd/>
            </a:ln>
            <a:effectLst/>
          </p:spPr>
          <p:txBody>
            <a:bodyPr wrap="none"/>
            <a:lstStyle/>
            <a:p>
              <a:endParaRPr lang="en-US"/>
            </a:p>
          </p:txBody>
        </p:sp>
        <p:sp>
          <p:nvSpPr>
            <p:cNvPr id="23571" name="Line 19"/>
            <p:cNvSpPr>
              <a:spLocks noChangeShapeType="1"/>
            </p:cNvSpPr>
            <p:nvPr/>
          </p:nvSpPr>
          <p:spPr bwMode="auto">
            <a:xfrm>
              <a:off x="3744" y="2256"/>
              <a:ext cx="0" cy="144"/>
            </a:xfrm>
            <a:prstGeom prst="line">
              <a:avLst/>
            </a:prstGeom>
            <a:noFill/>
            <a:ln w="9525">
              <a:solidFill>
                <a:schemeClr val="tx1"/>
              </a:solidFill>
              <a:round/>
              <a:headEnd/>
              <a:tailEnd/>
            </a:ln>
            <a:effectLst/>
          </p:spPr>
          <p:txBody>
            <a:bodyPr wrap="none"/>
            <a:lstStyle/>
            <a:p>
              <a:endParaRPr lang="en-US"/>
            </a:p>
          </p:txBody>
        </p:sp>
        <p:sp>
          <p:nvSpPr>
            <p:cNvPr id="23572" name="Line 20"/>
            <p:cNvSpPr>
              <a:spLocks noChangeShapeType="1"/>
            </p:cNvSpPr>
            <p:nvPr/>
          </p:nvSpPr>
          <p:spPr bwMode="auto">
            <a:xfrm flipV="1">
              <a:off x="4176" y="2064"/>
              <a:ext cx="0" cy="336"/>
            </a:xfrm>
            <a:prstGeom prst="line">
              <a:avLst/>
            </a:prstGeom>
            <a:noFill/>
            <a:ln w="38100">
              <a:solidFill>
                <a:srgbClr val="FF0000"/>
              </a:solidFill>
              <a:round/>
              <a:headEnd/>
              <a:tailEnd type="triangle" w="med" len="med"/>
            </a:ln>
            <a:effectLst/>
          </p:spPr>
          <p:txBody>
            <a:bodyPr wrap="none"/>
            <a:lstStyle/>
            <a:p>
              <a:endParaRPr lang="en-US"/>
            </a:p>
          </p:txBody>
        </p:sp>
        <p:sp>
          <p:nvSpPr>
            <p:cNvPr id="23573" name="Line 21"/>
            <p:cNvSpPr>
              <a:spLocks noChangeShapeType="1"/>
            </p:cNvSpPr>
            <p:nvPr/>
          </p:nvSpPr>
          <p:spPr bwMode="auto">
            <a:xfrm>
              <a:off x="3312" y="2304"/>
              <a:ext cx="432" cy="0"/>
            </a:xfrm>
            <a:prstGeom prst="line">
              <a:avLst/>
            </a:prstGeom>
            <a:noFill/>
            <a:ln w="9525">
              <a:solidFill>
                <a:schemeClr val="tx1"/>
              </a:solidFill>
              <a:round/>
              <a:headEnd type="triangle" w="med" len="med"/>
              <a:tailEnd type="triangle" w="med" len="med"/>
            </a:ln>
            <a:effectLst/>
          </p:spPr>
          <p:txBody>
            <a:bodyPr wrap="none"/>
            <a:lstStyle/>
            <a:p>
              <a:endParaRPr lang="en-US"/>
            </a:p>
          </p:txBody>
        </p:sp>
        <p:sp>
          <p:nvSpPr>
            <p:cNvPr id="23574" name="Line 22"/>
            <p:cNvSpPr>
              <a:spLocks noChangeShapeType="1"/>
            </p:cNvSpPr>
            <p:nvPr/>
          </p:nvSpPr>
          <p:spPr bwMode="auto">
            <a:xfrm>
              <a:off x="3744" y="2304"/>
              <a:ext cx="432" cy="0"/>
            </a:xfrm>
            <a:prstGeom prst="line">
              <a:avLst/>
            </a:prstGeom>
            <a:noFill/>
            <a:ln w="9525">
              <a:solidFill>
                <a:schemeClr val="tx1"/>
              </a:solidFill>
              <a:round/>
              <a:headEnd type="triangle" w="med" len="med"/>
              <a:tailEnd type="triangle" w="med" len="med"/>
            </a:ln>
            <a:effectLst/>
          </p:spPr>
          <p:txBody>
            <a:bodyPr wrap="none"/>
            <a:lstStyle/>
            <a:p>
              <a:endParaRPr lang="en-US"/>
            </a:p>
          </p:txBody>
        </p:sp>
        <p:sp>
          <p:nvSpPr>
            <p:cNvPr id="23575" name="Line 23"/>
            <p:cNvSpPr>
              <a:spLocks noChangeShapeType="1"/>
            </p:cNvSpPr>
            <p:nvPr/>
          </p:nvSpPr>
          <p:spPr bwMode="auto">
            <a:xfrm flipH="1">
              <a:off x="3024" y="1392"/>
              <a:ext cx="672" cy="0"/>
            </a:xfrm>
            <a:prstGeom prst="line">
              <a:avLst/>
            </a:prstGeom>
            <a:noFill/>
            <a:ln w="9525">
              <a:solidFill>
                <a:schemeClr val="tx2"/>
              </a:solidFill>
              <a:round/>
              <a:headEnd/>
              <a:tailEnd/>
            </a:ln>
            <a:effectLst/>
          </p:spPr>
          <p:txBody>
            <a:bodyPr wrap="none"/>
            <a:lstStyle/>
            <a:p>
              <a:endParaRPr lang="en-US"/>
            </a:p>
          </p:txBody>
        </p:sp>
        <p:sp>
          <p:nvSpPr>
            <p:cNvPr id="23576" name="Line 24"/>
            <p:cNvSpPr>
              <a:spLocks noChangeShapeType="1"/>
            </p:cNvSpPr>
            <p:nvPr/>
          </p:nvSpPr>
          <p:spPr bwMode="auto">
            <a:xfrm flipH="1">
              <a:off x="3072" y="2064"/>
              <a:ext cx="96" cy="0"/>
            </a:xfrm>
            <a:prstGeom prst="line">
              <a:avLst/>
            </a:prstGeom>
            <a:noFill/>
            <a:ln w="9525">
              <a:solidFill>
                <a:schemeClr val="tx1"/>
              </a:solidFill>
              <a:round/>
              <a:headEnd/>
              <a:tailEnd/>
            </a:ln>
            <a:effectLst/>
          </p:spPr>
          <p:txBody>
            <a:bodyPr wrap="none"/>
            <a:lstStyle/>
            <a:p>
              <a:endParaRPr lang="en-US"/>
            </a:p>
          </p:txBody>
        </p:sp>
        <p:sp>
          <p:nvSpPr>
            <p:cNvPr id="23577" name="Line 25"/>
            <p:cNvSpPr>
              <a:spLocks noChangeShapeType="1"/>
            </p:cNvSpPr>
            <p:nvPr/>
          </p:nvSpPr>
          <p:spPr bwMode="auto">
            <a:xfrm>
              <a:off x="3120" y="1392"/>
              <a:ext cx="0" cy="672"/>
            </a:xfrm>
            <a:prstGeom prst="line">
              <a:avLst/>
            </a:prstGeom>
            <a:noFill/>
            <a:ln w="9525">
              <a:solidFill>
                <a:schemeClr val="tx1"/>
              </a:solidFill>
              <a:round/>
              <a:headEnd type="triangle" w="med" len="med"/>
              <a:tailEnd type="triangle" w="med" len="med"/>
            </a:ln>
            <a:effectLst/>
          </p:spPr>
          <p:txBody>
            <a:bodyPr wrap="none"/>
            <a:lstStyle/>
            <a:p>
              <a:endParaRPr lang="en-US"/>
            </a:p>
          </p:txBody>
        </p:sp>
        <p:sp>
          <p:nvSpPr>
            <p:cNvPr id="23578" name="Line 26"/>
            <p:cNvSpPr>
              <a:spLocks noChangeShapeType="1"/>
            </p:cNvSpPr>
            <p:nvPr/>
          </p:nvSpPr>
          <p:spPr bwMode="auto">
            <a:xfrm>
              <a:off x="2976" y="720"/>
              <a:ext cx="384" cy="0"/>
            </a:xfrm>
            <a:prstGeom prst="line">
              <a:avLst/>
            </a:prstGeom>
            <a:noFill/>
            <a:ln w="38100">
              <a:solidFill>
                <a:srgbClr val="FF0000"/>
              </a:solidFill>
              <a:round/>
              <a:headEnd/>
              <a:tailEnd type="triangle" w="med" len="med"/>
            </a:ln>
            <a:effectLst/>
          </p:spPr>
          <p:txBody>
            <a:bodyPr wrap="none"/>
            <a:lstStyle/>
            <a:p>
              <a:endParaRPr lang="en-US"/>
            </a:p>
          </p:txBody>
        </p:sp>
        <p:sp>
          <p:nvSpPr>
            <p:cNvPr id="23579" name="Line 27"/>
            <p:cNvSpPr>
              <a:spLocks noChangeShapeType="1"/>
            </p:cNvSpPr>
            <p:nvPr/>
          </p:nvSpPr>
          <p:spPr bwMode="auto">
            <a:xfrm>
              <a:off x="3120" y="720"/>
              <a:ext cx="0" cy="672"/>
            </a:xfrm>
            <a:prstGeom prst="line">
              <a:avLst/>
            </a:prstGeom>
            <a:noFill/>
            <a:ln w="9525">
              <a:solidFill>
                <a:schemeClr val="tx1"/>
              </a:solidFill>
              <a:round/>
              <a:headEnd type="triangle" w="med" len="med"/>
              <a:tailEnd type="triangle" w="med" len="med"/>
            </a:ln>
            <a:effectLst/>
          </p:spPr>
          <p:txBody>
            <a:bodyPr wrap="none"/>
            <a:lstStyle/>
            <a:p>
              <a:endParaRPr lang="en-US"/>
            </a:p>
          </p:txBody>
        </p:sp>
        <p:sp>
          <p:nvSpPr>
            <p:cNvPr id="23580" name="Line 28"/>
            <p:cNvSpPr>
              <a:spLocks noChangeShapeType="1"/>
            </p:cNvSpPr>
            <p:nvPr/>
          </p:nvSpPr>
          <p:spPr bwMode="auto">
            <a:xfrm flipH="1">
              <a:off x="4224" y="2064"/>
              <a:ext cx="480" cy="0"/>
            </a:xfrm>
            <a:prstGeom prst="line">
              <a:avLst/>
            </a:prstGeom>
            <a:noFill/>
            <a:ln w="38100">
              <a:solidFill>
                <a:srgbClr val="FF0000"/>
              </a:solidFill>
              <a:round/>
              <a:headEnd/>
              <a:tailEnd type="triangle" w="med" len="med"/>
            </a:ln>
            <a:effectLst/>
          </p:spPr>
          <p:txBody>
            <a:bodyPr wrap="none"/>
            <a:lstStyle/>
            <a:p>
              <a:endParaRPr lang="en-US"/>
            </a:p>
          </p:txBody>
        </p:sp>
        <p:sp>
          <p:nvSpPr>
            <p:cNvPr id="23581" name="Text Box 29"/>
            <p:cNvSpPr txBox="1">
              <a:spLocks noChangeArrowheads="1"/>
            </p:cNvSpPr>
            <p:nvPr/>
          </p:nvSpPr>
          <p:spPr bwMode="auto">
            <a:xfrm>
              <a:off x="4320" y="1296"/>
              <a:ext cx="432"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P</a:t>
              </a:r>
            </a:p>
          </p:txBody>
        </p:sp>
        <p:sp>
          <p:nvSpPr>
            <p:cNvPr id="23582" name="Text Box 30"/>
            <p:cNvSpPr txBox="1">
              <a:spLocks noChangeArrowheads="1"/>
            </p:cNvSpPr>
            <p:nvPr/>
          </p:nvSpPr>
          <p:spPr bwMode="auto">
            <a:xfrm>
              <a:off x="3312" y="1440"/>
              <a:ext cx="432" cy="231"/>
            </a:xfrm>
            <a:prstGeom prst="rect">
              <a:avLst/>
            </a:prstGeom>
            <a:noFill/>
            <a:ln w="9525">
              <a:noFill/>
              <a:miter lim="800000"/>
              <a:headEnd/>
              <a:tailEnd/>
            </a:ln>
            <a:effectLst/>
          </p:spPr>
          <p:txBody>
            <a:bodyPr>
              <a:spAutoFit/>
            </a:bodyPr>
            <a:lstStyle/>
            <a:p>
              <a:pPr>
                <a:spcBef>
                  <a:spcPct val="50000"/>
                </a:spcBef>
              </a:pPr>
              <a:r>
                <a:rPr lang="en-US">
                  <a:latin typeface="Times New Roman" pitchFamily="18" charset="0"/>
                </a:rPr>
                <a:t>20 lb</a:t>
              </a:r>
            </a:p>
          </p:txBody>
        </p:sp>
        <p:sp>
          <p:nvSpPr>
            <p:cNvPr id="23583" name="Text Box 31"/>
            <p:cNvSpPr txBox="1">
              <a:spLocks noChangeArrowheads="1"/>
            </p:cNvSpPr>
            <p:nvPr/>
          </p:nvSpPr>
          <p:spPr bwMode="auto">
            <a:xfrm>
              <a:off x="2688" y="576"/>
              <a:ext cx="432"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N</a:t>
              </a:r>
              <a:r>
                <a:rPr lang="en-US" sz="2200" baseline="-25000">
                  <a:latin typeface="Times New Roman" pitchFamily="18" charset="0"/>
                </a:rPr>
                <a:t>B</a:t>
              </a:r>
              <a:endParaRPr lang="en-US" sz="2200">
                <a:latin typeface="Times New Roman" pitchFamily="18" charset="0"/>
              </a:endParaRPr>
            </a:p>
          </p:txBody>
        </p:sp>
        <p:sp>
          <p:nvSpPr>
            <p:cNvPr id="23584" name="Text Box 32"/>
            <p:cNvSpPr txBox="1">
              <a:spLocks noChangeArrowheads="1"/>
            </p:cNvSpPr>
            <p:nvPr/>
          </p:nvSpPr>
          <p:spPr bwMode="auto">
            <a:xfrm>
              <a:off x="2784" y="912"/>
              <a:ext cx="432"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4 ft</a:t>
              </a:r>
            </a:p>
          </p:txBody>
        </p:sp>
        <p:sp>
          <p:nvSpPr>
            <p:cNvPr id="23585" name="Text Box 33"/>
            <p:cNvSpPr txBox="1">
              <a:spLocks noChangeArrowheads="1"/>
            </p:cNvSpPr>
            <p:nvPr/>
          </p:nvSpPr>
          <p:spPr bwMode="auto">
            <a:xfrm>
              <a:off x="2736" y="1555"/>
              <a:ext cx="432"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4 ft</a:t>
              </a:r>
            </a:p>
          </p:txBody>
        </p:sp>
        <p:sp>
          <p:nvSpPr>
            <p:cNvPr id="23586" name="Text Box 34"/>
            <p:cNvSpPr txBox="1">
              <a:spLocks noChangeArrowheads="1"/>
            </p:cNvSpPr>
            <p:nvPr/>
          </p:nvSpPr>
          <p:spPr bwMode="auto">
            <a:xfrm>
              <a:off x="3312" y="2400"/>
              <a:ext cx="432"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3 ft</a:t>
              </a:r>
            </a:p>
          </p:txBody>
        </p:sp>
        <p:sp>
          <p:nvSpPr>
            <p:cNvPr id="23587" name="Text Box 35"/>
            <p:cNvSpPr txBox="1">
              <a:spLocks noChangeArrowheads="1"/>
            </p:cNvSpPr>
            <p:nvPr/>
          </p:nvSpPr>
          <p:spPr bwMode="auto">
            <a:xfrm>
              <a:off x="3792" y="2400"/>
              <a:ext cx="432"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3 ft</a:t>
              </a:r>
            </a:p>
          </p:txBody>
        </p:sp>
        <p:sp>
          <p:nvSpPr>
            <p:cNvPr id="23588" name="Text Box 36"/>
            <p:cNvSpPr txBox="1">
              <a:spLocks noChangeArrowheads="1"/>
            </p:cNvSpPr>
            <p:nvPr/>
          </p:nvSpPr>
          <p:spPr bwMode="auto">
            <a:xfrm>
              <a:off x="4176" y="2256"/>
              <a:ext cx="432"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N</a:t>
              </a:r>
              <a:r>
                <a:rPr lang="en-US" sz="2200" baseline="-25000">
                  <a:latin typeface="Times New Roman" pitchFamily="18" charset="0"/>
                </a:rPr>
                <a:t>A</a:t>
              </a:r>
              <a:endParaRPr lang="en-US" sz="2200">
                <a:latin typeface="Times New Roman" pitchFamily="18" charset="0"/>
              </a:endParaRPr>
            </a:p>
          </p:txBody>
        </p:sp>
        <p:sp>
          <p:nvSpPr>
            <p:cNvPr id="23589" name="Text Box 37"/>
            <p:cNvSpPr txBox="1">
              <a:spLocks noChangeArrowheads="1"/>
            </p:cNvSpPr>
            <p:nvPr/>
          </p:nvSpPr>
          <p:spPr bwMode="auto">
            <a:xfrm>
              <a:off x="4704" y="2016"/>
              <a:ext cx="432"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F</a:t>
              </a:r>
              <a:r>
                <a:rPr lang="en-US" sz="2200" baseline="-25000">
                  <a:latin typeface="Times New Roman" pitchFamily="18" charset="0"/>
                </a:rPr>
                <a:t>A</a:t>
              </a:r>
              <a:endParaRPr lang="en-US" sz="2200">
                <a:latin typeface="Times New Roman" pitchFamily="18" charset="0"/>
              </a:endParaRPr>
            </a:p>
          </p:txBody>
        </p:sp>
        <p:sp>
          <p:nvSpPr>
            <p:cNvPr id="23590" name="Text Box 38"/>
            <p:cNvSpPr txBox="1">
              <a:spLocks noChangeArrowheads="1"/>
            </p:cNvSpPr>
            <p:nvPr/>
          </p:nvSpPr>
          <p:spPr bwMode="auto">
            <a:xfrm>
              <a:off x="3744" y="576"/>
              <a:ext cx="1776" cy="269"/>
            </a:xfrm>
            <a:prstGeom prst="rect">
              <a:avLst/>
            </a:prstGeom>
            <a:noFill/>
            <a:ln w="9525">
              <a:noFill/>
              <a:miter lim="800000"/>
              <a:headEnd/>
              <a:tailEnd/>
            </a:ln>
            <a:effectLst/>
          </p:spPr>
          <p:txBody>
            <a:bodyPr>
              <a:spAutoFit/>
            </a:bodyPr>
            <a:lstStyle/>
            <a:p>
              <a:pPr>
                <a:spcBef>
                  <a:spcPct val="50000"/>
                </a:spcBef>
              </a:pPr>
              <a:r>
                <a:rPr lang="en-US" sz="2200" u="sng">
                  <a:latin typeface="Times New Roman" pitchFamily="18" charset="0"/>
                </a:rPr>
                <a:t>FBD of the ladder</a:t>
              </a:r>
              <a:endParaRPr lang="en-US" sz="2200">
                <a:latin typeface="Times New Roman" pitchFamily="18" charset="0"/>
              </a:endParaRPr>
            </a:p>
          </p:txBody>
        </p:sp>
      </p:gr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54" name="Group 54"/>
          <p:cNvGrpSpPr>
            <a:grpSpLocks/>
          </p:cNvGrpSpPr>
          <p:nvPr/>
        </p:nvGrpSpPr>
        <p:grpSpPr bwMode="auto">
          <a:xfrm>
            <a:off x="457200" y="838200"/>
            <a:ext cx="8077200" cy="1828800"/>
            <a:chOff x="288" y="528"/>
            <a:chExt cx="5088" cy="1152"/>
          </a:xfrm>
        </p:grpSpPr>
        <p:grpSp>
          <p:nvGrpSpPr>
            <p:cNvPr id="25629" name="Group 29"/>
            <p:cNvGrpSpPr>
              <a:grpSpLocks/>
            </p:cNvGrpSpPr>
            <p:nvPr/>
          </p:nvGrpSpPr>
          <p:grpSpPr bwMode="auto">
            <a:xfrm>
              <a:off x="4224" y="912"/>
              <a:ext cx="1152" cy="768"/>
              <a:chOff x="4224" y="2736"/>
              <a:chExt cx="1152" cy="768"/>
            </a:xfrm>
          </p:grpSpPr>
          <p:sp>
            <p:nvSpPr>
              <p:cNvPr id="25630" name="Line 30"/>
              <p:cNvSpPr>
                <a:spLocks noChangeShapeType="1"/>
              </p:cNvSpPr>
              <p:nvPr/>
            </p:nvSpPr>
            <p:spPr bwMode="auto">
              <a:xfrm>
                <a:off x="4368" y="3408"/>
                <a:ext cx="816" cy="0"/>
              </a:xfrm>
              <a:prstGeom prst="line">
                <a:avLst/>
              </a:prstGeom>
              <a:noFill/>
              <a:ln w="9525">
                <a:solidFill>
                  <a:srgbClr val="00FF00"/>
                </a:solidFill>
                <a:round/>
                <a:headEnd/>
                <a:tailEnd/>
              </a:ln>
              <a:effectLst/>
            </p:spPr>
            <p:txBody>
              <a:bodyPr wrap="none"/>
              <a:lstStyle/>
              <a:p>
                <a:endParaRPr lang="en-US"/>
              </a:p>
            </p:txBody>
          </p:sp>
          <p:sp>
            <p:nvSpPr>
              <p:cNvPr id="25631" name="Line 31"/>
              <p:cNvSpPr>
                <a:spLocks noChangeShapeType="1"/>
              </p:cNvSpPr>
              <p:nvPr/>
            </p:nvSpPr>
            <p:spPr bwMode="auto">
              <a:xfrm>
                <a:off x="5184" y="2976"/>
                <a:ext cx="0" cy="432"/>
              </a:xfrm>
              <a:prstGeom prst="line">
                <a:avLst/>
              </a:prstGeom>
              <a:noFill/>
              <a:ln w="9525">
                <a:solidFill>
                  <a:srgbClr val="00FF00"/>
                </a:solidFill>
                <a:round/>
                <a:headEnd/>
                <a:tailEnd/>
              </a:ln>
              <a:effectLst/>
            </p:spPr>
            <p:txBody>
              <a:bodyPr wrap="none"/>
              <a:lstStyle/>
              <a:p>
                <a:endParaRPr lang="en-US"/>
              </a:p>
            </p:txBody>
          </p:sp>
          <p:sp>
            <p:nvSpPr>
              <p:cNvPr id="25632" name="Line 32"/>
              <p:cNvSpPr>
                <a:spLocks noChangeShapeType="1"/>
              </p:cNvSpPr>
              <p:nvPr/>
            </p:nvSpPr>
            <p:spPr bwMode="auto">
              <a:xfrm>
                <a:off x="5184" y="2976"/>
                <a:ext cx="96" cy="0"/>
              </a:xfrm>
              <a:prstGeom prst="line">
                <a:avLst/>
              </a:prstGeom>
              <a:noFill/>
              <a:ln w="9525">
                <a:solidFill>
                  <a:schemeClr val="tx1"/>
                </a:solidFill>
                <a:round/>
                <a:headEnd/>
                <a:tailEnd/>
              </a:ln>
              <a:effectLst/>
            </p:spPr>
            <p:txBody>
              <a:bodyPr wrap="none"/>
              <a:lstStyle/>
              <a:p>
                <a:endParaRPr lang="en-US"/>
              </a:p>
            </p:txBody>
          </p:sp>
          <p:sp>
            <p:nvSpPr>
              <p:cNvPr id="25633" name="Line 33"/>
              <p:cNvSpPr>
                <a:spLocks noChangeShapeType="1"/>
              </p:cNvSpPr>
              <p:nvPr/>
            </p:nvSpPr>
            <p:spPr bwMode="auto">
              <a:xfrm>
                <a:off x="5280" y="2976"/>
                <a:ext cx="0" cy="528"/>
              </a:xfrm>
              <a:prstGeom prst="line">
                <a:avLst/>
              </a:prstGeom>
              <a:noFill/>
              <a:ln w="9525">
                <a:solidFill>
                  <a:srgbClr val="00FF00"/>
                </a:solidFill>
                <a:round/>
                <a:headEnd/>
                <a:tailEnd/>
              </a:ln>
              <a:effectLst/>
            </p:spPr>
            <p:txBody>
              <a:bodyPr wrap="none"/>
              <a:lstStyle/>
              <a:p>
                <a:endParaRPr lang="en-US"/>
              </a:p>
            </p:txBody>
          </p:sp>
          <p:sp>
            <p:nvSpPr>
              <p:cNvPr id="25634" name="Line 34"/>
              <p:cNvSpPr>
                <a:spLocks noChangeShapeType="1"/>
              </p:cNvSpPr>
              <p:nvPr/>
            </p:nvSpPr>
            <p:spPr bwMode="auto">
              <a:xfrm>
                <a:off x="4368" y="3504"/>
                <a:ext cx="960" cy="0"/>
              </a:xfrm>
              <a:prstGeom prst="line">
                <a:avLst/>
              </a:prstGeom>
              <a:noFill/>
              <a:ln w="9525">
                <a:solidFill>
                  <a:srgbClr val="00FF00"/>
                </a:solidFill>
                <a:round/>
                <a:headEnd/>
                <a:tailEnd/>
              </a:ln>
              <a:effectLst/>
            </p:spPr>
            <p:txBody>
              <a:bodyPr wrap="none"/>
              <a:lstStyle/>
              <a:p>
                <a:endParaRPr lang="en-US"/>
              </a:p>
            </p:txBody>
          </p:sp>
          <p:sp>
            <p:nvSpPr>
              <p:cNvPr id="25635" name="Line 35"/>
              <p:cNvSpPr>
                <a:spLocks noChangeShapeType="1"/>
              </p:cNvSpPr>
              <p:nvPr/>
            </p:nvSpPr>
            <p:spPr bwMode="auto">
              <a:xfrm flipH="1">
                <a:off x="4464" y="3408"/>
                <a:ext cx="48" cy="96"/>
              </a:xfrm>
              <a:prstGeom prst="line">
                <a:avLst/>
              </a:prstGeom>
              <a:noFill/>
              <a:ln w="9525">
                <a:solidFill>
                  <a:schemeClr val="tx1"/>
                </a:solidFill>
                <a:round/>
                <a:headEnd/>
                <a:tailEnd/>
              </a:ln>
              <a:effectLst/>
            </p:spPr>
            <p:txBody>
              <a:bodyPr wrap="none"/>
              <a:lstStyle/>
              <a:p>
                <a:endParaRPr lang="en-US"/>
              </a:p>
            </p:txBody>
          </p:sp>
          <p:sp>
            <p:nvSpPr>
              <p:cNvPr id="25636" name="Line 36"/>
              <p:cNvSpPr>
                <a:spLocks noChangeShapeType="1"/>
              </p:cNvSpPr>
              <p:nvPr/>
            </p:nvSpPr>
            <p:spPr bwMode="auto">
              <a:xfrm flipH="1">
                <a:off x="4560" y="3408"/>
                <a:ext cx="48" cy="96"/>
              </a:xfrm>
              <a:prstGeom prst="line">
                <a:avLst/>
              </a:prstGeom>
              <a:noFill/>
              <a:ln w="9525">
                <a:solidFill>
                  <a:schemeClr val="tx1"/>
                </a:solidFill>
                <a:round/>
                <a:headEnd/>
                <a:tailEnd/>
              </a:ln>
              <a:effectLst/>
            </p:spPr>
            <p:txBody>
              <a:bodyPr wrap="none"/>
              <a:lstStyle/>
              <a:p>
                <a:endParaRPr lang="en-US"/>
              </a:p>
            </p:txBody>
          </p:sp>
          <p:sp>
            <p:nvSpPr>
              <p:cNvPr id="25637" name="Line 37"/>
              <p:cNvSpPr>
                <a:spLocks noChangeShapeType="1"/>
              </p:cNvSpPr>
              <p:nvPr/>
            </p:nvSpPr>
            <p:spPr bwMode="auto">
              <a:xfrm flipH="1">
                <a:off x="4656" y="3408"/>
                <a:ext cx="48" cy="96"/>
              </a:xfrm>
              <a:prstGeom prst="line">
                <a:avLst/>
              </a:prstGeom>
              <a:noFill/>
              <a:ln w="9525">
                <a:solidFill>
                  <a:schemeClr val="tx1"/>
                </a:solidFill>
                <a:round/>
                <a:headEnd/>
                <a:tailEnd/>
              </a:ln>
              <a:effectLst/>
            </p:spPr>
            <p:txBody>
              <a:bodyPr wrap="none"/>
              <a:lstStyle/>
              <a:p>
                <a:endParaRPr lang="en-US"/>
              </a:p>
            </p:txBody>
          </p:sp>
          <p:sp>
            <p:nvSpPr>
              <p:cNvPr id="25638" name="Line 38"/>
              <p:cNvSpPr>
                <a:spLocks noChangeShapeType="1"/>
              </p:cNvSpPr>
              <p:nvPr/>
            </p:nvSpPr>
            <p:spPr bwMode="auto">
              <a:xfrm flipH="1">
                <a:off x="4752" y="3408"/>
                <a:ext cx="48" cy="96"/>
              </a:xfrm>
              <a:prstGeom prst="line">
                <a:avLst/>
              </a:prstGeom>
              <a:noFill/>
              <a:ln w="9525">
                <a:solidFill>
                  <a:schemeClr val="tx1"/>
                </a:solidFill>
                <a:round/>
                <a:headEnd/>
                <a:tailEnd/>
              </a:ln>
              <a:effectLst/>
            </p:spPr>
            <p:txBody>
              <a:bodyPr wrap="none"/>
              <a:lstStyle/>
              <a:p>
                <a:endParaRPr lang="en-US"/>
              </a:p>
            </p:txBody>
          </p:sp>
          <p:sp>
            <p:nvSpPr>
              <p:cNvPr id="25639" name="Line 39"/>
              <p:cNvSpPr>
                <a:spLocks noChangeShapeType="1"/>
              </p:cNvSpPr>
              <p:nvPr/>
            </p:nvSpPr>
            <p:spPr bwMode="auto">
              <a:xfrm flipH="1">
                <a:off x="4848" y="3408"/>
                <a:ext cx="48" cy="96"/>
              </a:xfrm>
              <a:prstGeom prst="line">
                <a:avLst/>
              </a:prstGeom>
              <a:noFill/>
              <a:ln w="9525">
                <a:solidFill>
                  <a:schemeClr val="tx1"/>
                </a:solidFill>
                <a:round/>
                <a:headEnd/>
                <a:tailEnd/>
              </a:ln>
              <a:effectLst/>
            </p:spPr>
            <p:txBody>
              <a:bodyPr wrap="none"/>
              <a:lstStyle/>
              <a:p>
                <a:endParaRPr lang="en-US"/>
              </a:p>
            </p:txBody>
          </p:sp>
          <p:sp>
            <p:nvSpPr>
              <p:cNvPr id="25640" name="Line 40"/>
              <p:cNvSpPr>
                <a:spLocks noChangeShapeType="1"/>
              </p:cNvSpPr>
              <p:nvPr/>
            </p:nvSpPr>
            <p:spPr bwMode="auto">
              <a:xfrm flipH="1">
                <a:off x="4944" y="3408"/>
                <a:ext cx="48" cy="96"/>
              </a:xfrm>
              <a:prstGeom prst="line">
                <a:avLst/>
              </a:prstGeom>
              <a:noFill/>
              <a:ln w="9525">
                <a:solidFill>
                  <a:schemeClr val="tx1"/>
                </a:solidFill>
                <a:round/>
                <a:headEnd/>
                <a:tailEnd/>
              </a:ln>
              <a:effectLst/>
            </p:spPr>
            <p:txBody>
              <a:bodyPr wrap="none"/>
              <a:lstStyle/>
              <a:p>
                <a:endParaRPr lang="en-US"/>
              </a:p>
            </p:txBody>
          </p:sp>
          <p:sp>
            <p:nvSpPr>
              <p:cNvPr id="25641" name="Line 41"/>
              <p:cNvSpPr>
                <a:spLocks noChangeShapeType="1"/>
              </p:cNvSpPr>
              <p:nvPr/>
            </p:nvSpPr>
            <p:spPr bwMode="auto">
              <a:xfrm flipH="1">
                <a:off x="5040" y="3408"/>
                <a:ext cx="48" cy="96"/>
              </a:xfrm>
              <a:prstGeom prst="line">
                <a:avLst/>
              </a:prstGeom>
              <a:noFill/>
              <a:ln w="9525">
                <a:solidFill>
                  <a:schemeClr val="tx1"/>
                </a:solidFill>
                <a:round/>
                <a:headEnd/>
                <a:tailEnd/>
              </a:ln>
              <a:effectLst/>
            </p:spPr>
            <p:txBody>
              <a:bodyPr wrap="none"/>
              <a:lstStyle/>
              <a:p>
                <a:endParaRPr lang="en-US"/>
              </a:p>
            </p:txBody>
          </p:sp>
          <p:sp>
            <p:nvSpPr>
              <p:cNvPr id="25642" name="Line 42"/>
              <p:cNvSpPr>
                <a:spLocks noChangeShapeType="1"/>
              </p:cNvSpPr>
              <p:nvPr/>
            </p:nvSpPr>
            <p:spPr bwMode="auto">
              <a:xfrm flipH="1">
                <a:off x="5136" y="3408"/>
                <a:ext cx="48" cy="96"/>
              </a:xfrm>
              <a:prstGeom prst="line">
                <a:avLst/>
              </a:prstGeom>
              <a:noFill/>
              <a:ln w="9525">
                <a:solidFill>
                  <a:schemeClr val="tx1"/>
                </a:solidFill>
                <a:round/>
                <a:headEnd/>
                <a:tailEnd/>
              </a:ln>
              <a:effectLst/>
            </p:spPr>
            <p:txBody>
              <a:bodyPr wrap="none"/>
              <a:lstStyle/>
              <a:p>
                <a:endParaRPr lang="en-US"/>
              </a:p>
            </p:txBody>
          </p:sp>
          <p:sp>
            <p:nvSpPr>
              <p:cNvPr id="25643" name="Line 43"/>
              <p:cNvSpPr>
                <a:spLocks noChangeShapeType="1"/>
              </p:cNvSpPr>
              <p:nvPr/>
            </p:nvSpPr>
            <p:spPr bwMode="auto">
              <a:xfrm flipH="1">
                <a:off x="5232" y="3312"/>
                <a:ext cx="48" cy="144"/>
              </a:xfrm>
              <a:prstGeom prst="line">
                <a:avLst/>
              </a:prstGeom>
              <a:noFill/>
              <a:ln w="9525">
                <a:solidFill>
                  <a:schemeClr val="tx1"/>
                </a:solidFill>
                <a:round/>
                <a:headEnd/>
                <a:tailEnd/>
              </a:ln>
              <a:effectLst/>
            </p:spPr>
            <p:txBody>
              <a:bodyPr wrap="none"/>
              <a:lstStyle/>
              <a:p>
                <a:endParaRPr lang="en-US"/>
              </a:p>
            </p:txBody>
          </p:sp>
          <p:sp>
            <p:nvSpPr>
              <p:cNvPr id="25644" name="Line 44"/>
              <p:cNvSpPr>
                <a:spLocks noChangeShapeType="1"/>
              </p:cNvSpPr>
              <p:nvPr/>
            </p:nvSpPr>
            <p:spPr bwMode="auto">
              <a:xfrm flipH="1">
                <a:off x="5184" y="3216"/>
                <a:ext cx="96" cy="144"/>
              </a:xfrm>
              <a:prstGeom prst="line">
                <a:avLst/>
              </a:prstGeom>
              <a:noFill/>
              <a:ln w="9525">
                <a:solidFill>
                  <a:schemeClr val="tx1"/>
                </a:solidFill>
                <a:round/>
                <a:headEnd/>
                <a:tailEnd/>
              </a:ln>
              <a:effectLst/>
            </p:spPr>
            <p:txBody>
              <a:bodyPr wrap="none"/>
              <a:lstStyle/>
              <a:p>
                <a:endParaRPr lang="en-US"/>
              </a:p>
            </p:txBody>
          </p:sp>
          <p:sp>
            <p:nvSpPr>
              <p:cNvPr id="25645" name="Line 45"/>
              <p:cNvSpPr>
                <a:spLocks noChangeShapeType="1"/>
              </p:cNvSpPr>
              <p:nvPr/>
            </p:nvSpPr>
            <p:spPr bwMode="auto">
              <a:xfrm flipH="1">
                <a:off x="5184" y="3072"/>
                <a:ext cx="96" cy="96"/>
              </a:xfrm>
              <a:prstGeom prst="line">
                <a:avLst/>
              </a:prstGeom>
              <a:noFill/>
              <a:ln w="9525">
                <a:solidFill>
                  <a:schemeClr val="tx1"/>
                </a:solidFill>
                <a:round/>
                <a:headEnd/>
                <a:tailEnd/>
              </a:ln>
              <a:effectLst/>
            </p:spPr>
            <p:txBody>
              <a:bodyPr wrap="none"/>
              <a:lstStyle/>
              <a:p>
                <a:endParaRPr lang="en-US"/>
              </a:p>
            </p:txBody>
          </p:sp>
          <p:sp>
            <p:nvSpPr>
              <p:cNvPr id="25646" name="Line 46"/>
              <p:cNvSpPr>
                <a:spLocks noChangeShapeType="1"/>
              </p:cNvSpPr>
              <p:nvPr/>
            </p:nvSpPr>
            <p:spPr bwMode="auto">
              <a:xfrm flipV="1">
                <a:off x="4560" y="2832"/>
                <a:ext cx="816" cy="576"/>
              </a:xfrm>
              <a:prstGeom prst="line">
                <a:avLst/>
              </a:prstGeom>
              <a:noFill/>
              <a:ln w="9525">
                <a:solidFill>
                  <a:srgbClr val="00FF00"/>
                </a:solidFill>
                <a:round/>
                <a:headEnd/>
                <a:tailEnd/>
              </a:ln>
              <a:effectLst/>
            </p:spPr>
            <p:txBody>
              <a:bodyPr wrap="none"/>
              <a:lstStyle/>
              <a:p>
                <a:endParaRPr lang="en-US"/>
              </a:p>
            </p:txBody>
          </p:sp>
          <p:sp>
            <p:nvSpPr>
              <p:cNvPr id="25647" name="Line 47"/>
              <p:cNvSpPr>
                <a:spLocks noChangeShapeType="1"/>
              </p:cNvSpPr>
              <p:nvPr/>
            </p:nvSpPr>
            <p:spPr bwMode="auto">
              <a:xfrm flipV="1">
                <a:off x="4416" y="2736"/>
                <a:ext cx="960" cy="672"/>
              </a:xfrm>
              <a:prstGeom prst="line">
                <a:avLst/>
              </a:prstGeom>
              <a:noFill/>
              <a:ln w="9525">
                <a:solidFill>
                  <a:srgbClr val="00FF00"/>
                </a:solidFill>
                <a:round/>
                <a:headEnd/>
                <a:tailEnd/>
              </a:ln>
              <a:effectLst/>
            </p:spPr>
            <p:txBody>
              <a:bodyPr wrap="none"/>
              <a:lstStyle/>
              <a:p>
                <a:endParaRPr lang="en-US"/>
              </a:p>
            </p:txBody>
          </p:sp>
          <p:sp>
            <p:nvSpPr>
              <p:cNvPr id="25648" name="Line 48"/>
              <p:cNvSpPr>
                <a:spLocks noChangeShapeType="1"/>
              </p:cNvSpPr>
              <p:nvPr/>
            </p:nvSpPr>
            <p:spPr bwMode="auto">
              <a:xfrm>
                <a:off x="5376" y="2736"/>
                <a:ext cx="0" cy="48"/>
              </a:xfrm>
              <a:prstGeom prst="line">
                <a:avLst/>
              </a:prstGeom>
              <a:noFill/>
              <a:ln w="9525">
                <a:solidFill>
                  <a:schemeClr val="tx1"/>
                </a:solidFill>
                <a:round/>
                <a:headEnd/>
                <a:tailEnd/>
              </a:ln>
              <a:effectLst/>
            </p:spPr>
            <p:txBody>
              <a:bodyPr wrap="none"/>
              <a:lstStyle/>
              <a:p>
                <a:endParaRPr lang="en-US"/>
              </a:p>
            </p:txBody>
          </p:sp>
          <p:sp>
            <p:nvSpPr>
              <p:cNvPr id="25649" name="Line 49"/>
              <p:cNvSpPr>
                <a:spLocks noChangeShapeType="1"/>
              </p:cNvSpPr>
              <p:nvPr/>
            </p:nvSpPr>
            <p:spPr bwMode="auto">
              <a:xfrm flipV="1">
                <a:off x="5376" y="2736"/>
                <a:ext cx="0" cy="96"/>
              </a:xfrm>
              <a:prstGeom prst="line">
                <a:avLst/>
              </a:prstGeom>
              <a:noFill/>
              <a:ln w="9525">
                <a:solidFill>
                  <a:srgbClr val="00FF00"/>
                </a:solidFill>
                <a:round/>
                <a:headEnd/>
                <a:tailEnd/>
              </a:ln>
              <a:effectLst/>
            </p:spPr>
            <p:txBody>
              <a:bodyPr wrap="none"/>
              <a:lstStyle/>
              <a:p>
                <a:endParaRPr lang="en-US"/>
              </a:p>
            </p:txBody>
          </p:sp>
          <p:sp>
            <p:nvSpPr>
              <p:cNvPr id="25650" name="Text Box 50"/>
              <p:cNvSpPr txBox="1">
                <a:spLocks noChangeArrowheads="1"/>
              </p:cNvSpPr>
              <p:nvPr/>
            </p:nvSpPr>
            <p:spPr bwMode="auto">
              <a:xfrm>
                <a:off x="4224" y="3168"/>
                <a:ext cx="243" cy="269"/>
              </a:xfrm>
              <a:prstGeom prst="rect">
                <a:avLst/>
              </a:prstGeom>
              <a:noFill/>
              <a:ln w="9525">
                <a:noFill/>
                <a:miter lim="800000"/>
                <a:headEnd/>
                <a:tailEnd/>
              </a:ln>
              <a:effectLst/>
            </p:spPr>
            <p:txBody>
              <a:bodyPr wrap="none">
                <a:spAutoFit/>
              </a:bodyPr>
              <a:lstStyle/>
              <a:p>
                <a:r>
                  <a:rPr lang="en-US" sz="2200">
                    <a:latin typeface="Times New Roman" pitchFamily="18" charset="0"/>
                  </a:rPr>
                  <a:t>A</a:t>
                </a:r>
              </a:p>
            </p:txBody>
          </p:sp>
          <p:sp>
            <p:nvSpPr>
              <p:cNvPr id="25651" name="Text Box 51"/>
              <p:cNvSpPr txBox="1">
                <a:spLocks noChangeArrowheads="1"/>
              </p:cNvSpPr>
              <p:nvPr/>
            </p:nvSpPr>
            <p:spPr bwMode="auto">
              <a:xfrm>
                <a:off x="4896" y="2736"/>
                <a:ext cx="233" cy="269"/>
              </a:xfrm>
              <a:prstGeom prst="rect">
                <a:avLst/>
              </a:prstGeom>
              <a:noFill/>
              <a:ln w="9525">
                <a:noFill/>
                <a:miter lim="800000"/>
                <a:headEnd/>
                <a:tailEnd/>
              </a:ln>
              <a:effectLst/>
            </p:spPr>
            <p:txBody>
              <a:bodyPr wrap="none">
                <a:spAutoFit/>
              </a:bodyPr>
              <a:lstStyle/>
              <a:p>
                <a:r>
                  <a:rPr lang="en-US" sz="2200">
                    <a:latin typeface="Times New Roman" pitchFamily="18" charset="0"/>
                  </a:rPr>
                  <a:t>B</a:t>
                </a:r>
              </a:p>
            </p:txBody>
          </p:sp>
        </p:grpSp>
        <p:grpSp>
          <p:nvGrpSpPr>
            <p:cNvPr id="25653" name="Group 53"/>
            <p:cNvGrpSpPr>
              <a:grpSpLocks/>
            </p:cNvGrpSpPr>
            <p:nvPr/>
          </p:nvGrpSpPr>
          <p:grpSpPr bwMode="auto">
            <a:xfrm>
              <a:off x="288" y="528"/>
              <a:ext cx="4176" cy="1152"/>
              <a:chOff x="288" y="528"/>
              <a:chExt cx="4176" cy="1152"/>
            </a:xfrm>
          </p:grpSpPr>
          <p:sp>
            <p:nvSpPr>
              <p:cNvPr id="25605" name="Text Box 5"/>
              <p:cNvSpPr txBox="1">
                <a:spLocks noChangeArrowheads="1"/>
              </p:cNvSpPr>
              <p:nvPr/>
            </p:nvSpPr>
            <p:spPr bwMode="auto">
              <a:xfrm>
                <a:off x="288" y="528"/>
                <a:ext cx="4176" cy="1152"/>
              </a:xfrm>
              <a:prstGeom prst="rect">
                <a:avLst/>
              </a:prstGeom>
              <a:noFill/>
              <a:ln w="9525">
                <a:noFill/>
                <a:miter lim="800000"/>
                <a:headEnd/>
                <a:tailEnd/>
              </a:ln>
              <a:effectLst/>
            </p:spPr>
            <p:txBody>
              <a:bodyPr>
                <a:spAutoFit/>
              </a:bodyPr>
              <a:lstStyle/>
              <a:p>
                <a:pPr marL="395288" indent="-395288">
                  <a:spcBef>
                    <a:spcPct val="50000"/>
                  </a:spcBef>
                </a:pPr>
                <a:r>
                  <a:rPr lang="en-US" sz="2400">
                    <a:latin typeface="Times New Roman" pitchFamily="18" charset="0"/>
                  </a:rPr>
                  <a:t>1.  A ladder is positioned as shown. Indicate the direction of the friction force </a:t>
                </a:r>
                <a:r>
                  <a:rPr lang="en-US" sz="2400" u="sng">
                    <a:latin typeface="Times New Roman" pitchFamily="18" charset="0"/>
                  </a:rPr>
                  <a:t>on the ladder at B</a:t>
                </a:r>
                <a:r>
                  <a:rPr lang="en-US" sz="2400">
                    <a:latin typeface="Times New Roman" pitchFamily="18" charset="0"/>
                  </a:rPr>
                  <a:t>.</a:t>
                </a:r>
              </a:p>
              <a:p>
                <a:pPr marL="395288" indent="-395288">
                  <a:spcBef>
                    <a:spcPct val="50000"/>
                  </a:spcBef>
                </a:pPr>
                <a:r>
                  <a:rPr lang="en-US" sz="2200">
                    <a:latin typeface="Times New Roman" pitchFamily="18" charset="0"/>
                  </a:rPr>
                  <a:t>  A)  </a:t>
                </a:r>
                <a:r>
                  <a:rPr lang="en-US" sz="2200">
                    <a:latin typeface="Times New Roman" pitchFamily="18" charset="0"/>
                    <a:sym typeface="Symbol" pitchFamily="18" charset="2"/>
                  </a:rPr>
                  <a:t>                                     B)   </a:t>
                </a:r>
              </a:p>
              <a:p>
                <a:pPr marL="395288" indent="-395288">
                  <a:spcBef>
                    <a:spcPct val="50000"/>
                  </a:spcBef>
                </a:pPr>
                <a:r>
                  <a:rPr lang="en-US" sz="2200">
                    <a:latin typeface="Times New Roman" pitchFamily="18" charset="0"/>
                    <a:sym typeface="Symbol" pitchFamily="18" charset="2"/>
                  </a:rPr>
                  <a:t>  C)                                          D)  </a:t>
                </a:r>
                <a:endParaRPr lang="en-US" sz="2200">
                  <a:latin typeface="Times New Roman" pitchFamily="18" charset="0"/>
                </a:endParaRPr>
              </a:p>
            </p:txBody>
          </p:sp>
          <p:grpSp>
            <p:nvGrpSpPr>
              <p:cNvPr id="25652" name="Group 52"/>
              <p:cNvGrpSpPr>
                <a:grpSpLocks/>
              </p:cNvGrpSpPr>
              <p:nvPr/>
            </p:nvGrpSpPr>
            <p:grpSpPr bwMode="auto">
              <a:xfrm>
                <a:off x="720" y="1488"/>
                <a:ext cx="2208" cy="144"/>
                <a:chOff x="720" y="1488"/>
                <a:chExt cx="2208" cy="144"/>
              </a:xfrm>
            </p:grpSpPr>
            <p:sp>
              <p:nvSpPr>
                <p:cNvPr id="25607" name="Line 7"/>
                <p:cNvSpPr>
                  <a:spLocks noChangeShapeType="1"/>
                </p:cNvSpPr>
                <p:nvPr/>
              </p:nvSpPr>
              <p:spPr bwMode="auto">
                <a:xfrm flipH="1">
                  <a:off x="2777" y="1488"/>
                  <a:ext cx="151" cy="144"/>
                </a:xfrm>
                <a:prstGeom prst="line">
                  <a:avLst/>
                </a:prstGeom>
                <a:noFill/>
                <a:ln w="9525">
                  <a:solidFill>
                    <a:schemeClr val="tx1"/>
                  </a:solidFill>
                  <a:round/>
                  <a:headEnd/>
                  <a:tailEnd type="triangle" w="med" len="med"/>
                </a:ln>
                <a:effectLst/>
              </p:spPr>
              <p:txBody>
                <a:bodyPr wrap="none"/>
                <a:lstStyle/>
                <a:p>
                  <a:endParaRPr lang="en-US"/>
                </a:p>
              </p:txBody>
            </p:sp>
            <p:sp>
              <p:nvSpPr>
                <p:cNvPr id="25606" name="Line 6"/>
                <p:cNvSpPr>
                  <a:spLocks noChangeShapeType="1"/>
                </p:cNvSpPr>
                <p:nvPr/>
              </p:nvSpPr>
              <p:spPr bwMode="auto">
                <a:xfrm flipV="1">
                  <a:off x="720" y="1488"/>
                  <a:ext cx="192" cy="144"/>
                </a:xfrm>
                <a:prstGeom prst="line">
                  <a:avLst/>
                </a:prstGeom>
                <a:noFill/>
                <a:ln w="9525">
                  <a:solidFill>
                    <a:schemeClr val="tx1"/>
                  </a:solidFill>
                  <a:round/>
                  <a:headEnd/>
                  <a:tailEnd type="triangle" w="med" len="med"/>
                </a:ln>
                <a:effectLst/>
              </p:spPr>
              <p:txBody>
                <a:bodyPr wrap="none"/>
                <a:lstStyle/>
                <a:p>
                  <a:endParaRPr lang="en-US"/>
                </a:p>
              </p:txBody>
            </p:sp>
          </p:grpSp>
        </p:grpSp>
      </p:grpSp>
      <p:grpSp>
        <p:nvGrpSpPr>
          <p:cNvPr id="25655" name="Group 55"/>
          <p:cNvGrpSpPr>
            <a:grpSpLocks/>
          </p:cNvGrpSpPr>
          <p:nvPr/>
        </p:nvGrpSpPr>
        <p:grpSpPr bwMode="auto">
          <a:xfrm>
            <a:off x="457200" y="3733800"/>
            <a:ext cx="7010400" cy="1917700"/>
            <a:chOff x="480" y="2592"/>
            <a:chExt cx="4416" cy="1208"/>
          </a:xfrm>
        </p:grpSpPr>
        <p:sp>
          <p:nvSpPr>
            <p:cNvPr id="25656" name="Text Box 56"/>
            <p:cNvSpPr txBox="1">
              <a:spLocks noChangeArrowheads="1"/>
            </p:cNvSpPr>
            <p:nvPr/>
          </p:nvSpPr>
          <p:spPr bwMode="auto">
            <a:xfrm>
              <a:off x="480" y="2592"/>
              <a:ext cx="4416" cy="1208"/>
            </a:xfrm>
            <a:prstGeom prst="rect">
              <a:avLst/>
            </a:prstGeom>
            <a:noFill/>
            <a:ln w="9525">
              <a:noFill/>
              <a:miter lim="800000"/>
              <a:headEnd/>
              <a:tailEnd/>
            </a:ln>
            <a:effectLst/>
          </p:spPr>
          <p:txBody>
            <a:bodyPr>
              <a:spAutoFit/>
            </a:bodyPr>
            <a:lstStyle/>
            <a:p>
              <a:pPr marL="457200" indent="-457200">
                <a:spcBef>
                  <a:spcPct val="50000"/>
                </a:spcBef>
              </a:pPr>
              <a:r>
                <a:rPr lang="en-US" sz="2400">
                  <a:latin typeface="Times New Roman" pitchFamily="18" charset="0"/>
                </a:rPr>
                <a:t>2.    The ladder AB is postioned as shown. What is the direction of the friction force </a:t>
              </a:r>
              <a:r>
                <a:rPr lang="en-US" sz="2400" u="sng">
                  <a:latin typeface="Times New Roman" pitchFamily="18" charset="0"/>
                </a:rPr>
                <a:t>on the ladder at B</a:t>
              </a:r>
              <a:r>
                <a:rPr lang="en-US" sz="2400">
                  <a:latin typeface="Times New Roman" pitchFamily="18" charset="0"/>
                </a:rPr>
                <a:t>.</a:t>
              </a:r>
            </a:p>
            <a:p>
              <a:pPr marL="457200" indent="-457200">
                <a:spcBef>
                  <a:spcPct val="50000"/>
                </a:spcBef>
              </a:pPr>
              <a:r>
                <a:rPr lang="en-US" sz="2400">
                  <a:latin typeface="Times New Roman" pitchFamily="18" charset="0"/>
                </a:rPr>
                <a:t>	A)	</a:t>
              </a:r>
              <a:r>
                <a:rPr lang="en-US" sz="2400">
                  <a:latin typeface="Times New Roman" pitchFamily="18" charset="0"/>
                  <a:sym typeface="Symbol" pitchFamily="18" charset="2"/>
                </a:rPr>
                <a:t>			B)  	</a:t>
              </a:r>
            </a:p>
            <a:p>
              <a:pPr marL="457200" indent="-457200">
                <a:spcBef>
                  <a:spcPct val="50000"/>
                </a:spcBef>
              </a:pPr>
              <a:r>
                <a:rPr lang="en-US" sz="2400">
                  <a:latin typeface="Times New Roman" pitchFamily="18" charset="0"/>
                  <a:sym typeface="Symbol" pitchFamily="18" charset="2"/>
                </a:rPr>
                <a:t>	C)	 			D)    </a:t>
              </a:r>
            </a:p>
          </p:txBody>
        </p:sp>
        <p:sp>
          <p:nvSpPr>
            <p:cNvPr id="25657" name="Line 57"/>
            <p:cNvSpPr>
              <a:spLocks noChangeShapeType="1"/>
            </p:cNvSpPr>
            <p:nvPr/>
          </p:nvSpPr>
          <p:spPr bwMode="auto">
            <a:xfrm flipV="1">
              <a:off x="1200" y="3120"/>
              <a:ext cx="227" cy="288"/>
            </a:xfrm>
            <a:prstGeom prst="line">
              <a:avLst/>
            </a:prstGeom>
            <a:noFill/>
            <a:ln w="9525">
              <a:solidFill>
                <a:schemeClr val="tx1"/>
              </a:solidFill>
              <a:round/>
              <a:headEnd/>
              <a:tailEnd type="triangle" w="med" len="med"/>
            </a:ln>
            <a:effectLst/>
          </p:spPr>
          <p:txBody>
            <a:bodyPr wrap="none"/>
            <a:lstStyle/>
            <a:p>
              <a:endParaRPr lang="en-US"/>
            </a:p>
          </p:txBody>
        </p:sp>
        <p:sp>
          <p:nvSpPr>
            <p:cNvPr id="25658" name="Line 58"/>
            <p:cNvSpPr>
              <a:spLocks noChangeShapeType="1"/>
            </p:cNvSpPr>
            <p:nvPr/>
          </p:nvSpPr>
          <p:spPr bwMode="auto">
            <a:xfrm flipH="1">
              <a:off x="3072" y="3168"/>
              <a:ext cx="228" cy="288"/>
            </a:xfrm>
            <a:prstGeom prst="line">
              <a:avLst/>
            </a:prstGeom>
            <a:noFill/>
            <a:ln w="9525">
              <a:solidFill>
                <a:schemeClr val="tx1"/>
              </a:solidFill>
              <a:round/>
              <a:headEnd/>
              <a:tailEnd type="triangle" w="med" len="med"/>
            </a:ln>
            <a:effectLst/>
          </p:spPr>
          <p:txBody>
            <a:bodyPr wrap="none"/>
            <a:lstStyle/>
            <a:p>
              <a:endParaRPr lang="en-US"/>
            </a:p>
          </p:txBody>
        </p:sp>
      </p:grpSp>
      <p:grpSp>
        <p:nvGrpSpPr>
          <p:cNvPr id="25659" name="Group 59"/>
          <p:cNvGrpSpPr>
            <a:grpSpLocks/>
          </p:cNvGrpSpPr>
          <p:nvPr/>
        </p:nvGrpSpPr>
        <p:grpSpPr bwMode="auto">
          <a:xfrm>
            <a:off x="6934200" y="3886200"/>
            <a:ext cx="1741488" cy="2027238"/>
            <a:chOff x="4416" y="2688"/>
            <a:chExt cx="1097" cy="1277"/>
          </a:xfrm>
        </p:grpSpPr>
        <p:sp>
          <p:nvSpPr>
            <p:cNvPr id="25660" name="Line 60"/>
            <p:cNvSpPr>
              <a:spLocks noChangeShapeType="1"/>
            </p:cNvSpPr>
            <p:nvPr/>
          </p:nvSpPr>
          <p:spPr bwMode="auto">
            <a:xfrm>
              <a:off x="5280" y="2688"/>
              <a:ext cx="0" cy="912"/>
            </a:xfrm>
            <a:prstGeom prst="line">
              <a:avLst/>
            </a:prstGeom>
            <a:noFill/>
            <a:ln w="9525">
              <a:solidFill>
                <a:schemeClr val="tx1"/>
              </a:solidFill>
              <a:round/>
              <a:headEnd/>
              <a:tailEnd/>
            </a:ln>
            <a:effectLst/>
          </p:spPr>
          <p:txBody>
            <a:bodyPr wrap="none"/>
            <a:lstStyle/>
            <a:p>
              <a:endParaRPr lang="en-US"/>
            </a:p>
          </p:txBody>
        </p:sp>
        <p:sp>
          <p:nvSpPr>
            <p:cNvPr id="25661" name="Line 61"/>
            <p:cNvSpPr>
              <a:spLocks noChangeShapeType="1"/>
            </p:cNvSpPr>
            <p:nvPr/>
          </p:nvSpPr>
          <p:spPr bwMode="auto">
            <a:xfrm>
              <a:off x="4416" y="3600"/>
              <a:ext cx="864" cy="0"/>
            </a:xfrm>
            <a:prstGeom prst="line">
              <a:avLst/>
            </a:prstGeom>
            <a:noFill/>
            <a:ln w="9525">
              <a:solidFill>
                <a:schemeClr val="tx1"/>
              </a:solidFill>
              <a:round/>
              <a:headEnd/>
              <a:tailEnd/>
            </a:ln>
            <a:effectLst/>
          </p:spPr>
          <p:txBody>
            <a:bodyPr wrap="none"/>
            <a:lstStyle/>
            <a:p>
              <a:endParaRPr lang="en-US"/>
            </a:p>
          </p:txBody>
        </p:sp>
        <p:sp>
          <p:nvSpPr>
            <p:cNvPr id="25662" name="Line 62"/>
            <p:cNvSpPr>
              <a:spLocks noChangeShapeType="1"/>
            </p:cNvSpPr>
            <p:nvPr/>
          </p:nvSpPr>
          <p:spPr bwMode="auto">
            <a:xfrm>
              <a:off x="4416" y="3504"/>
              <a:ext cx="768" cy="0"/>
            </a:xfrm>
            <a:prstGeom prst="line">
              <a:avLst/>
            </a:prstGeom>
            <a:noFill/>
            <a:ln w="9525">
              <a:solidFill>
                <a:schemeClr val="tx1"/>
              </a:solidFill>
              <a:round/>
              <a:headEnd/>
              <a:tailEnd/>
            </a:ln>
            <a:effectLst/>
          </p:spPr>
          <p:txBody>
            <a:bodyPr wrap="none"/>
            <a:lstStyle/>
            <a:p>
              <a:endParaRPr lang="en-US"/>
            </a:p>
          </p:txBody>
        </p:sp>
        <p:sp>
          <p:nvSpPr>
            <p:cNvPr id="25663" name="Line 63"/>
            <p:cNvSpPr>
              <a:spLocks noChangeShapeType="1"/>
            </p:cNvSpPr>
            <p:nvPr/>
          </p:nvSpPr>
          <p:spPr bwMode="auto">
            <a:xfrm>
              <a:off x="5184" y="2688"/>
              <a:ext cx="0" cy="816"/>
            </a:xfrm>
            <a:prstGeom prst="line">
              <a:avLst/>
            </a:prstGeom>
            <a:noFill/>
            <a:ln w="9525">
              <a:solidFill>
                <a:schemeClr val="tx1"/>
              </a:solidFill>
              <a:round/>
              <a:headEnd/>
              <a:tailEnd/>
            </a:ln>
            <a:effectLst/>
          </p:spPr>
          <p:txBody>
            <a:bodyPr wrap="none"/>
            <a:lstStyle/>
            <a:p>
              <a:endParaRPr lang="en-US"/>
            </a:p>
          </p:txBody>
        </p:sp>
        <p:sp>
          <p:nvSpPr>
            <p:cNvPr id="25664" name="Line 64"/>
            <p:cNvSpPr>
              <a:spLocks noChangeShapeType="1"/>
            </p:cNvSpPr>
            <p:nvPr/>
          </p:nvSpPr>
          <p:spPr bwMode="auto">
            <a:xfrm>
              <a:off x="4416" y="3504"/>
              <a:ext cx="0" cy="96"/>
            </a:xfrm>
            <a:prstGeom prst="line">
              <a:avLst/>
            </a:prstGeom>
            <a:noFill/>
            <a:ln w="9525">
              <a:solidFill>
                <a:schemeClr val="tx1"/>
              </a:solidFill>
              <a:round/>
              <a:headEnd/>
              <a:tailEnd/>
            </a:ln>
            <a:effectLst/>
          </p:spPr>
          <p:txBody>
            <a:bodyPr wrap="none"/>
            <a:lstStyle/>
            <a:p>
              <a:endParaRPr lang="en-US"/>
            </a:p>
          </p:txBody>
        </p:sp>
        <p:sp>
          <p:nvSpPr>
            <p:cNvPr id="25665" name="Line 65"/>
            <p:cNvSpPr>
              <a:spLocks noChangeShapeType="1"/>
            </p:cNvSpPr>
            <p:nvPr/>
          </p:nvSpPr>
          <p:spPr bwMode="auto">
            <a:xfrm>
              <a:off x="5184" y="2688"/>
              <a:ext cx="96" cy="0"/>
            </a:xfrm>
            <a:prstGeom prst="line">
              <a:avLst/>
            </a:prstGeom>
            <a:noFill/>
            <a:ln w="9525">
              <a:solidFill>
                <a:schemeClr val="tx1"/>
              </a:solidFill>
              <a:round/>
              <a:headEnd/>
              <a:tailEnd/>
            </a:ln>
            <a:effectLst/>
          </p:spPr>
          <p:txBody>
            <a:bodyPr wrap="none"/>
            <a:lstStyle/>
            <a:p>
              <a:endParaRPr lang="en-US"/>
            </a:p>
          </p:txBody>
        </p:sp>
        <p:sp>
          <p:nvSpPr>
            <p:cNvPr id="25666" name="Line 66"/>
            <p:cNvSpPr>
              <a:spLocks noChangeShapeType="1"/>
            </p:cNvSpPr>
            <p:nvPr/>
          </p:nvSpPr>
          <p:spPr bwMode="auto">
            <a:xfrm flipH="1">
              <a:off x="4464" y="3504"/>
              <a:ext cx="48" cy="96"/>
            </a:xfrm>
            <a:prstGeom prst="line">
              <a:avLst/>
            </a:prstGeom>
            <a:noFill/>
            <a:ln w="9525">
              <a:solidFill>
                <a:schemeClr val="tx1"/>
              </a:solidFill>
              <a:round/>
              <a:headEnd/>
              <a:tailEnd/>
            </a:ln>
            <a:effectLst/>
          </p:spPr>
          <p:txBody>
            <a:bodyPr wrap="none"/>
            <a:lstStyle/>
            <a:p>
              <a:endParaRPr lang="en-US"/>
            </a:p>
          </p:txBody>
        </p:sp>
        <p:sp>
          <p:nvSpPr>
            <p:cNvPr id="25667" name="Line 67"/>
            <p:cNvSpPr>
              <a:spLocks noChangeShapeType="1"/>
            </p:cNvSpPr>
            <p:nvPr/>
          </p:nvSpPr>
          <p:spPr bwMode="auto">
            <a:xfrm>
              <a:off x="4584" y="3552"/>
              <a:ext cx="24" cy="0"/>
            </a:xfrm>
            <a:prstGeom prst="line">
              <a:avLst/>
            </a:prstGeom>
            <a:noFill/>
            <a:ln w="9525">
              <a:solidFill>
                <a:schemeClr val="tx1"/>
              </a:solidFill>
              <a:round/>
              <a:headEnd/>
              <a:tailEnd/>
            </a:ln>
            <a:effectLst/>
          </p:spPr>
          <p:txBody>
            <a:bodyPr wrap="none"/>
            <a:lstStyle/>
            <a:p>
              <a:endParaRPr lang="en-US"/>
            </a:p>
          </p:txBody>
        </p:sp>
        <p:sp>
          <p:nvSpPr>
            <p:cNvPr id="25668" name="Line 68"/>
            <p:cNvSpPr>
              <a:spLocks noChangeShapeType="1"/>
            </p:cNvSpPr>
            <p:nvPr/>
          </p:nvSpPr>
          <p:spPr bwMode="auto">
            <a:xfrm flipH="1">
              <a:off x="4656" y="3504"/>
              <a:ext cx="48" cy="96"/>
            </a:xfrm>
            <a:prstGeom prst="line">
              <a:avLst/>
            </a:prstGeom>
            <a:noFill/>
            <a:ln w="9525">
              <a:solidFill>
                <a:schemeClr val="tx1"/>
              </a:solidFill>
              <a:round/>
              <a:headEnd/>
              <a:tailEnd/>
            </a:ln>
            <a:effectLst/>
          </p:spPr>
          <p:txBody>
            <a:bodyPr wrap="none"/>
            <a:lstStyle/>
            <a:p>
              <a:endParaRPr lang="en-US"/>
            </a:p>
          </p:txBody>
        </p:sp>
        <p:sp>
          <p:nvSpPr>
            <p:cNvPr id="25669" name="Line 69"/>
            <p:cNvSpPr>
              <a:spLocks noChangeShapeType="1"/>
            </p:cNvSpPr>
            <p:nvPr/>
          </p:nvSpPr>
          <p:spPr bwMode="auto">
            <a:xfrm flipH="1">
              <a:off x="4752" y="3504"/>
              <a:ext cx="48" cy="96"/>
            </a:xfrm>
            <a:prstGeom prst="line">
              <a:avLst/>
            </a:prstGeom>
            <a:noFill/>
            <a:ln w="9525">
              <a:solidFill>
                <a:schemeClr val="tx1"/>
              </a:solidFill>
              <a:round/>
              <a:headEnd/>
              <a:tailEnd/>
            </a:ln>
            <a:effectLst/>
          </p:spPr>
          <p:txBody>
            <a:bodyPr wrap="none"/>
            <a:lstStyle/>
            <a:p>
              <a:endParaRPr lang="en-US"/>
            </a:p>
          </p:txBody>
        </p:sp>
        <p:sp>
          <p:nvSpPr>
            <p:cNvPr id="25670" name="Line 70"/>
            <p:cNvSpPr>
              <a:spLocks noChangeShapeType="1"/>
            </p:cNvSpPr>
            <p:nvPr/>
          </p:nvSpPr>
          <p:spPr bwMode="auto">
            <a:xfrm flipH="1">
              <a:off x="4872" y="3504"/>
              <a:ext cx="24" cy="48"/>
            </a:xfrm>
            <a:prstGeom prst="line">
              <a:avLst/>
            </a:prstGeom>
            <a:noFill/>
            <a:ln w="9525">
              <a:solidFill>
                <a:schemeClr val="tx1"/>
              </a:solidFill>
              <a:round/>
              <a:headEnd/>
              <a:tailEnd/>
            </a:ln>
            <a:effectLst/>
          </p:spPr>
          <p:txBody>
            <a:bodyPr wrap="none"/>
            <a:lstStyle/>
            <a:p>
              <a:endParaRPr lang="en-US"/>
            </a:p>
          </p:txBody>
        </p:sp>
        <p:sp>
          <p:nvSpPr>
            <p:cNvPr id="25671" name="Line 71"/>
            <p:cNvSpPr>
              <a:spLocks noChangeShapeType="1"/>
            </p:cNvSpPr>
            <p:nvPr/>
          </p:nvSpPr>
          <p:spPr bwMode="auto">
            <a:xfrm flipH="1">
              <a:off x="4944" y="3504"/>
              <a:ext cx="48" cy="96"/>
            </a:xfrm>
            <a:prstGeom prst="line">
              <a:avLst/>
            </a:prstGeom>
            <a:noFill/>
            <a:ln w="9525">
              <a:solidFill>
                <a:schemeClr val="tx1"/>
              </a:solidFill>
              <a:round/>
              <a:headEnd/>
              <a:tailEnd/>
            </a:ln>
            <a:effectLst/>
          </p:spPr>
          <p:txBody>
            <a:bodyPr wrap="none"/>
            <a:lstStyle/>
            <a:p>
              <a:endParaRPr lang="en-US"/>
            </a:p>
          </p:txBody>
        </p:sp>
        <p:sp>
          <p:nvSpPr>
            <p:cNvPr id="25672" name="Line 72"/>
            <p:cNvSpPr>
              <a:spLocks noChangeShapeType="1"/>
            </p:cNvSpPr>
            <p:nvPr/>
          </p:nvSpPr>
          <p:spPr bwMode="auto">
            <a:xfrm flipH="1">
              <a:off x="5040" y="3504"/>
              <a:ext cx="48" cy="96"/>
            </a:xfrm>
            <a:prstGeom prst="line">
              <a:avLst/>
            </a:prstGeom>
            <a:noFill/>
            <a:ln w="9525">
              <a:solidFill>
                <a:schemeClr val="tx1"/>
              </a:solidFill>
              <a:round/>
              <a:headEnd/>
              <a:tailEnd/>
            </a:ln>
            <a:effectLst/>
          </p:spPr>
          <p:txBody>
            <a:bodyPr wrap="none"/>
            <a:lstStyle/>
            <a:p>
              <a:endParaRPr lang="en-US"/>
            </a:p>
          </p:txBody>
        </p:sp>
        <p:sp>
          <p:nvSpPr>
            <p:cNvPr id="25673" name="Line 73"/>
            <p:cNvSpPr>
              <a:spLocks noChangeShapeType="1"/>
            </p:cNvSpPr>
            <p:nvPr/>
          </p:nvSpPr>
          <p:spPr bwMode="auto">
            <a:xfrm flipH="1">
              <a:off x="5136" y="3504"/>
              <a:ext cx="48" cy="96"/>
            </a:xfrm>
            <a:prstGeom prst="line">
              <a:avLst/>
            </a:prstGeom>
            <a:noFill/>
            <a:ln w="9525">
              <a:solidFill>
                <a:schemeClr val="tx1"/>
              </a:solidFill>
              <a:round/>
              <a:headEnd/>
              <a:tailEnd/>
            </a:ln>
            <a:effectLst/>
          </p:spPr>
          <p:txBody>
            <a:bodyPr wrap="none"/>
            <a:lstStyle/>
            <a:p>
              <a:endParaRPr lang="en-US"/>
            </a:p>
          </p:txBody>
        </p:sp>
        <p:sp>
          <p:nvSpPr>
            <p:cNvPr id="25674" name="Line 74"/>
            <p:cNvSpPr>
              <a:spLocks noChangeShapeType="1"/>
            </p:cNvSpPr>
            <p:nvPr/>
          </p:nvSpPr>
          <p:spPr bwMode="auto">
            <a:xfrm flipH="1">
              <a:off x="5232" y="3504"/>
              <a:ext cx="48" cy="96"/>
            </a:xfrm>
            <a:prstGeom prst="line">
              <a:avLst/>
            </a:prstGeom>
            <a:noFill/>
            <a:ln w="9525">
              <a:solidFill>
                <a:schemeClr val="tx1"/>
              </a:solidFill>
              <a:round/>
              <a:headEnd/>
              <a:tailEnd/>
            </a:ln>
            <a:effectLst/>
          </p:spPr>
          <p:txBody>
            <a:bodyPr wrap="none"/>
            <a:lstStyle/>
            <a:p>
              <a:endParaRPr lang="en-US"/>
            </a:p>
          </p:txBody>
        </p:sp>
        <p:sp>
          <p:nvSpPr>
            <p:cNvPr id="25675" name="Line 75"/>
            <p:cNvSpPr>
              <a:spLocks noChangeShapeType="1"/>
            </p:cNvSpPr>
            <p:nvPr/>
          </p:nvSpPr>
          <p:spPr bwMode="auto">
            <a:xfrm flipH="1">
              <a:off x="5184" y="3360"/>
              <a:ext cx="96" cy="96"/>
            </a:xfrm>
            <a:prstGeom prst="line">
              <a:avLst/>
            </a:prstGeom>
            <a:noFill/>
            <a:ln w="9525">
              <a:solidFill>
                <a:schemeClr val="tx1"/>
              </a:solidFill>
              <a:round/>
              <a:headEnd/>
              <a:tailEnd/>
            </a:ln>
            <a:effectLst/>
          </p:spPr>
          <p:txBody>
            <a:bodyPr wrap="none"/>
            <a:lstStyle/>
            <a:p>
              <a:endParaRPr lang="en-US"/>
            </a:p>
          </p:txBody>
        </p:sp>
        <p:sp>
          <p:nvSpPr>
            <p:cNvPr id="25676" name="Line 76"/>
            <p:cNvSpPr>
              <a:spLocks noChangeShapeType="1"/>
            </p:cNvSpPr>
            <p:nvPr/>
          </p:nvSpPr>
          <p:spPr bwMode="auto">
            <a:xfrm flipH="1">
              <a:off x="5184" y="3264"/>
              <a:ext cx="96" cy="96"/>
            </a:xfrm>
            <a:prstGeom prst="line">
              <a:avLst/>
            </a:prstGeom>
            <a:noFill/>
            <a:ln w="9525">
              <a:solidFill>
                <a:schemeClr val="tx1"/>
              </a:solidFill>
              <a:round/>
              <a:headEnd/>
              <a:tailEnd/>
            </a:ln>
            <a:effectLst/>
          </p:spPr>
          <p:txBody>
            <a:bodyPr wrap="none"/>
            <a:lstStyle/>
            <a:p>
              <a:endParaRPr lang="en-US"/>
            </a:p>
          </p:txBody>
        </p:sp>
        <p:sp>
          <p:nvSpPr>
            <p:cNvPr id="25677" name="Line 77"/>
            <p:cNvSpPr>
              <a:spLocks noChangeShapeType="1"/>
            </p:cNvSpPr>
            <p:nvPr/>
          </p:nvSpPr>
          <p:spPr bwMode="auto">
            <a:xfrm flipH="1">
              <a:off x="5184" y="3120"/>
              <a:ext cx="96" cy="96"/>
            </a:xfrm>
            <a:prstGeom prst="line">
              <a:avLst/>
            </a:prstGeom>
            <a:noFill/>
            <a:ln w="9525">
              <a:solidFill>
                <a:schemeClr val="tx1"/>
              </a:solidFill>
              <a:round/>
              <a:headEnd/>
              <a:tailEnd/>
            </a:ln>
            <a:effectLst/>
          </p:spPr>
          <p:txBody>
            <a:bodyPr wrap="none"/>
            <a:lstStyle/>
            <a:p>
              <a:endParaRPr lang="en-US"/>
            </a:p>
          </p:txBody>
        </p:sp>
        <p:sp>
          <p:nvSpPr>
            <p:cNvPr id="25678" name="Line 78"/>
            <p:cNvSpPr>
              <a:spLocks noChangeShapeType="1"/>
            </p:cNvSpPr>
            <p:nvPr/>
          </p:nvSpPr>
          <p:spPr bwMode="auto">
            <a:xfrm flipH="1">
              <a:off x="5184" y="2976"/>
              <a:ext cx="96" cy="96"/>
            </a:xfrm>
            <a:prstGeom prst="line">
              <a:avLst/>
            </a:prstGeom>
            <a:noFill/>
            <a:ln w="9525">
              <a:solidFill>
                <a:schemeClr val="tx1"/>
              </a:solidFill>
              <a:round/>
              <a:headEnd/>
              <a:tailEnd/>
            </a:ln>
            <a:effectLst/>
          </p:spPr>
          <p:txBody>
            <a:bodyPr wrap="none"/>
            <a:lstStyle/>
            <a:p>
              <a:endParaRPr lang="en-US"/>
            </a:p>
          </p:txBody>
        </p:sp>
        <p:sp>
          <p:nvSpPr>
            <p:cNvPr id="25679" name="Line 79"/>
            <p:cNvSpPr>
              <a:spLocks noChangeShapeType="1"/>
            </p:cNvSpPr>
            <p:nvPr/>
          </p:nvSpPr>
          <p:spPr bwMode="auto">
            <a:xfrm flipH="1">
              <a:off x="5184" y="2736"/>
              <a:ext cx="96" cy="96"/>
            </a:xfrm>
            <a:prstGeom prst="line">
              <a:avLst/>
            </a:prstGeom>
            <a:noFill/>
            <a:ln w="9525">
              <a:solidFill>
                <a:schemeClr val="tx1"/>
              </a:solidFill>
              <a:round/>
              <a:headEnd/>
              <a:tailEnd/>
            </a:ln>
            <a:effectLst/>
          </p:spPr>
          <p:txBody>
            <a:bodyPr wrap="none"/>
            <a:lstStyle/>
            <a:p>
              <a:endParaRPr lang="en-US"/>
            </a:p>
          </p:txBody>
        </p:sp>
        <p:sp>
          <p:nvSpPr>
            <p:cNvPr id="25680" name="Line 80"/>
            <p:cNvSpPr>
              <a:spLocks noChangeShapeType="1"/>
            </p:cNvSpPr>
            <p:nvPr/>
          </p:nvSpPr>
          <p:spPr bwMode="auto">
            <a:xfrm flipH="1">
              <a:off x="5184" y="2832"/>
              <a:ext cx="96" cy="96"/>
            </a:xfrm>
            <a:prstGeom prst="line">
              <a:avLst/>
            </a:prstGeom>
            <a:noFill/>
            <a:ln w="9525">
              <a:solidFill>
                <a:schemeClr val="tx1"/>
              </a:solidFill>
              <a:round/>
              <a:headEnd/>
              <a:tailEnd/>
            </a:ln>
            <a:effectLst/>
          </p:spPr>
          <p:txBody>
            <a:bodyPr wrap="none"/>
            <a:lstStyle/>
            <a:p>
              <a:endParaRPr lang="en-US"/>
            </a:p>
          </p:txBody>
        </p:sp>
        <p:sp>
          <p:nvSpPr>
            <p:cNvPr id="25681" name="Line 81"/>
            <p:cNvSpPr>
              <a:spLocks noChangeShapeType="1"/>
            </p:cNvSpPr>
            <p:nvPr/>
          </p:nvSpPr>
          <p:spPr bwMode="auto">
            <a:xfrm flipV="1">
              <a:off x="4608" y="2928"/>
              <a:ext cx="576" cy="576"/>
            </a:xfrm>
            <a:prstGeom prst="line">
              <a:avLst/>
            </a:prstGeom>
            <a:noFill/>
            <a:ln w="9525">
              <a:solidFill>
                <a:srgbClr val="00FF00"/>
              </a:solidFill>
              <a:round/>
              <a:headEnd/>
              <a:tailEnd/>
            </a:ln>
            <a:effectLst/>
          </p:spPr>
          <p:txBody>
            <a:bodyPr wrap="none"/>
            <a:lstStyle/>
            <a:p>
              <a:endParaRPr lang="en-US"/>
            </a:p>
          </p:txBody>
        </p:sp>
        <p:sp>
          <p:nvSpPr>
            <p:cNvPr id="25682" name="Line 82"/>
            <p:cNvSpPr>
              <a:spLocks noChangeShapeType="1"/>
            </p:cNvSpPr>
            <p:nvPr/>
          </p:nvSpPr>
          <p:spPr bwMode="auto">
            <a:xfrm flipV="1">
              <a:off x="4704" y="3024"/>
              <a:ext cx="480" cy="480"/>
            </a:xfrm>
            <a:prstGeom prst="line">
              <a:avLst/>
            </a:prstGeom>
            <a:noFill/>
            <a:ln w="9525">
              <a:solidFill>
                <a:srgbClr val="00FF00"/>
              </a:solidFill>
              <a:round/>
              <a:headEnd/>
              <a:tailEnd/>
            </a:ln>
            <a:effectLst/>
          </p:spPr>
          <p:txBody>
            <a:bodyPr wrap="none"/>
            <a:lstStyle/>
            <a:p>
              <a:endParaRPr lang="en-US"/>
            </a:p>
          </p:txBody>
        </p:sp>
        <p:sp>
          <p:nvSpPr>
            <p:cNvPr id="25683" name="Text Box 83"/>
            <p:cNvSpPr txBox="1">
              <a:spLocks noChangeArrowheads="1"/>
            </p:cNvSpPr>
            <p:nvPr/>
          </p:nvSpPr>
          <p:spPr bwMode="auto">
            <a:xfrm>
              <a:off x="4512" y="3696"/>
              <a:ext cx="243" cy="269"/>
            </a:xfrm>
            <a:prstGeom prst="rect">
              <a:avLst/>
            </a:prstGeom>
            <a:noFill/>
            <a:ln w="9525">
              <a:noFill/>
              <a:miter lim="800000"/>
              <a:headEnd/>
              <a:tailEnd/>
            </a:ln>
            <a:effectLst/>
          </p:spPr>
          <p:txBody>
            <a:bodyPr wrap="none">
              <a:spAutoFit/>
            </a:bodyPr>
            <a:lstStyle/>
            <a:p>
              <a:r>
                <a:rPr lang="en-US" sz="2200">
                  <a:latin typeface="Times New Roman" pitchFamily="18" charset="0"/>
                </a:rPr>
                <a:t>A</a:t>
              </a:r>
            </a:p>
          </p:txBody>
        </p:sp>
        <p:sp>
          <p:nvSpPr>
            <p:cNvPr id="25684" name="Text Box 84"/>
            <p:cNvSpPr txBox="1">
              <a:spLocks noChangeArrowheads="1"/>
            </p:cNvSpPr>
            <p:nvPr/>
          </p:nvSpPr>
          <p:spPr bwMode="auto">
            <a:xfrm>
              <a:off x="5280" y="2832"/>
              <a:ext cx="233" cy="269"/>
            </a:xfrm>
            <a:prstGeom prst="rect">
              <a:avLst/>
            </a:prstGeom>
            <a:noFill/>
            <a:ln w="9525">
              <a:noFill/>
              <a:miter lim="800000"/>
              <a:headEnd/>
              <a:tailEnd/>
            </a:ln>
            <a:effectLst/>
          </p:spPr>
          <p:txBody>
            <a:bodyPr wrap="none">
              <a:spAutoFit/>
            </a:bodyPr>
            <a:lstStyle/>
            <a:p>
              <a:r>
                <a:rPr lang="en-US" sz="2200">
                  <a:latin typeface="Times New Roman" pitchFamily="18" charset="0"/>
                </a:rPr>
                <a:t>B</a:t>
              </a:r>
            </a:p>
          </p:txBody>
        </p:sp>
      </p:gr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914400" y="533400"/>
            <a:ext cx="6934200" cy="457200"/>
          </a:xfrm>
          <a:prstGeom prst="rect">
            <a:avLst/>
          </a:prstGeom>
          <a:noFill/>
          <a:ln w="9525">
            <a:noFill/>
            <a:miter lim="800000"/>
            <a:headEnd/>
            <a:tailEnd/>
          </a:ln>
          <a:effectLst/>
        </p:spPr>
        <p:txBody>
          <a:bodyPr>
            <a:spAutoFit/>
          </a:bodyPr>
          <a:lstStyle/>
          <a:p>
            <a:pPr algn="ctr">
              <a:spcBef>
                <a:spcPct val="50000"/>
              </a:spcBef>
            </a:pPr>
            <a:r>
              <a:rPr lang="en-US" sz="2400" b="1">
                <a:latin typeface="Times New Roman" pitchFamily="18" charset="0"/>
              </a:rPr>
              <a:t>GROUP PROBLEM SOLVING</a:t>
            </a:r>
          </a:p>
        </p:txBody>
      </p:sp>
      <p:pic>
        <p:nvPicPr>
          <p:cNvPr id="29701" name="Picture 5" descr="p8_18"/>
          <p:cNvPicPr>
            <a:picLocks noChangeAspect="1" noChangeArrowheads="1"/>
          </p:cNvPicPr>
          <p:nvPr/>
        </p:nvPicPr>
        <p:blipFill>
          <a:blip r:embed="rId3" cstate="print">
            <a:lum bright="-18000" contrast="12000"/>
          </a:blip>
          <a:srcRect/>
          <a:stretch>
            <a:fillRect/>
          </a:stretch>
        </p:blipFill>
        <p:spPr bwMode="auto">
          <a:xfrm>
            <a:off x="5105400" y="1219200"/>
            <a:ext cx="3581400" cy="2743200"/>
          </a:xfrm>
          <a:prstGeom prst="rect">
            <a:avLst/>
          </a:prstGeom>
          <a:noFill/>
        </p:spPr>
      </p:pic>
      <p:sp>
        <p:nvSpPr>
          <p:cNvPr id="29702" name="Text Box 6"/>
          <p:cNvSpPr txBox="1">
            <a:spLocks noChangeArrowheads="1"/>
          </p:cNvSpPr>
          <p:nvPr/>
        </p:nvSpPr>
        <p:spPr bwMode="auto">
          <a:xfrm>
            <a:off x="457200" y="1143000"/>
            <a:ext cx="4724400" cy="2465388"/>
          </a:xfrm>
          <a:prstGeom prst="rect">
            <a:avLst/>
          </a:prstGeom>
          <a:noFill/>
          <a:ln w="9525">
            <a:noFill/>
            <a:miter lim="800000"/>
            <a:headEnd/>
            <a:tailEnd/>
          </a:ln>
          <a:effectLst/>
        </p:spPr>
        <p:txBody>
          <a:bodyPr>
            <a:spAutoFit/>
          </a:bodyPr>
          <a:lstStyle/>
          <a:p>
            <a:pPr>
              <a:spcBef>
                <a:spcPct val="50000"/>
              </a:spcBef>
            </a:pPr>
            <a:r>
              <a:rPr lang="en-US" sz="2400" b="1">
                <a:latin typeface="Times New Roman" pitchFamily="18" charset="0"/>
              </a:rPr>
              <a:t>Given</a:t>
            </a:r>
            <a:r>
              <a:rPr lang="en-US" sz="2400">
                <a:latin typeface="Times New Roman" pitchFamily="18" charset="0"/>
              </a:rPr>
              <a:t>: Drum weight = 100 lb, 	</a:t>
            </a:r>
            <a:r>
              <a:rPr lang="en-US" sz="2400">
                <a:latin typeface="Times New Roman" pitchFamily="18" charset="0"/>
                <a:sym typeface="Symbol" pitchFamily="18" charset="2"/>
              </a:rPr>
              <a:t></a:t>
            </a:r>
            <a:r>
              <a:rPr lang="en-US" sz="2400" baseline="-25000">
                <a:latin typeface="Times New Roman" pitchFamily="18" charset="0"/>
                <a:sym typeface="Symbol" pitchFamily="18" charset="2"/>
              </a:rPr>
              <a:t>s</a:t>
            </a:r>
            <a:r>
              <a:rPr lang="en-US" sz="2400">
                <a:latin typeface="Times New Roman" pitchFamily="18" charset="0"/>
                <a:sym typeface="Symbol" pitchFamily="18" charset="2"/>
              </a:rPr>
              <a:t> = 0</a:t>
            </a:r>
            <a:r>
              <a:rPr lang="en-US" sz="2400" b="1">
                <a:latin typeface="Times New Roman" pitchFamily="18" charset="0"/>
                <a:sym typeface="Symbol" pitchFamily="18" charset="2"/>
              </a:rPr>
              <a:t>.</a:t>
            </a:r>
            <a:r>
              <a:rPr lang="en-US" sz="2400">
                <a:latin typeface="Times New Roman" pitchFamily="18" charset="0"/>
                <a:sym typeface="Symbol" pitchFamily="18" charset="2"/>
              </a:rPr>
              <a:t>5 , a = 3 ft and b = 4 ft.</a:t>
            </a:r>
            <a:r>
              <a:rPr lang="en-US" sz="2400">
                <a:latin typeface="Times New Roman" pitchFamily="18" charset="0"/>
              </a:rPr>
              <a:t> </a:t>
            </a:r>
          </a:p>
          <a:p>
            <a:pPr>
              <a:spcBef>
                <a:spcPct val="50000"/>
              </a:spcBef>
            </a:pPr>
            <a:r>
              <a:rPr lang="en-US" sz="2400" b="1">
                <a:latin typeface="Times New Roman" pitchFamily="18" charset="0"/>
              </a:rPr>
              <a:t>Find</a:t>
            </a:r>
            <a:r>
              <a:rPr lang="en-US" sz="2400">
                <a:latin typeface="Times New Roman" pitchFamily="18" charset="0"/>
              </a:rPr>
              <a:t>:	The smallest magnitude of P 	that will cause impending 	motion (tipping or slipping) 	of the drum. </a:t>
            </a:r>
          </a:p>
        </p:txBody>
      </p:sp>
      <p:sp>
        <p:nvSpPr>
          <p:cNvPr id="29703" name="Text Box 7"/>
          <p:cNvSpPr txBox="1">
            <a:spLocks noChangeArrowheads="1"/>
          </p:cNvSpPr>
          <p:nvPr/>
        </p:nvSpPr>
        <p:spPr bwMode="auto">
          <a:xfrm>
            <a:off x="533400" y="3449638"/>
            <a:ext cx="8382000" cy="2951162"/>
          </a:xfrm>
          <a:prstGeom prst="rect">
            <a:avLst/>
          </a:prstGeom>
          <a:noFill/>
          <a:ln w="9525">
            <a:noFill/>
            <a:miter lim="800000"/>
            <a:headEnd/>
            <a:tailEnd/>
          </a:ln>
          <a:effectLst/>
        </p:spPr>
        <p:txBody>
          <a:bodyPr>
            <a:spAutoFit/>
          </a:bodyPr>
          <a:lstStyle/>
          <a:p>
            <a:pPr marL="457200" indent="-457200">
              <a:spcBef>
                <a:spcPct val="50000"/>
              </a:spcBef>
            </a:pPr>
            <a:r>
              <a:rPr lang="en-US" sz="2400" b="1" u="sng">
                <a:latin typeface="Times New Roman" pitchFamily="18" charset="0"/>
              </a:rPr>
              <a:t>Plan:</a:t>
            </a:r>
            <a:r>
              <a:rPr lang="en-US" sz="2400">
                <a:latin typeface="Times New Roman" pitchFamily="18" charset="0"/>
              </a:rPr>
              <a:t> </a:t>
            </a:r>
          </a:p>
          <a:p>
            <a:pPr marL="457200" indent="-457200">
              <a:spcBef>
                <a:spcPct val="30000"/>
              </a:spcBef>
            </a:pPr>
            <a:r>
              <a:rPr lang="en-US" sz="2200">
                <a:latin typeface="Times New Roman" pitchFamily="18" charset="0"/>
              </a:rPr>
              <a:t>a) Draw a FBD of the drum.</a:t>
            </a:r>
          </a:p>
          <a:p>
            <a:pPr marL="457200" indent="-457200">
              <a:spcBef>
                <a:spcPct val="30000"/>
              </a:spcBef>
            </a:pPr>
            <a:r>
              <a:rPr lang="en-US" sz="2200">
                <a:latin typeface="Times New Roman" pitchFamily="18" charset="0"/>
              </a:rPr>
              <a:t>b) Determine the unknowns.</a:t>
            </a:r>
          </a:p>
          <a:p>
            <a:pPr marL="457200" indent="-457200">
              <a:spcBef>
                <a:spcPct val="30000"/>
              </a:spcBef>
            </a:pPr>
            <a:r>
              <a:rPr lang="en-US" sz="2200">
                <a:latin typeface="Times New Roman" pitchFamily="18" charset="0"/>
              </a:rPr>
              <a:t>c) Make friction assumptions, as necessary.</a:t>
            </a:r>
          </a:p>
          <a:p>
            <a:pPr marL="457200" indent="-457200">
              <a:spcBef>
                <a:spcPct val="30000"/>
              </a:spcBef>
            </a:pPr>
            <a:r>
              <a:rPr lang="en-US" sz="2200">
                <a:latin typeface="Times New Roman" pitchFamily="18" charset="0"/>
              </a:rPr>
              <a:t>d) Apply E-of-E (and friction equation as appropriate) to solve for the unknowns.</a:t>
            </a:r>
          </a:p>
          <a:p>
            <a:pPr marL="457200" indent="-457200">
              <a:spcBef>
                <a:spcPct val="25000"/>
              </a:spcBef>
            </a:pPr>
            <a:r>
              <a:rPr lang="en-US" sz="2200">
                <a:latin typeface="Times New Roman" pitchFamily="18" charset="0"/>
              </a:rPr>
              <a:t>e) Check assumptions.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p8_18"/>
          <p:cNvPicPr>
            <a:picLocks noChangeAspect="1" noChangeArrowheads="1"/>
          </p:cNvPicPr>
          <p:nvPr/>
        </p:nvPicPr>
        <p:blipFill>
          <a:blip r:embed="rId3" cstate="print">
            <a:lum bright="-18000" contrast="12000"/>
          </a:blip>
          <a:srcRect/>
          <a:stretch>
            <a:fillRect/>
          </a:stretch>
        </p:blipFill>
        <p:spPr bwMode="auto">
          <a:xfrm>
            <a:off x="685800" y="1219200"/>
            <a:ext cx="2714625" cy="1981200"/>
          </a:xfrm>
          <a:prstGeom prst="rect">
            <a:avLst/>
          </a:prstGeom>
          <a:noFill/>
        </p:spPr>
      </p:pic>
      <p:sp>
        <p:nvSpPr>
          <p:cNvPr id="33795" name="Text Box 3"/>
          <p:cNvSpPr txBox="1">
            <a:spLocks noChangeArrowheads="1"/>
          </p:cNvSpPr>
          <p:nvPr/>
        </p:nvSpPr>
        <p:spPr bwMode="auto">
          <a:xfrm>
            <a:off x="1066800" y="457200"/>
            <a:ext cx="6934200" cy="457200"/>
          </a:xfrm>
          <a:prstGeom prst="rect">
            <a:avLst/>
          </a:prstGeom>
          <a:noFill/>
          <a:ln w="9525">
            <a:noFill/>
            <a:miter lim="800000"/>
            <a:headEnd/>
            <a:tailEnd/>
          </a:ln>
          <a:effectLst/>
        </p:spPr>
        <p:txBody>
          <a:bodyPr>
            <a:spAutoFit/>
          </a:bodyPr>
          <a:lstStyle/>
          <a:p>
            <a:pPr algn="ctr">
              <a:spcBef>
                <a:spcPct val="50000"/>
              </a:spcBef>
            </a:pPr>
            <a:r>
              <a:rPr lang="en-US" sz="2400" b="1">
                <a:latin typeface="Times New Roman" pitchFamily="18" charset="0"/>
              </a:rPr>
              <a:t>GROUP PROBLEM SOLVING </a:t>
            </a:r>
            <a:r>
              <a:rPr lang="en-US" sz="2400">
                <a:latin typeface="Times New Roman" pitchFamily="18" charset="0"/>
              </a:rPr>
              <a:t>(continued)</a:t>
            </a:r>
            <a:endParaRPr lang="en-US" sz="2400" b="1">
              <a:latin typeface="Times New Roman" pitchFamily="18" charset="0"/>
            </a:endParaRPr>
          </a:p>
        </p:txBody>
      </p:sp>
      <p:sp>
        <p:nvSpPr>
          <p:cNvPr id="33796" name="Text Box 4"/>
          <p:cNvSpPr txBox="1">
            <a:spLocks noChangeArrowheads="1"/>
          </p:cNvSpPr>
          <p:nvPr/>
        </p:nvSpPr>
        <p:spPr bwMode="auto">
          <a:xfrm>
            <a:off x="838200" y="4800600"/>
            <a:ext cx="7162800" cy="1370013"/>
          </a:xfrm>
          <a:prstGeom prst="rect">
            <a:avLst/>
          </a:prstGeom>
          <a:noFill/>
          <a:ln w="9525">
            <a:noFill/>
            <a:miter lim="800000"/>
            <a:headEnd/>
            <a:tailEnd/>
          </a:ln>
          <a:effectLst/>
        </p:spPr>
        <p:txBody>
          <a:bodyPr>
            <a:spAutoFit/>
          </a:bodyPr>
          <a:lstStyle/>
          <a:p>
            <a:pPr>
              <a:spcBef>
                <a:spcPct val="50000"/>
              </a:spcBef>
            </a:pPr>
            <a:r>
              <a:rPr lang="en-US" sz="2400">
                <a:latin typeface="Times New Roman" pitchFamily="18" charset="0"/>
              </a:rPr>
              <a:t>There are four unknowns: P, N, F and x.</a:t>
            </a:r>
          </a:p>
          <a:p>
            <a:pPr>
              <a:spcBef>
                <a:spcPct val="50000"/>
              </a:spcBef>
            </a:pPr>
            <a:r>
              <a:rPr lang="en-US" sz="2400">
                <a:latin typeface="Times New Roman" pitchFamily="18" charset="0"/>
              </a:rPr>
              <a:t>First, let’s assume the drum slips. Then the friction equation is F  =  </a:t>
            </a:r>
            <a:r>
              <a:rPr lang="en-US" sz="2400">
                <a:latin typeface="Times New Roman" pitchFamily="18" charset="0"/>
                <a:sym typeface="Symbol" pitchFamily="18" charset="2"/>
              </a:rPr>
              <a:t></a:t>
            </a:r>
            <a:r>
              <a:rPr lang="en-US" sz="2400" baseline="-25000">
                <a:latin typeface="Times New Roman" pitchFamily="18" charset="0"/>
                <a:sym typeface="Symbol" pitchFamily="18" charset="2"/>
              </a:rPr>
              <a:t>s </a:t>
            </a:r>
            <a:r>
              <a:rPr lang="en-US" sz="2400">
                <a:latin typeface="Times New Roman" pitchFamily="18" charset="0"/>
                <a:sym typeface="Symbol" pitchFamily="18" charset="2"/>
              </a:rPr>
              <a:t> N  =  0</a:t>
            </a:r>
            <a:r>
              <a:rPr lang="en-US" sz="2400" b="1">
                <a:latin typeface="Times New Roman" pitchFamily="18" charset="0"/>
                <a:sym typeface="Symbol" pitchFamily="18" charset="2"/>
              </a:rPr>
              <a:t>.</a:t>
            </a:r>
            <a:r>
              <a:rPr lang="en-US" sz="2400">
                <a:latin typeface="Times New Roman" pitchFamily="18" charset="0"/>
                <a:sym typeface="Symbol" pitchFamily="18" charset="2"/>
              </a:rPr>
              <a:t>5 N.</a:t>
            </a:r>
            <a:endParaRPr lang="en-US" sz="2400">
              <a:latin typeface="Times New Roman" pitchFamily="18" charset="0"/>
            </a:endParaRPr>
          </a:p>
        </p:txBody>
      </p:sp>
      <p:grpSp>
        <p:nvGrpSpPr>
          <p:cNvPr id="33799" name="Group 7"/>
          <p:cNvGrpSpPr>
            <a:grpSpLocks/>
          </p:cNvGrpSpPr>
          <p:nvPr/>
        </p:nvGrpSpPr>
        <p:grpSpPr bwMode="auto">
          <a:xfrm>
            <a:off x="2514600" y="914400"/>
            <a:ext cx="5715000" cy="3490913"/>
            <a:chOff x="1584" y="576"/>
            <a:chExt cx="3600" cy="2199"/>
          </a:xfrm>
        </p:grpSpPr>
        <p:sp>
          <p:nvSpPr>
            <p:cNvPr id="33800" name="Line 8"/>
            <p:cNvSpPr>
              <a:spLocks noChangeShapeType="1"/>
            </p:cNvSpPr>
            <p:nvPr/>
          </p:nvSpPr>
          <p:spPr bwMode="auto">
            <a:xfrm>
              <a:off x="3456" y="1056"/>
              <a:ext cx="0" cy="1344"/>
            </a:xfrm>
            <a:prstGeom prst="line">
              <a:avLst/>
            </a:prstGeom>
            <a:noFill/>
            <a:ln w="9525">
              <a:solidFill>
                <a:srgbClr val="00FF00"/>
              </a:solidFill>
              <a:round/>
              <a:headEnd/>
              <a:tailEnd/>
            </a:ln>
            <a:effectLst/>
          </p:spPr>
          <p:txBody>
            <a:bodyPr wrap="none"/>
            <a:lstStyle/>
            <a:p>
              <a:endParaRPr lang="en-US"/>
            </a:p>
          </p:txBody>
        </p:sp>
        <p:sp>
          <p:nvSpPr>
            <p:cNvPr id="33801" name="Line 9"/>
            <p:cNvSpPr>
              <a:spLocks noChangeShapeType="1"/>
            </p:cNvSpPr>
            <p:nvPr/>
          </p:nvSpPr>
          <p:spPr bwMode="auto">
            <a:xfrm>
              <a:off x="3456" y="1056"/>
              <a:ext cx="912" cy="0"/>
            </a:xfrm>
            <a:prstGeom prst="line">
              <a:avLst/>
            </a:prstGeom>
            <a:noFill/>
            <a:ln w="9525">
              <a:solidFill>
                <a:schemeClr val="tx1"/>
              </a:solidFill>
              <a:round/>
              <a:headEnd/>
              <a:tailEnd/>
            </a:ln>
            <a:effectLst/>
          </p:spPr>
          <p:txBody>
            <a:bodyPr wrap="none"/>
            <a:lstStyle/>
            <a:p>
              <a:endParaRPr lang="en-US"/>
            </a:p>
          </p:txBody>
        </p:sp>
        <p:sp>
          <p:nvSpPr>
            <p:cNvPr id="33802" name="Line 10"/>
            <p:cNvSpPr>
              <a:spLocks noChangeShapeType="1"/>
            </p:cNvSpPr>
            <p:nvPr/>
          </p:nvSpPr>
          <p:spPr bwMode="auto">
            <a:xfrm>
              <a:off x="4368" y="1056"/>
              <a:ext cx="0" cy="1344"/>
            </a:xfrm>
            <a:prstGeom prst="line">
              <a:avLst/>
            </a:prstGeom>
            <a:noFill/>
            <a:ln w="9525">
              <a:solidFill>
                <a:srgbClr val="00FF00"/>
              </a:solidFill>
              <a:round/>
              <a:headEnd/>
              <a:tailEnd/>
            </a:ln>
            <a:effectLst/>
          </p:spPr>
          <p:txBody>
            <a:bodyPr wrap="none"/>
            <a:lstStyle/>
            <a:p>
              <a:endParaRPr lang="en-US"/>
            </a:p>
          </p:txBody>
        </p:sp>
        <p:sp>
          <p:nvSpPr>
            <p:cNvPr id="33803" name="Line 11"/>
            <p:cNvSpPr>
              <a:spLocks noChangeShapeType="1"/>
            </p:cNvSpPr>
            <p:nvPr/>
          </p:nvSpPr>
          <p:spPr bwMode="auto">
            <a:xfrm>
              <a:off x="3456" y="2400"/>
              <a:ext cx="960" cy="0"/>
            </a:xfrm>
            <a:prstGeom prst="line">
              <a:avLst/>
            </a:prstGeom>
            <a:noFill/>
            <a:ln w="9525">
              <a:solidFill>
                <a:srgbClr val="00FF00"/>
              </a:solidFill>
              <a:round/>
              <a:headEnd/>
              <a:tailEnd/>
            </a:ln>
            <a:effectLst/>
          </p:spPr>
          <p:txBody>
            <a:bodyPr wrap="none"/>
            <a:lstStyle/>
            <a:p>
              <a:endParaRPr lang="en-US"/>
            </a:p>
          </p:txBody>
        </p:sp>
        <p:sp>
          <p:nvSpPr>
            <p:cNvPr id="33804" name="Line 12"/>
            <p:cNvSpPr>
              <a:spLocks noChangeShapeType="1"/>
            </p:cNvSpPr>
            <p:nvPr/>
          </p:nvSpPr>
          <p:spPr bwMode="auto">
            <a:xfrm>
              <a:off x="3936" y="864"/>
              <a:ext cx="0" cy="1824"/>
            </a:xfrm>
            <a:prstGeom prst="line">
              <a:avLst/>
            </a:prstGeom>
            <a:noFill/>
            <a:ln w="9525">
              <a:solidFill>
                <a:srgbClr val="00FF00"/>
              </a:solidFill>
              <a:prstDash val="dash"/>
              <a:round/>
              <a:headEnd/>
              <a:tailEnd/>
            </a:ln>
            <a:effectLst/>
          </p:spPr>
          <p:txBody>
            <a:bodyPr wrap="none"/>
            <a:lstStyle/>
            <a:p>
              <a:endParaRPr lang="en-US"/>
            </a:p>
          </p:txBody>
        </p:sp>
        <p:sp>
          <p:nvSpPr>
            <p:cNvPr id="33805" name="Line 13"/>
            <p:cNvSpPr>
              <a:spLocks noChangeShapeType="1"/>
            </p:cNvSpPr>
            <p:nvPr/>
          </p:nvSpPr>
          <p:spPr bwMode="auto">
            <a:xfrm>
              <a:off x="3936" y="1632"/>
              <a:ext cx="0" cy="336"/>
            </a:xfrm>
            <a:prstGeom prst="line">
              <a:avLst/>
            </a:prstGeom>
            <a:noFill/>
            <a:ln w="38100">
              <a:solidFill>
                <a:schemeClr val="accent1"/>
              </a:solidFill>
              <a:round/>
              <a:headEnd/>
              <a:tailEnd type="triangle" w="med" len="med"/>
            </a:ln>
            <a:effectLst/>
          </p:spPr>
          <p:txBody>
            <a:bodyPr wrap="none"/>
            <a:lstStyle/>
            <a:p>
              <a:endParaRPr lang="en-US"/>
            </a:p>
          </p:txBody>
        </p:sp>
        <p:sp>
          <p:nvSpPr>
            <p:cNvPr id="33806" name="Line 14"/>
            <p:cNvSpPr>
              <a:spLocks noChangeShapeType="1"/>
            </p:cNvSpPr>
            <p:nvPr/>
          </p:nvSpPr>
          <p:spPr bwMode="auto">
            <a:xfrm flipV="1">
              <a:off x="4176" y="2400"/>
              <a:ext cx="0" cy="336"/>
            </a:xfrm>
            <a:prstGeom prst="line">
              <a:avLst/>
            </a:prstGeom>
            <a:noFill/>
            <a:ln w="28575">
              <a:solidFill>
                <a:srgbClr val="FF0000"/>
              </a:solidFill>
              <a:round/>
              <a:headEnd/>
              <a:tailEnd type="triangle" w="med" len="med"/>
            </a:ln>
            <a:effectLst/>
          </p:spPr>
          <p:txBody>
            <a:bodyPr wrap="none"/>
            <a:lstStyle/>
            <a:p>
              <a:endParaRPr lang="en-US"/>
            </a:p>
          </p:txBody>
        </p:sp>
        <p:sp>
          <p:nvSpPr>
            <p:cNvPr id="33807" name="Line 15"/>
            <p:cNvSpPr>
              <a:spLocks noChangeShapeType="1"/>
            </p:cNvSpPr>
            <p:nvPr/>
          </p:nvSpPr>
          <p:spPr bwMode="auto">
            <a:xfrm>
              <a:off x="3696" y="2592"/>
              <a:ext cx="240" cy="0"/>
            </a:xfrm>
            <a:prstGeom prst="line">
              <a:avLst/>
            </a:prstGeom>
            <a:noFill/>
            <a:ln w="9525">
              <a:solidFill>
                <a:schemeClr val="tx1"/>
              </a:solidFill>
              <a:round/>
              <a:headEnd/>
              <a:tailEnd type="triangle" w="med" len="med"/>
            </a:ln>
            <a:effectLst/>
          </p:spPr>
          <p:txBody>
            <a:bodyPr wrap="none"/>
            <a:lstStyle/>
            <a:p>
              <a:endParaRPr lang="en-US"/>
            </a:p>
          </p:txBody>
        </p:sp>
        <p:sp>
          <p:nvSpPr>
            <p:cNvPr id="33808" name="Line 16"/>
            <p:cNvSpPr>
              <a:spLocks noChangeShapeType="1"/>
            </p:cNvSpPr>
            <p:nvPr/>
          </p:nvSpPr>
          <p:spPr bwMode="auto">
            <a:xfrm flipH="1">
              <a:off x="4176" y="2592"/>
              <a:ext cx="192" cy="0"/>
            </a:xfrm>
            <a:prstGeom prst="line">
              <a:avLst/>
            </a:prstGeom>
            <a:noFill/>
            <a:ln w="9525">
              <a:solidFill>
                <a:schemeClr val="tx1"/>
              </a:solidFill>
              <a:round/>
              <a:headEnd/>
              <a:tailEnd type="triangle" w="med" len="med"/>
            </a:ln>
            <a:effectLst/>
          </p:spPr>
          <p:txBody>
            <a:bodyPr wrap="none"/>
            <a:lstStyle/>
            <a:p>
              <a:endParaRPr lang="en-US"/>
            </a:p>
          </p:txBody>
        </p:sp>
        <p:sp>
          <p:nvSpPr>
            <p:cNvPr id="33809" name="Text Box 17"/>
            <p:cNvSpPr txBox="1">
              <a:spLocks noChangeArrowheads="1"/>
            </p:cNvSpPr>
            <p:nvPr/>
          </p:nvSpPr>
          <p:spPr bwMode="auto">
            <a:xfrm>
              <a:off x="3936" y="2544"/>
              <a:ext cx="432" cy="231"/>
            </a:xfrm>
            <a:prstGeom prst="rect">
              <a:avLst/>
            </a:prstGeom>
            <a:noFill/>
            <a:ln w="9525">
              <a:noFill/>
              <a:miter lim="800000"/>
              <a:headEnd/>
              <a:tailEnd/>
            </a:ln>
            <a:effectLst/>
          </p:spPr>
          <p:txBody>
            <a:bodyPr>
              <a:spAutoFit/>
            </a:bodyPr>
            <a:lstStyle/>
            <a:p>
              <a:pPr>
                <a:spcBef>
                  <a:spcPct val="50000"/>
                </a:spcBef>
              </a:pPr>
              <a:r>
                <a:rPr lang="en-US">
                  <a:latin typeface="Times New Roman" pitchFamily="18" charset="0"/>
                </a:rPr>
                <a:t>X</a:t>
              </a:r>
            </a:p>
          </p:txBody>
        </p:sp>
        <p:sp>
          <p:nvSpPr>
            <p:cNvPr id="33810" name="Line 18"/>
            <p:cNvSpPr>
              <a:spLocks noChangeShapeType="1"/>
            </p:cNvSpPr>
            <p:nvPr/>
          </p:nvSpPr>
          <p:spPr bwMode="auto">
            <a:xfrm>
              <a:off x="2784" y="720"/>
              <a:ext cx="672" cy="336"/>
            </a:xfrm>
            <a:prstGeom prst="line">
              <a:avLst/>
            </a:prstGeom>
            <a:noFill/>
            <a:ln w="28575">
              <a:solidFill>
                <a:srgbClr val="FF0000"/>
              </a:solidFill>
              <a:round/>
              <a:headEnd/>
              <a:tailEnd type="arrow" w="med" len="med"/>
            </a:ln>
            <a:effectLst/>
          </p:spPr>
          <p:txBody>
            <a:bodyPr wrap="none"/>
            <a:lstStyle/>
            <a:p>
              <a:endParaRPr lang="en-US"/>
            </a:p>
          </p:txBody>
        </p:sp>
        <p:sp>
          <p:nvSpPr>
            <p:cNvPr id="33811" name="Line 19"/>
            <p:cNvSpPr>
              <a:spLocks noChangeShapeType="1"/>
            </p:cNvSpPr>
            <p:nvPr/>
          </p:nvSpPr>
          <p:spPr bwMode="auto">
            <a:xfrm>
              <a:off x="2880" y="768"/>
              <a:ext cx="0" cy="192"/>
            </a:xfrm>
            <a:prstGeom prst="line">
              <a:avLst/>
            </a:prstGeom>
            <a:noFill/>
            <a:ln w="9525">
              <a:solidFill>
                <a:schemeClr val="tx1"/>
              </a:solidFill>
              <a:round/>
              <a:headEnd/>
              <a:tailEnd/>
            </a:ln>
            <a:effectLst/>
          </p:spPr>
          <p:txBody>
            <a:bodyPr wrap="none"/>
            <a:lstStyle/>
            <a:p>
              <a:endParaRPr lang="en-US"/>
            </a:p>
          </p:txBody>
        </p:sp>
        <p:sp>
          <p:nvSpPr>
            <p:cNvPr id="33812" name="Line 20"/>
            <p:cNvSpPr>
              <a:spLocks noChangeShapeType="1"/>
            </p:cNvSpPr>
            <p:nvPr/>
          </p:nvSpPr>
          <p:spPr bwMode="auto">
            <a:xfrm>
              <a:off x="2880" y="960"/>
              <a:ext cx="384" cy="0"/>
            </a:xfrm>
            <a:prstGeom prst="line">
              <a:avLst/>
            </a:prstGeom>
            <a:noFill/>
            <a:ln w="9525">
              <a:solidFill>
                <a:schemeClr val="tx1"/>
              </a:solidFill>
              <a:round/>
              <a:headEnd/>
              <a:tailEnd/>
            </a:ln>
            <a:effectLst/>
          </p:spPr>
          <p:txBody>
            <a:bodyPr wrap="none"/>
            <a:lstStyle/>
            <a:p>
              <a:endParaRPr lang="en-US"/>
            </a:p>
          </p:txBody>
        </p:sp>
        <p:sp>
          <p:nvSpPr>
            <p:cNvPr id="33813" name="Text Box 21"/>
            <p:cNvSpPr txBox="1">
              <a:spLocks noChangeArrowheads="1"/>
            </p:cNvSpPr>
            <p:nvPr/>
          </p:nvSpPr>
          <p:spPr bwMode="auto">
            <a:xfrm>
              <a:off x="2688" y="768"/>
              <a:ext cx="240"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3</a:t>
              </a:r>
            </a:p>
          </p:txBody>
        </p:sp>
        <p:sp>
          <p:nvSpPr>
            <p:cNvPr id="33814" name="Text Box 22"/>
            <p:cNvSpPr txBox="1">
              <a:spLocks noChangeArrowheads="1"/>
            </p:cNvSpPr>
            <p:nvPr/>
          </p:nvSpPr>
          <p:spPr bwMode="auto">
            <a:xfrm>
              <a:off x="2880" y="1008"/>
              <a:ext cx="240"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4</a:t>
              </a:r>
            </a:p>
          </p:txBody>
        </p:sp>
        <p:sp>
          <p:nvSpPr>
            <p:cNvPr id="33815" name="Text Box 23"/>
            <p:cNvSpPr txBox="1">
              <a:spLocks noChangeArrowheads="1"/>
            </p:cNvSpPr>
            <p:nvPr/>
          </p:nvSpPr>
          <p:spPr bwMode="auto">
            <a:xfrm>
              <a:off x="2976" y="576"/>
              <a:ext cx="240"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5</a:t>
              </a:r>
            </a:p>
          </p:txBody>
        </p:sp>
        <p:sp>
          <p:nvSpPr>
            <p:cNvPr id="33816" name="Line 24"/>
            <p:cNvSpPr>
              <a:spLocks noChangeShapeType="1"/>
            </p:cNvSpPr>
            <p:nvPr/>
          </p:nvSpPr>
          <p:spPr bwMode="auto">
            <a:xfrm>
              <a:off x="3456" y="816"/>
              <a:ext cx="0" cy="240"/>
            </a:xfrm>
            <a:prstGeom prst="line">
              <a:avLst/>
            </a:prstGeom>
            <a:noFill/>
            <a:ln w="9525">
              <a:solidFill>
                <a:schemeClr val="tx1"/>
              </a:solidFill>
              <a:round/>
              <a:headEnd/>
              <a:tailEnd/>
            </a:ln>
            <a:effectLst/>
          </p:spPr>
          <p:txBody>
            <a:bodyPr wrap="none"/>
            <a:lstStyle/>
            <a:p>
              <a:endParaRPr lang="en-US"/>
            </a:p>
          </p:txBody>
        </p:sp>
        <p:sp>
          <p:nvSpPr>
            <p:cNvPr id="33817" name="Line 25"/>
            <p:cNvSpPr>
              <a:spLocks noChangeShapeType="1"/>
            </p:cNvSpPr>
            <p:nvPr/>
          </p:nvSpPr>
          <p:spPr bwMode="auto">
            <a:xfrm>
              <a:off x="3456" y="960"/>
              <a:ext cx="480" cy="0"/>
            </a:xfrm>
            <a:prstGeom prst="line">
              <a:avLst/>
            </a:prstGeom>
            <a:noFill/>
            <a:ln w="9525">
              <a:solidFill>
                <a:schemeClr val="tx1"/>
              </a:solidFill>
              <a:round/>
              <a:headEnd type="triangle" w="med" len="med"/>
              <a:tailEnd type="triangle" w="med" len="med"/>
            </a:ln>
            <a:effectLst/>
          </p:spPr>
          <p:txBody>
            <a:bodyPr wrap="none"/>
            <a:lstStyle/>
            <a:p>
              <a:endParaRPr lang="en-US"/>
            </a:p>
          </p:txBody>
        </p:sp>
        <p:sp>
          <p:nvSpPr>
            <p:cNvPr id="33818" name="Line 26"/>
            <p:cNvSpPr>
              <a:spLocks noChangeShapeType="1"/>
            </p:cNvSpPr>
            <p:nvPr/>
          </p:nvSpPr>
          <p:spPr bwMode="auto">
            <a:xfrm flipV="1">
              <a:off x="4368" y="864"/>
              <a:ext cx="0" cy="144"/>
            </a:xfrm>
            <a:prstGeom prst="line">
              <a:avLst/>
            </a:prstGeom>
            <a:noFill/>
            <a:ln w="9525">
              <a:solidFill>
                <a:schemeClr val="tx1"/>
              </a:solidFill>
              <a:round/>
              <a:headEnd/>
              <a:tailEnd/>
            </a:ln>
            <a:effectLst/>
          </p:spPr>
          <p:txBody>
            <a:bodyPr wrap="none"/>
            <a:lstStyle/>
            <a:p>
              <a:endParaRPr lang="en-US"/>
            </a:p>
          </p:txBody>
        </p:sp>
        <p:sp>
          <p:nvSpPr>
            <p:cNvPr id="33819" name="Line 27"/>
            <p:cNvSpPr>
              <a:spLocks noChangeShapeType="1"/>
            </p:cNvSpPr>
            <p:nvPr/>
          </p:nvSpPr>
          <p:spPr bwMode="auto">
            <a:xfrm>
              <a:off x="3936" y="960"/>
              <a:ext cx="432" cy="0"/>
            </a:xfrm>
            <a:prstGeom prst="line">
              <a:avLst/>
            </a:prstGeom>
            <a:noFill/>
            <a:ln w="9525">
              <a:solidFill>
                <a:schemeClr val="tx1"/>
              </a:solidFill>
              <a:round/>
              <a:headEnd type="triangle" w="med" len="med"/>
              <a:tailEnd type="triangle" w="med" len="med"/>
            </a:ln>
            <a:effectLst/>
          </p:spPr>
          <p:txBody>
            <a:bodyPr wrap="none"/>
            <a:lstStyle/>
            <a:p>
              <a:endParaRPr lang="en-US"/>
            </a:p>
          </p:txBody>
        </p:sp>
        <p:sp>
          <p:nvSpPr>
            <p:cNvPr id="33820" name="Text Box 28"/>
            <p:cNvSpPr txBox="1">
              <a:spLocks noChangeArrowheads="1"/>
            </p:cNvSpPr>
            <p:nvPr/>
          </p:nvSpPr>
          <p:spPr bwMode="auto">
            <a:xfrm>
              <a:off x="3456" y="720"/>
              <a:ext cx="528"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1.5 ft</a:t>
              </a:r>
            </a:p>
          </p:txBody>
        </p:sp>
        <p:sp>
          <p:nvSpPr>
            <p:cNvPr id="33821" name="Text Box 29"/>
            <p:cNvSpPr txBox="1">
              <a:spLocks noChangeArrowheads="1"/>
            </p:cNvSpPr>
            <p:nvPr/>
          </p:nvSpPr>
          <p:spPr bwMode="auto">
            <a:xfrm>
              <a:off x="3936" y="720"/>
              <a:ext cx="528"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1.5 ft</a:t>
              </a:r>
            </a:p>
          </p:txBody>
        </p:sp>
        <p:sp>
          <p:nvSpPr>
            <p:cNvPr id="33822" name="Text Box 30"/>
            <p:cNvSpPr txBox="1">
              <a:spLocks noChangeArrowheads="1"/>
            </p:cNvSpPr>
            <p:nvPr/>
          </p:nvSpPr>
          <p:spPr bwMode="auto">
            <a:xfrm>
              <a:off x="3888" y="1536"/>
              <a:ext cx="624"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100 lb</a:t>
              </a:r>
            </a:p>
          </p:txBody>
        </p:sp>
        <p:sp>
          <p:nvSpPr>
            <p:cNvPr id="33823" name="Text Box 31"/>
            <p:cNvSpPr txBox="1">
              <a:spLocks noChangeArrowheads="1"/>
            </p:cNvSpPr>
            <p:nvPr/>
          </p:nvSpPr>
          <p:spPr bwMode="auto">
            <a:xfrm>
              <a:off x="3744" y="2131"/>
              <a:ext cx="528"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0</a:t>
              </a:r>
            </a:p>
          </p:txBody>
        </p:sp>
        <p:sp>
          <p:nvSpPr>
            <p:cNvPr id="33824" name="Line 32"/>
            <p:cNvSpPr>
              <a:spLocks noChangeShapeType="1"/>
            </p:cNvSpPr>
            <p:nvPr/>
          </p:nvSpPr>
          <p:spPr bwMode="auto">
            <a:xfrm>
              <a:off x="4416" y="1056"/>
              <a:ext cx="336" cy="0"/>
            </a:xfrm>
            <a:prstGeom prst="line">
              <a:avLst/>
            </a:prstGeom>
            <a:noFill/>
            <a:ln w="9525">
              <a:solidFill>
                <a:srgbClr val="00FF00"/>
              </a:solidFill>
              <a:round/>
              <a:headEnd/>
              <a:tailEnd/>
            </a:ln>
            <a:effectLst/>
          </p:spPr>
          <p:txBody>
            <a:bodyPr wrap="none"/>
            <a:lstStyle/>
            <a:p>
              <a:endParaRPr lang="en-US"/>
            </a:p>
          </p:txBody>
        </p:sp>
        <p:sp>
          <p:nvSpPr>
            <p:cNvPr id="33825" name="Line 33"/>
            <p:cNvSpPr>
              <a:spLocks noChangeShapeType="1"/>
            </p:cNvSpPr>
            <p:nvPr/>
          </p:nvSpPr>
          <p:spPr bwMode="auto">
            <a:xfrm flipH="1">
              <a:off x="4368" y="2400"/>
              <a:ext cx="432" cy="0"/>
            </a:xfrm>
            <a:prstGeom prst="line">
              <a:avLst/>
            </a:prstGeom>
            <a:noFill/>
            <a:ln w="28575">
              <a:solidFill>
                <a:srgbClr val="FF0000"/>
              </a:solidFill>
              <a:round/>
              <a:headEnd/>
              <a:tailEnd type="triangle" w="med" len="med"/>
            </a:ln>
            <a:effectLst/>
          </p:spPr>
          <p:txBody>
            <a:bodyPr wrap="none"/>
            <a:lstStyle/>
            <a:p>
              <a:endParaRPr lang="en-US"/>
            </a:p>
          </p:txBody>
        </p:sp>
        <p:sp>
          <p:nvSpPr>
            <p:cNvPr id="33826" name="Line 34"/>
            <p:cNvSpPr>
              <a:spLocks noChangeShapeType="1"/>
            </p:cNvSpPr>
            <p:nvPr/>
          </p:nvSpPr>
          <p:spPr bwMode="auto">
            <a:xfrm flipV="1">
              <a:off x="4560" y="1056"/>
              <a:ext cx="0" cy="384"/>
            </a:xfrm>
            <a:prstGeom prst="line">
              <a:avLst/>
            </a:prstGeom>
            <a:noFill/>
            <a:ln w="9525">
              <a:solidFill>
                <a:schemeClr val="tx1"/>
              </a:solidFill>
              <a:round/>
              <a:headEnd/>
              <a:tailEnd type="triangle" w="med" len="med"/>
            </a:ln>
            <a:effectLst/>
          </p:spPr>
          <p:txBody>
            <a:bodyPr wrap="none"/>
            <a:lstStyle/>
            <a:p>
              <a:endParaRPr lang="en-US"/>
            </a:p>
          </p:txBody>
        </p:sp>
        <p:sp>
          <p:nvSpPr>
            <p:cNvPr id="33827" name="Line 35"/>
            <p:cNvSpPr>
              <a:spLocks noChangeShapeType="1"/>
            </p:cNvSpPr>
            <p:nvPr/>
          </p:nvSpPr>
          <p:spPr bwMode="auto">
            <a:xfrm>
              <a:off x="4560" y="1968"/>
              <a:ext cx="0" cy="432"/>
            </a:xfrm>
            <a:prstGeom prst="line">
              <a:avLst/>
            </a:prstGeom>
            <a:noFill/>
            <a:ln w="9525">
              <a:solidFill>
                <a:schemeClr val="tx1"/>
              </a:solidFill>
              <a:round/>
              <a:headEnd/>
              <a:tailEnd type="triangle" w="med" len="med"/>
            </a:ln>
            <a:effectLst/>
          </p:spPr>
          <p:txBody>
            <a:bodyPr wrap="none"/>
            <a:lstStyle/>
            <a:p>
              <a:endParaRPr lang="en-US"/>
            </a:p>
          </p:txBody>
        </p:sp>
        <p:sp>
          <p:nvSpPr>
            <p:cNvPr id="33828" name="Text Box 36"/>
            <p:cNvSpPr txBox="1">
              <a:spLocks noChangeArrowheads="1"/>
            </p:cNvSpPr>
            <p:nvPr/>
          </p:nvSpPr>
          <p:spPr bwMode="auto">
            <a:xfrm>
              <a:off x="4368" y="1536"/>
              <a:ext cx="528"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4 ft</a:t>
              </a:r>
            </a:p>
          </p:txBody>
        </p:sp>
        <p:sp>
          <p:nvSpPr>
            <p:cNvPr id="33829" name="Oval 37"/>
            <p:cNvSpPr>
              <a:spLocks noChangeArrowheads="1"/>
            </p:cNvSpPr>
            <p:nvPr/>
          </p:nvSpPr>
          <p:spPr bwMode="auto">
            <a:xfrm>
              <a:off x="3888" y="2352"/>
              <a:ext cx="96" cy="96"/>
            </a:xfrm>
            <a:prstGeom prst="ellipse">
              <a:avLst/>
            </a:prstGeom>
            <a:solidFill>
              <a:schemeClr val="tx1"/>
            </a:solidFill>
            <a:ln w="9525">
              <a:solidFill>
                <a:schemeClr val="bg1"/>
              </a:solidFill>
              <a:round/>
              <a:headEnd/>
              <a:tailEnd/>
            </a:ln>
            <a:effectLst/>
          </p:spPr>
          <p:txBody>
            <a:bodyPr wrap="none" anchor="ctr"/>
            <a:lstStyle/>
            <a:p>
              <a:endParaRPr lang="en-US"/>
            </a:p>
          </p:txBody>
        </p:sp>
        <p:sp>
          <p:nvSpPr>
            <p:cNvPr id="33830" name="Text Box 38"/>
            <p:cNvSpPr txBox="1">
              <a:spLocks noChangeArrowheads="1"/>
            </p:cNvSpPr>
            <p:nvPr/>
          </p:nvSpPr>
          <p:spPr bwMode="auto">
            <a:xfrm>
              <a:off x="4656" y="2352"/>
              <a:ext cx="528"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F</a:t>
              </a:r>
            </a:p>
          </p:txBody>
        </p:sp>
        <p:sp>
          <p:nvSpPr>
            <p:cNvPr id="33831" name="Text Box 39"/>
            <p:cNvSpPr txBox="1">
              <a:spLocks noChangeArrowheads="1"/>
            </p:cNvSpPr>
            <p:nvPr/>
          </p:nvSpPr>
          <p:spPr bwMode="auto">
            <a:xfrm>
              <a:off x="1584" y="2160"/>
              <a:ext cx="1632"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A FBD of the drum:</a:t>
              </a:r>
            </a:p>
          </p:txBody>
        </p:sp>
        <p:sp>
          <p:nvSpPr>
            <p:cNvPr id="33832" name="Text Box 40"/>
            <p:cNvSpPr txBox="1">
              <a:spLocks noChangeArrowheads="1"/>
            </p:cNvSpPr>
            <p:nvPr/>
          </p:nvSpPr>
          <p:spPr bwMode="auto">
            <a:xfrm>
              <a:off x="2496" y="576"/>
              <a:ext cx="214" cy="269"/>
            </a:xfrm>
            <a:prstGeom prst="rect">
              <a:avLst/>
            </a:prstGeom>
            <a:noFill/>
            <a:ln w="9525">
              <a:noFill/>
              <a:miter lim="800000"/>
              <a:headEnd/>
              <a:tailEnd/>
            </a:ln>
            <a:effectLst/>
          </p:spPr>
          <p:txBody>
            <a:bodyPr wrap="none">
              <a:spAutoFit/>
            </a:bodyPr>
            <a:lstStyle/>
            <a:p>
              <a:r>
                <a:rPr lang="en-US" sz="2200">
                  <a:latin typeface="Times New Roman" pitchFamily="18" charset="0"/>
                </a:rPr>
                <a:t>P</a:t>
              </a:r>
            </a:p>
          </p:txBody>
        </p:sp>
      </p:grpSp>
      <p:sp>
        <p:nvSpPr>
          <p:cNvPr id="33833" name="Text Box 41"/>
          <p:cNvSpPr txBox="1">
            <a:spLocks noChangeArrowheads="1"/>
          </p:cNvSpPr>
          <p:nvPr/>
        </p:nvSpPr>
        <p:spPr bwMode="auto">
          <a:xfrm>
            <a:off x="6613525" y="4179888"/>
            <a:ext cx="385763" cy="427037"/>
          </a:xfrm>
          <a:prstGeom prst="rect">
            <a:avLst/>
          </a:prstGeom>
          <a:noFill/>
          <a:ln w="9525">
            <a:noFill/>
            <a:miter lim="800000"/>
            <a:headEnd/>
            <a:tailEnd/>
          </a:ln>
          <a:effectLst/>
        </p:spPr>
        <p:txBody>
          <a:bodyPr wrap="none">
            <a:spAutoFit/>
          </a:bodyPr>
          <a:lstStyle/>
          <a:p>
            <a:r>
              <a:rPr lang="en-US" sz="2200">
                <a:latin typeface="Times New Roman" pitchFamily="18" charset="0"/>
              </a:rPr>
              <a:t>N</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533400" y="3200400"/>
            <a:ext cx="8305800" cy="1433513"/>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cs typeface="Times New Roman" pitchFamily="18" charset="0"/>
                <a:sym typeface="Symbol" pitchFamily="18" charset="2"/>
              </a:rPr>
              <a:t>+     </a:t>
            </a:r>
            <a:r>
              <a:rPr lang="en-US" sz="2200">
                <a:latin typeface="Times New Roman" pitchFamily="18" charset="0"/>
                <a:sym typeface="Symbol" pitchFamily="18" charset="2"/>
              </a:rPr>
              <a:t> F</a:t>
            </a:r>
            <a:r>
              <a:rPr lang="en-US" sz="2200" baseline="-25000">
                <a:latin typeface="Times New Roman" pitchFamily="18" charset="0"/>
                <a:sym typeface="Symbol" pitchFamily="18" charset="2"/>
              </a:rPr>
              <a:t>X</a:t>
            </a:r>
            <a:r>
              <a:rPr lang="en-US" sz="2200">
                <a:latin typeface="Times New Roman" pitchFamily="18" charset="0"/>
                <a:sym typeface="Symbol" pitchFamily="18" charset="2"/>
              </a:rPr>
              <a:t>   =   (4 / 5) P  </a:t>
            </a:r>
            <a:r>
              <a:rPr lang="en-US" sz="2200">
                <a:latin typeface="Times New Roman" pitchFamily="18" charset="0"/>
                <a:cs typeface="Times New Roman" pitchFamily="18" charset="0"/>
              </a:rPr>
              <a:t>–  0</a:t>
            </a:r>
            <a:r>
              <a:rPr lang="en-US" sz="2200" b="1">
                <a:latin typeface="Times New Roman" pitchFamily="18" charset="0"/>
              </a:rPr>
              <a:t>.</a:t>
            </a:r>
            <a:r>
              <a:rPr lang="en-US" sz="2200">
                <a:latin typeface="Times New Roman" pitchFamily="18" charset="0"/>
                <a:cs typeface="Times New Roman" pitchFamily="18" charset="0"/>
              </a:rPr>
              <a:t>5 N    =  0</a:t>
            </a:r>
          </a:p>
          <a:p>
            <a:pPr>
              <a:spcBef>
                <a:spcPct val="50000"/>
              </a:spcBef>
            </a:pPr>
            <a:r>
              <a:rPr lang="en-US" sz="2200">
                <a:latin typeface="Times New Roman" pitchFamily="18" charset="0"/>
                <a:cs typeface="Times New Roman" pitchFamily="18" charset="0"/>
              </a:rPr>
              <a:t>+  </a:t>
            </a:r>
            <a:r>
              <a:rPr lang="en-US" sz="2200">
                <a:latin typeface="Times New Roman" pitchFamily="18" charset="0"/>
                <a:sym typeface="Symbol" pitchFamily="18" charset="2"/>
              </a:rPr>
              <a:t>   F</a:t>
            </a:r>
            <a:r>
              <a:rPr lang="en-US" sz="2200" baseline="-25000">
                <a:latin typeface="Times New Roman" pitchFamily="18" charset="0"/>
                <a:sym typeface="Symbol" pitchFamily="18" charset="2"/>
              </a:rPr>
              <a:t>Y</a:t>
            </a:r>
            <a:r>
              <a:rPr lang="en-US" sz="2200">
                <a:latin typeface="Times New Roman" pitchFamily="18" charset="0"/>
                <a:sym typeface="Symbol" pitchFamily="18" charset="2"/>
              </a:rPr>
              <a:t>  =  N  </a:t>
            </a:r>
            <a:r>
              <a:rPr lang="en-US" sz="2200">
                <a:latin typeface="Times New Roman" pitchFamily="18" charset="0"/>
                <a:cs typeface="Times New Roman" pitchFamily="18" charset="0"/>
              </a:rPr>
              <a:t>–  (3 / 5)  P  –  100  =  0</a:t>
            </a:r>
          </a:p>
          <a:p>
            <a:pPr>
              <a:spcBef>
                <a:spcPct val="50000"/>
              </a:spcBef>
            </a:pPr>
            <a:r>
              <a:rPr lang="en-US" sz="2200">
                <a:latin typeface="Times New Roman" pitchFamily="18" charset="0"/>
                <a:cs typeface="Times New Roman" pitchFamily="18" charset="0"/>
              </a:rPr>
              <a:t>These two equations give:</a:t>
            </a:r>
          </a:p>
        </p:txBody>
      </p:sp>
      <p:pic>
        <p:nvPicPr>
          <p:cNvPr id="35843" name="Picture 3" descr="p8_18"/>
          <p:cNvPicPr>
            <a:picLocks noChangeAspect="1" noChangeArrowheads="1"/>
          </p:cNvPicPr>
          <p:nvPr/>
        </p:nvPicPr>
        <p:blipFill>
          <a:blip r:embed="rId3" cstate="print">
            <a:lum bright="-18000" contrast="12000"/>
          </a:blip>
          <a:srcRect/>
          <a:stretch>
            <a:fillRect/>
          </a:stretch>
        </p:blipFill>
        <p:spPr bwMode="auto">
          <a:xfrm>
            <a:off x="685800" y="1143000"/>
            <a:ext cx="2714625" cy="1981200"/>
          </a:xfrm>
          <a:prstGeom prst="rect">
            <a:avLst/>
          </a:prstGeom>
          <a:noFill/>
        </p:spPr>
      </p:pic>
      <p:sp>
        <p:nvSpPr>
          <p:cNvPr id="35844" name="Text Box 4"/>
          <p:cNvSpPr txBox="1">
            <a:spLocks noChangeArrowheads="1"/>
          </p:cNvSpPr>
          <p:nvPr/>
        </p:nvSpPr>
        <p:spPr bwMode="auto">
          <a:xfrm>
            <a:off x="1066800" y="457200"/>
            <a:ext cx="6934200" cy="457200"/>
          </a:xfrm>
          <a:prstGeom prst="rect">
            <a:avLst/>
          </a:prstGeom>
          <a:noFill/>
          <a:ln w="9525">
            <a:noFill/>
            <a:miter lim="800000"/>
            <a:headEnd/>
            <a:tailEnd/>
          </a:ln>
          <a:effectLst/>
        </p:spPr>
        <p:txBody>
          <a:bodyPr>
            <a:spAutoFit/>
          </a:bodyPr>
          <a:lstStyle/>
          <a:p>
            <a:pPr algn="ctr">
              <a:spcBef>
                <a:spcPct val="50000"/>
              </a:spcBef>
            </a:pPr>
            <a:r>
              <a:rPr lang="en-US" sz="2400" b="1">
                <a:latin typeface="Times New Roman" pitchFamily="18" charset="0"/>
              </a:rPr>
              <a:t>GROUP PROBLEM SOLVING </a:t>
            </a:r>
            <a:r>
              <a:rPr lang="en-US" sz="2400">
                <a:latin typeface="Times New Roman" pitchFamily="18" charset="0"/>
              </a:rPr>
              <a:t>(continued)</a:t>
            </a:r>
            <a:endParaRPr lang="en-US" sz="2400" b="1">
              <a:latin typeface="Times New Roman" pitchFamily="18" charset="0"/>
            </a:endParaRPr>
          </a:p>
        </p:txBody>
      </p:sp>
      <p:grpSp>
        <p:nvGrpSpPr>
          <p:cNvPr id="35847" name="Group 7"/>
          <p:cNvGrpSpPr>
            <a:grpSpLocks/>
          </p:cNvGrpSpPr>
          <p:nvPr/>
        </p:nvGrpSpPr>
        <p:grpSpPr bwMode="auto">
          <a:xfrm>
            <a:off x="533400" y="4692650"/>
            <a:ext cx="8153400" cy="1936750"/>
            <a:chOff x="432" y="2928"/>
            <a:chExt cx="5136" cy="1220"/>
          </a:xfrm>
        </p:grpSpPr>
        <p:sp>
          <p:nvSpPr>
            <p:cNvPr id="35848" name="Text Box 8"/>
            <p:cNvSpPr txBox="1">
              <a:spLocks noChangeArrowheads="1"/>
            </p:cNvSpPr>
            <p:nvPr/>
          </p:nvSpPr>
          <p:spPr bwMode="auto">
            <a:xfrm>
              <a:off x="432" y="2928"/>
              <a:ext cx="5136" cy="1220"/>
            </a:xfrm>
            <a:prstGeom prst="rect">
              <a:avLst/>
            </a:prstGeom>
            <a:noFill/>
            <a:ln w="9525">
              <a:noFill/>
              <a:miter lim="800000"/>
              <a:headEnd/>
              <a:tailEnd/>
            </a:ln>
            <a:effectLst/>
          </p:spPr>
          <p:txBody>
            <a:bodyPr>
              <a:spAutoFit/>
            </a:bodyPr>
            <a:lstStyle/>
            <a:p>
              <a:pPr>
                <a:spcBef>
                  <a:spcPct val="50000"/>
                </a:spcBef>
              </a:pPr>
              <a:r>
                <a:rPr lang="en-US" sz="2200" dirty="0">
                  <a:latin typeface="Times New Roman" pitchFamily="18" charset="0"/>
                </a:rPr>
                <a:t>P  =  100 lb    and        N  = 160  lb</a:t>
              </a:r>
            </a:p>
            <a:p>
              <a:pPr>
                <a:spcBef>
                  <a:spcPct val="50000"/>
                </a:spcBef>
              </a:pPr>
              <a:r>
                <a:rPr lang="en-US" sz="2200" dirty="0">
                  <a:latin typeface="Times New Roman" pitchFamily="18" charset="0"/>
                </a:rPr>
                <a:t>     +   </a:t>
              </a:r>
              <a:r>
                <a:rPr lang="en-US" sz="2200" dirty="0">
                  <a:latin typeface="Times New Roman" pitchFamily="18" charset="0"/>
                  <a:sym typeface="Symbol" pitchFamily="18" charset="2"/>
                </a:rPr>
                <a:t> M</a:t>
              </a:r>
              <a:r>
                <a:rPr lang="en-US" sz="2200" baseline="-25000" dirty="0">
                  <a:latin typeface="Times New Roman" pitchFamily="18" charset="0"/>
                  <a:sym typeface="Symbol" pitchFamily="18" charset="2"/>
                </a:rPr>
                <a:t>O</a:t>
              </a:r>
              <a:r>
                <a:rPr lang="en-US" sz="2200" dirty="0">
                  <a:latin typeface="Times New Roman" pitchFamily="18" charset="0"/>
                  <a:sym typeface="Symbol" pitchFamily="18" charset="2"/>
                </a:rPr>
                <a:t>  =   (3 /5) 100  (1</a:t>
              </a:r>
              <a:r>
                <a:rPr lang="en-US" sz="2200" b="1" dirty="0">
                  <a:latin typeface="Times New Roman" pitchFamily="18" charset="0"/>
                  <a:sym typeface="Symbol" pitchFamily="18" charset="2"/>
                </a:rPr>
                <a:t>.</a:t>
              </a:r>
              <a:r>
                <a:rPr lang="en-US" sz="2200" dirty="0">
                  <a:latin typeface="Times New Roman" pitchFamily="18" charset="0"/>
                  <a:sym typeface="Symbol" pitchFamily="18" charset="2"/>
                </a:rPr>
                <a:t>5)  </a:t>
              </a:r>
              <a:r>
                <a:rPr lang="en-US" sz="2200" dirty="0">
                  <a:latin typeface="Times New Roman" pitchFamily="18" charset="0"/>
                  <a:cs typeface="Times New Roman" pitchFamily="18" charset="0"/>
                </a:rPr>
                <a:t>–  (4 / 5)  100 (4)  +  160  (x)  =  0</a:t>
              </a:r>
            </a:p>
            <a:p>
              <a:pPr>
                <a:spcBef>
                  <a:spcPct val="50000"/>
                </a:spcBef>
              </a:pPr>
              <a:r>
                <a:rPr lang="en-US" sz="2200" dirty="0">
                  <a:latin typeface="Times New Roman" pitchFamily="18" charset="0"/>
                  <a:cs typeface="Times New Roman" pitchFamily="18" charset="0"/>
                </a:rPr>
                <a:t>Check:	x  =  1</a:t>
              </a:r>
              <a:r>
                <a:rPr lang="en-US" sz="2200" b="1" dirty="0">
                  <a:latin typeface="Times New Roman" pitchFamily="18" charset="0"/>
                </a:rPr>
                <a:t>.</a:t>
              </a:r>
              <a:r>
                <a:rPr lang="en-US" sz="2200" dirty="0">
                  <a:latin typeface="Times New Roman" pitchFamily="18" charset="0"/>
                  <a:cs typeface="Times New Roman" pitchFamily="18" charset="0"/>
                </a:rPr>
                <a:t>44  </a:t>
              </a:r>
              <a:r>
                <a:rPr lang="en-US" sz="2200" dirty="0">
                  <a:latin typeface="Times New Roman" pitchFamily="18" charset="0"/>
                  <a:sym typeface="Symbol" pitchFamily="18" charset="2"/>
                </a:rPr>
                <a:t>  1</a:t>
              </a:r>
              <a:r>
                <a:rPr lang="en-US" sz="2200" b="1" dirty="0">
                  <a:latin typeface="Times New Roman" pitchFamily="18" charset="0"/>
                  <a:sym typeface="Symbol" pitchFamily="18" charset="2"/>
                </a:rPr>
                <a:t>.</a:t>
              </a:r>
              <a:r>
                <a:rPr lang="en-US" sz="2200" dirty="0">
                  <a:latin typeface="Times New Roman" pitchFamily="18" charset="0"/>
                  <a:sym typeface="Symbol" pitchFamily="18" charset="2"/>
                </a:rPr>
                <a:t>5   </a:t>
              </a:r>
              <a:r>
                <a:rPr lang="en-US" sz="2200" dirty="0" smtClean="0">
                  <a:latin typeface="Times New Roman" pitchFamily="18" charset="0"/>
                  <a:sym typeface="Symbol" pitchFamily="18" charset="2"/>
                </a:rPr>
                <a:t> </a:t>
              </a:r>
              <a:r>
                <a:rPr lang="en-US" sz="2200" dirty="0">
                  <a:latin typeface="Times New Roman" pitchFamily="18" charset="0"/>
                  <a:sym typeface="Symbol" pitchFamily="18" charset="2"/>
                </a:rPr>
                <a:t>OK!</a:t>
              </a:r>
            </a:p>
            <a:p>
              <a:pPr>
                <a:spcBef>
                  <a:spcPct val="50000"/>
                </a:spcBef>
              </a:pPr>
              <a:r>
                <a:rPr lang="en-US" sz="2200" dirty="0">
                  <a:latin typeface="Times New Roman" pitchFamily="18" charset="0"/>
                  <a:sym typeface="Symbol" pitchFamily="18" charset="2"/>
                </a:rPr>
                <a:t>Drum slips as assumed at P  =  100 lb</a:t>
              </a:r>
            </a:p>
          </p:txBody>
        </p:sp>
        <p:sp>
          <p:nvSpPr>
            <p:cNvPr id="35849" name="Freeform 9"/>
            <p:cNvSpPr>
              <a:spLocks/>
            </p:cNvSpPr>
            <p:nvPr/>
          </p:nvSpPr>
          <p:spPr bwMode="auto">
            <a:xfrm>
              <a:off x="572" y="3300"/>
              <a:ext cx="94" cy="227"/>
            </a:xfrm>
            <a:custGeom>
              <a:avLst/>
              <a:gdLst/>
              <a:ahLst/>
              <a:cxnLst>
                <a:cxn ang="0">
                  <a:pos x="94" y="0"/>
                </a:cxn>
                <a:cxn ang="0">
                  <a:pos x="28" y="94"/>
                </a:cxn>
                <a:cxn ang="0">
                  <a:pos x="37" y="215"/>
                </a:cxn>
                <a:cxn ang="0">
                  <a:pos x="47" y="178"/>
                </a:cxn>
                <a:cxn ang="0">
                  <a:pos x="56" y="206"/>
                </a:cxn>
                <a:cxn ang="0">
                  <a:pos x="37" y="178"/>
                </a:cxn>
                <a:cxn ang="0">
                  <a:pos x="37" y="215"/>
                </a:cxn>
                <a:cxn ang="0">
                  <a:pos x="9" y="206"/>
                </a:cxn>
                <a:cxn ang="0">
                  <a:pos x="0" y="178"/>
                </a:cxn>
              </a:cxnLst>
              <a:rect l="0" t="0" r="r" b="b"/>
              <a:pathLst>
                <a:path w="94" h="227">
                  <a:moveTo>
                    <a:pt x="94" y="0"/>
                  </a:moveTo>
                  <a:cubicBezTo>
                    <a:pt x="43" y="16"/>
                    <a:pt x="42" y="48"/>
                    <a:pt x="28" y="94"/>
                  </a:cubicBezTo>
                  <a:cubicBezTo>
                    <a:pt x="31" y="134"/>
                    <a:pt x="28" y="176"/>
                    <a:pt x="37" y="215"/>
                  </a:cubicBezTo>
                  <a:cubicBezTo>
                    <a:pt x="40" y="227"/>
                    <a:pt x="35" y="183"/>
                    <a:pt x="47" y="178"/>
                  </a:cubicBezTo>
                  <a:cubicBezTo>
                    <a:pt x="56" y="174"/>
                    <a:pt x="66" y="206"/>
                    <a:pt x="56" y="206"/>
                  </a:cubicBezTo>
                  <a:cubicBezTo>
                    <a:pt x="45" y="206"/>
                    <a:pt x="43" y="187"/>
                    <a:pt x="37" y="178"/>
                  </a:cubicBezTo>
                  <a:cubicBezTo>
                    <a:pt x="84" y="109"/>
                    <a:pt x="44" y="197"/>
                    <a:pt x="37" y="215"/>
                  </a:cubicBezTo>
                  <a:cubicBezTo>
                    <a:pt x="28" y="212"/>
                    <a:pt x="16" y="213"/>
                    <a:pt x="9" y="206"/>
                  </a:cubicBezTo>
                  <a:cubicBezTo>
                    <a:pt x="2" y="199"/>
                    <a:pt x="0" y="178"/>
                    <a:pt x="0" y="178"/>
                  </a:cubicBezTo>
                </a:path>
              </a:pathLst>
            </a:custGeom>
            <a:noFill/>
            <a:ln w="9525" cap="flat" cmpd="sng">
              <a:solidFill>
                <a:schemeClr val="tx1"/>
              </a:solidFill>
              <a:prstDash val="solid"/>
              <a:round/>
              <a:headEnd/>
              <a:tailEnd/>
            </a:ln>
            <a:effectLst/>
          </p:spPr>
          <p:txBody>
            <a:bodyPr wrap="none" anchor="ctr"/>
            <a:lstStyle/>
            <a:p>
              <a:endParaRPr lang="en-US"/>
            </a:p>
          </p:txBody>
        </p:sp>
      </p:grpSp>
      <p:grpSp>
        <p:nvGrpSpPr>
          <p:cNvPr id="35850" name="Group 10"/>
          <p:cNvGrpSpPr>
            <a:grpSpLocks/>
          </p:cNvGrpSpPr>
          <p:nvPr/>
        </p:nvGrpSpPr>
        <p:grpSpPr bwMode="auto">
          <a:xfrm>
            <a:off x="3352800" y="838200"/>
            <a:ext cx="5257800" cy="3490913"/>
            <a:chOff x="2112" y="528"/>
            <a:chExt cx="3312" cy="2199"/>
          </a:xfrm>
        </p:grpSpPr>
        <p:sp>
          <p:nvSpPr>
            <p:cNvPr id="35851" name="Line 11"/>
            <p:cNvSpPr>
              <a:spLocks noChangeShapeType="1"/>
            </p:cNvSpPr>
            <p:nvPr/>
          </p:nvSpPr>
          <p:spPr bwMode="auto">
            <a:xfrm>
              <a:off x="3696" y="1008"/>
              <a:ext cx="0" cy="1344"/>
            </a:xfrm>
            <a:prstGeom prst="line">
              <a:avLst/>
            </a:prstGeom>
            <a:noFill/>
            <a:ln w="9525">
              <a:solidFill>
                <a:srgbClr val="00FF00"/>
              </a:solidFill>
              <a:round/>
              <a:headEnd/>
              <a:tailEnd/>
            </a:ln>
            <a:effectLst/>
          </p:spPr>
          <p:txBody>
            <a:bodyPr wrap="none"/>
            <a:lstStyle/>
            <a:p>
              <a:endParaRPr lang="en-US"/>
            </a:p>
          </p:txBody>
        </p:sp>
        <p:sp>
          <p:nvSpPr>
            <p:cNvPr id="35852" name="Line 12"/>
            <p:cNvSpPr>
              <a:spLocks noChangeShapeType="1"/>
            </p:cNvSpPr>
            <p:nvPr/>
          </p:nvSpPr>
          <p:spPr bwMode="auto">
            <a:xfrm>
              <a:off x="3696" y="1008"/>
              <a:ext cx="912" cy="0"/>
            </a:xfrm>
            <a:prstGeom prst="line">
              <a:avLst/>
            </a:prstGeom>
            <a:noFill/>
            <a:ln w="9525">
              <a:solidFill>
                <a:schemeClr val="tx1"/>
              </a:solidFill>
              <a:round/>
              <a:headEnd/>
              <a:tailEnd/>
            </a:ln>
            <a:effectLst/>
          </p:spPr>
          <p:txBody>
            <a:bodyPr wrap="none"/>
            <a:lstStyle/>
            <a:p>
              <a:endParaRPr lang="en-US"/>
            </a:p>
          </p:txBody>
        </p:sp>
        <p:sp>
          <p:nvSpPr>
            <p:cNvPr id="35853" name="Line 13"/>
            <p:cNvSpPr>
              <a:spLocks noChangeShapeType="1"/>
            </p:cNvSpPr>
            <p:nvPr/>
          </p:nvSpPr>
          <p:spPr bwMode="auto">
            <a:xfrm>
              <a:off x="4608" y="1008"/>
              <a:ext cx="0" cy="1344"/>
            </a:xfrm>
            <a:prstGeom prst="line">
              <a:avLst/>
            </a:prstGeom>
            <a:noFill/>
            <a:ln w="9525">
              <a:solidFill>
                <a:srgbClr val="00FF00"/>
              </a:solidFill>
              <a:round/>
              <a:headEnd/>
              <a:tailEnd/>
            </a:ln>
            <a:effectLst/>
          </p:spPr>
          <p:txBody>
            <a:bodyPr wrap="none"/>
            <a:lstStyle/>
            <a:p>
              <a:endParaRPr lang="en-US"/>
            </a:p>
          </p:txBody>
        </p:sp>
        <p:sp>
          <p:nvSpPr>
            <p:cNvPr id="35854" name="Line 14"/>
            <p:cNvSpPr>
              <a:spLocks noChangeShapeType="1"/>
            </p:cNvSpPr>
            <p:nvPr/>
          </p:nvSpPr>
          <p:spPr bwMode="auto">
            <a:xfrm>
              <a:off x="3696" y="2352"/>
              <a:ext cx="960" cy="0"/>
            </a:xfrm>
            <a:prstGeom prst="line">
              <a:avLst/>
            </a:prstGeom>
            <a:noFill/>
            <a:ln w="9525">
              <a:solidFill>
                <a:srgbClr val="00FF00"/>
              </a:solidFill>
              <a:round/>
              <a:headEnd/>
              <a:tailEnd/>
            </a:ln>
            <a:effectLst/>
          </p:spPr>
          <p:txBody>
            <a:bodyPr wrap="none"/>
            <a:lstStyle/>
            <a:p>
              <a:endParaRPr lang="en-US"/>
            </a:p>
          </p:txBody>
        </p:sp>
        <p:sp>
          <p:nvSpPr>
            <p:cNvPr id="35855" name="Line 15"/>
            <p:cNvSpPr>
              <a:spLocks noChangeShapeType="1"/>
            </p:cNvSpPr>
            <p:nvPr/>
          </p:nvSpPr>
          <p:spPr bwMode="auto">
            <a:xfrm>
              <a:off x="4176" y="816"/>
              <a:ext cx="0" cy="1824"/>
            </a:xfrm>
            <a:prstGeom prst="line">
              <a:avLst/>
            </a:prstGeom>
            <a:noFill/>
            <a:ln w="9525">
              <a:solidFill>
                <a:srgbClr val="00FF00"/>
              </a:solidFill>
              <a:prstDash val="dash"/>
              <a:round/>
              <a:headEnd/>
              <a:tailEnd/>
            </a:ln>
            <a:effectLst/>
          </p:spPr>
          <p:txBody>
            <a:bodyPr wrap="none"/>
            <a:lstStyle/>
            <a:p>
              <a:endParaRPr lang="en-US"/>
            </a:p>
          </p:txBody>
        </p:sp>
        <p:sp>
          <p:nvSpPr>
            <p:cNvPr id="35856" name="Line 16"/>
            <p:cNvSpPr>
              <a:spLocks noChangeShapeType="1"/>
            </p:cNvSpPr>
            <p:nvPr/>
          </p:nvSpPr>
          <p:spPr bwMode="auto">
            <a:xfrm>
              <a:off x="4176" y="1584"/>
              <a:ext cx="0" cy="336"/>
            </a:xfrm>
            <a:prstGeom prst="line">
              <a:avLst/>
            </a:prstGeom>
            <a:noFill/>
            <a:ln w="38100">
              <a:solidFill>
                <a:schemeClr val="accent1"/>
              </a:solidFill>
              <a:round/>
              <a:headEnd/>
              <a:tailEnd type="triangle" w="med" len="med"/>
            </a:ln>
            <a:effectLst/>
          </p:spPr>
          <p:txBody>
            <a:bodyPr wrap="none"/>
            <a:lstStyle/>
            <a:p>
              <a:endParaRPr lang="en-US"/>
            </a:p>
          </p:txBody>
        </p:sp>
        <p:sp>
          <p:nvSpPr>
            <p:cNvPr id="35857" name="Line 17"/>
            <p:cNvSpPr>
              <a:spLocks noChangeShapeType="1"/>
            </p:cNvSpPr>
            <p:nvPr/>
          </p:nvSpPr>
          <p:spPr bwMode="auto">
            <a:xfrm flipV="1">
              <a:off x="4416" y="2352"/>
              <a:ext cx="0" cy="336"/>
            </a:xfrm>
            <a:prstGeom prst="line">
              <a:avLst/>
            </a:prstGeom>
            <a:noFill/>
            <a:ln w="28575">
              <a:solidFill>
                <a:srgbClr val="FF0000"/>
              </a:solidFill>
              <a:round/>
              <a:headEnd/>
              <a:tailEnd type="triangle" w="med" len="med"/>
            </a:ln>
            <a:effectLst/>
          </p:spPr>
          <p:txBody>
            <a:bodyPr wrap="none"/>
            <a:lstStyle/>
            <a:p>
              <a:endParaRPr lang="en-US"/>
            </a:p>
          </p:txBody>
        </p:sp>
        <p:sp>
          <p:nvSpPr>
            <p:cNvPr id="35858" name="Line 18"/>
            <p:cNvSpPr>
              <a:spLocks noChangeShapeType="1"/>
            </p:cNvSpPr>
            <p:nvPr/>
          </p:nvSpPr>
          <p:spPr bwMode="auto">
            <a:xfrm>
              <a:off x="3936" y="2544"/>
              <a:ext cx="240" cy="0"/>
            </a:xfrm>
            <a:prstGeom prst="line">
              <a:avLst/>
            </a:prstGeom>
            <a:noFill/>
            <a:ln w="9525">
              <a:solidFill>
                <a:schemeClr val="tx1"/>
              </a:solidFill>
              <a:round/>
              <a:headEnd/>
              <a:tailEnd type="triangle" w="med" len="med"/>
            </a:ln>
            <a:effectLst/>
          </p:spPr>
          <p:txBody>
            <a:bodyPr wrap="none"/>
            <a:lstStyle/>
            <a:p>
              <a:endParaRPr lang="en-US"/>
            </a:p>
          </p:txBody>
        </p:sp>
        <p:sp>
          <p:nvSpPr>
            <p:cNvPr id="35859" name="Line 19"/>
            <p:cNvSpPr>
              <a:spLocks noChangeShapeType="1"/>
            </p:cNvSpPr>
            <p:nvPr/>
          </p:nvSpPr>
          <p:spPr bwMode="auto">
            <a:xfrm flipH="1">
              <a:off x="4416" y="2544"/>
              <a:ext cx="192" cy="0"/>
            </a:xfrm>
            <a:prstGeom prst="line">
              <a:avLst/>
            </a:prstGeom>
            <a:noFill/>
            <a:ln w="9525">
              <a:solidFill>
                <a:schemeClr val="tx1"/>
              </a:solidFill>
              <a:round/>
              <a:headEnd/>
              <a:tailEnd type="triangle" w="med" len="med"/>
            </a:ln>
            <a:effectLst/>
          </p:spPr>
          <p:txBody>
            <a:bodyPr wrap="none"/>
            <a:lstStyle/>
            <a:p>
              <a:endParaRPr lang="en-US"/>
            </a:p>
          </p:txBody>
        </p:sp>
        <p:sp>
          <p:nvSpPr>
            <p:cNvPr id="35860" name="Text Box 20"/>
            <p:cNvSpPr txBox="1">
              <a:spLocks noChangeArrowheads="1"/>
            </p:cNvSpPr>
            <p:nvPr/>
          </p:nvSpPr>
          <p:spPr bwMode="auto">
            <a:xfrm>
              <a:off x="4176" y="2496"/>
              <a:ext cx="432" cy="231"/>
            </a:xfrm>
            <a:prstGeom prst="rect">
              <a:avLst/>
            </a:prstGeom>
            <a:noFill/>
            <a:ln w="9525">
              <a:noFill/>
              <a:miter lim="800000"/>
              <a:headEnd/>
              <a:tailEnd/>
            </a:ln>
            <a:effectLst/>
          </p:spPr>
          <p:txBody>
            <a:bodyPr>
              <a:spAutoFit/>
            </a:bodyPr>
            <a:lstStyle/>
            <a:p>
              <a:pPr>
                <a:spcBef>
                  <a:spcPct val="50000"/>
                </a:spcBef>
              </a:pPr>
              <a:r>
                <a:rPr lang="en-US">
                  <a:latin typeface="Times New Roman" pitchFamily="18" charset="0"/>
                </a:rPr>
                <a:t>X</a:t>
              </a:r>
            </a:p>
          </p:txBody>
        </p:sp>
        <p:sp>
          <p:nvSpPr>
            <p:cNvPr id="35861" name="Line 21"/>
            <p:cNvSpPr>
              <a:spLocks noChangeShapeType="1"/>
            </p:cNvSpPr>
            <p:nvPr/>
          </p:nvSpPr>
          <p:spPr bwMode="auto">
            <a:xfrm>
              <a:off x="3024" y="672"/>
              <a:ext cx="672" cy="336"/>
            </a:xfrm>
            <a:prstGeom prst="line">
              <a:avLst/>
            </a:prstGeom>
            <a:noFill/>
            <a:ln w="28575">
              <a:solidFill>
                <a:srgbClr val="FF0000"/>
              </a:solidFill>
              <a:round/>
              <a:headEnd/>
              <a:tailEnd type="arrow" w="med" len="med"/>
            </a:ln>
            <a:effectLst/>
          </p:spPr>
          <p:txBody>
            <a:bodyPr wrap="none"/>
            <a:lstStyle/>
            <a:p>
              <a:endParaRPr lang="en-US"/>
            </a:p>
          </p:txBody>
        </p:sp>
        <p:sp>
          <p:nvSpPr>
            <p:cNvPr id="35862" name="Line 22"/>
            <p:cNvSpPr>
              <a:spLocks noChangeShapeType="1"/>
            </p:cNvSpPr>
            <p:nvPr/>
          </p:nvSpPr>
          <p:spPr bwMode="auto">
            <a:xfrm>
              <a:off x="3120" y="720"/>
              <a:ext cx="0" cy="192"/>
            </a:xfrm>
            <a:prstGeom prst="line">
              <a:avLst/>
            </a:prstGeom>
            <a:noFill/>
            <a:ln w="9525">
              <a:solidFill>
                <a:schemeClr val="tx1"/>
              </a:solidFill>
              <a:round/>
              <a:headEnd/>
              <a:tailEnd/>
            </a:ln>
            <a:effectLst/>
          </p:spPr>
          <p:txBody>
            <a:bodyPr wrap="none"/>
            <a:lstStyle/>
            <a:p>
              <a:endParaRPr lang="en-US"/>
            </a:p>
          </p:txBody>
        </p:sp>
        <p:sp>
          <p:nvSpPr>
            <p:cNvPr id="35863" name="Line 23"/>
            <p:cNvSpPr>
              <a:spLocks noChangeShapeType="1"/>
            </p:cNvSpPr>
            <p:nvPr/>
          </p:nvSpPr>
          <p:spPr bwMode="auto">
            <a:xfrm>
              <a:off x="3120" y="912"/>
              <a:ext cx="384" cy="0"/>
            </a:xfrm>
            <a:prstGeom prst="line">
              <a:avLst/>
            </a:prstGeom>
            <a:noFill/>
            <a:ln w="9525">
              <a:solidFill>
                <a:schemeClr val="tx1"/>
              </a:solidFill>
              <a:round/>
              <a:headEnd/>
              <a:tailEnd/>
            </a:ln>
            <a:effectLst/>
          </p:spPr>
          <p:txBody>
            <a:bodyPr wrap="none"/>
            <a:lstStyle/>
            <a:p>
              <a:endParaRPr lang="en-US"/>
            </a:p>
          </p:txBody>
        </p:sp>
        <p:sp>
          <p:nvSpPr>
            <p:cNvPr id="35864" name="Text Box 24"/>
            <p:cNvSpPr txBox="1">
              <a:spLocks noChangeArrowheads="1"/>
            </p:cNvSpPr>
            <p:nvPr/>
          </p:nvSpPr>
          <p:spPr bwMode="auto">
            <a:xfrm>
              <a:off x="2928" y="720"/>
              <a:ext cx="240"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3</a:t>
              </a:r>
            </a:p>
          </p:txBody>
        </p:sp>
        <p:sp>
          <p:nvSpPr>
            <p:cNvPr id="35865" name="Text Box 25"/>
            <p:cNvSpPr txBox="1">
              <a:spLocks noChangeArrowheads="1"/>
            </p:cNvSpPr>
            <p:nvPr/>
          </p:nvSpPr>
          <p:spPr bwMode="auto">
            <a:xfrm>
              <a:off x="3120" y="960"/>
              <a:ext cx="240"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4</a:t>
              </a:r>
            </a:p>
          </p:txBody>
        </p:sp>
        <p:sp>
          <p:nvSpPr>
            <p:cNvPr id="35866" name="Text Box 26"/>
            <p:cNvSpPr txBox="1">
              <a:spLocks noChangeArrowheads="1"/>
            </p:cNvSpPr>
            <p:nvPr/>
          </p:nvSpPr>
          <p:spPr bwMode="auto">
            <a:xfrm>
              <a:off x="3216" y="528"/>
              <a:ext cx="240"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5</a:t>
              </a:r>
            </a:p>
          </p:txBody>
        </p:sp>
        <p:sp>
          <p:nvSpPr>
            <p:cNvPr id="35867" name="Line 27"/>
            <p:cNvSpPr>
              <a:spLocks noChangeShapeType="1"/>
            </p:cNvSpPr>
            <p:nvPr/>
          </p:nvSpPr>
          <p:spPr bwMode="auto">
            <a:xfrm>
              <a:off x="3696" y="768"/>
              <a:ext cx="0" cy="240"/>
            </a:xfrm>
            <a:prstGeom prst="line">
              <a:avLst/>
            </a:prstGeom>
            <a:noFill/>
            <a:ln w="9525">
              <a:solidFill>
                <a:schemeClr val="tx1"/>
              </a:solidFill>
              <a:round/>
              <a:headEnd/>
              <a:tailEnd/>
            </a:ln>
            <a:effectLst/>
          </p:spPr>
          <p:txBody>
            <a:bodyPr wrap="none"/>
            <a:lstStyle/>
            <a:p>
              <a:endParaRPr lang="en-US"/>
            </a:p>
          </p:txBody>
        </p:sp>
        <p:sp>
          <p:nvSpPr>
            <p:cNvPr id="35868" name="Line 28"/>
            <p:cNvSpPr>
              <a:spLocks noChangeShapeType="1"/>
            </p:cNvSpPr>
            <p:nvPr/>
          </p:nvSpPr>
          <p:spPr bwMode="auto">
            <a:xfrm>
              <a:off x="3696" y="912"/>
              <a:ext cx="480" cy="0"/>
            </a:xfrm>
            <a:prstGeom prst="line">
              <a:avLst/>
            </a:prstGeom>
            <a:noFill/>
            <a:ln w="9525">
              <a:solidFill>
                <a:schemeClr val="tx1"/>
              </a:solidFill>
              <a:round/>
              <a:headEnd type="triangle" w="med" len="med"/>
              <a:tailEnd type="triangle" w="med" len="med"/>
            </a:ln>
            <a:effectLst/>
          </p:spPr>
          <p:txBody>
            <a:bodyPr wrap="none"/>
            <a:lstStyle/>
            <a:p>
              <a:endParaRPr lang="en-US"/>
            </a:p>
          </p:txBody>
        </p:sp>
        <p:sp>
          <p:nvSpPr>
            <p:cNvPr id="35869" name="Line 29"/>
            <p:cNvSpPr>
              <a:spLocks noChangeShapeType="1"/>
            </p:cNvSpPr>
            <p:nvPr/>
          </p:nvSpPr>
          <p:spPr bwMode="auto">
            <a:xfrm flipV="1">
              <a:off x="4608" y="816"/>
              <a:ext cx="0" cy="144"/>
            </a:xfrm>
            <a:prstGeom prst="line">
              <a:avLst/>
            </a:prstGeom>
            <a:noFill/>
            <a:ln w="9525">
              <a:solidFill>
                <a:schemeClr val="tx1"/>
              </a:solidFill>
              <a:round/>
              <a:headEnd/>
              <a:tailEnd/>
            </a:ln>
            <a:effectLst/>
          </p:spPr>
          <p:txBody>
            <a:bodyPr wrap="none"/>
            <a:lstStyle/>
            <a:p>
              <a:endParaRPr lang="en-US"/>
            </a:p>
          </p:txBody>
        </p:sp>
        <p:sp>
          <p:nvSpPr>
            <p:cNvPr id="35870" name="Line 30"/>
            <p:cNvSpPr>
              <a:spLocks noChangeShapeType="1"/>
            </p:cNvSpPr>
            <p:nvPr/>
          </p:nvSpPr>
          <p:spPr bwMode="auto">
            <a:xfrm>
              <a:off x="4176" y="912"/>
              <a:ext cx="432" cy="0"/>
            </a:xfrm>
            <a:prstGeom prst="line">
              <a:avLst/>
            </a:prstGeom>
            <a:noFill/>
            <a:ln w="9525">
              <a:solidFill>
                <a:schemeClr val="tx1"/>
              </a:solidFill>
              <a:round/>
              <a:headEnd type="triangle" w="med" len="med"/>
              <a:tailEnd type="triangle" w="med" len="med"/>
            </a:ln>
            <a:effectLst/>
          </p:spPr>
          <p:txBody>
            <a:bodyPr wrap="none"/>
            <a:lstStyle/>
            <a:p>
              <a:endParaRPr lang="en-US"/>
            </a:p>
          </p:txBody>
        </p:sp>
        <p:sp>
          <p:nvSpPr>
            <p:cNvPr id="35871" name="Text Box 31"/>
            <p:cNvSpPr txBox="1">
              <a:spLocks noChangeArrowheads="1"/>
            </p:cNvSpPr>
            <p:nvPr/>
          </p:nvSpPr>
          <p:spPr bwMode="auto">
            <a:xfrm>
              <a:off x="3696" y="672"/>
              <a:ext cx="528"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1.5 ft</a:t>
              </a:r>
            </a:p>
          </p:txBody>
        </p:sp>
        <p:sp>
          <p:nvSpPr>
            <p:cNvPr id="35872" name="Text Box 32"/>
            <p:cNvSpPr txBox="1">
              <a:spLocks noChangeArrowheads="1"/>
            </p:cNvSpPr>
            <p:nvPr/>
          </p:nvSpPr>
          <p:spPr bwMode="auto">
            <a:xfrm>
              <a:off x="4176" y="672"/>
              <a:ext cx="528"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1.5 ft</a:t>
              </a:r>
            </a:p>
          </p:txBody>
        </p:sp>
        <p:sp>
          <p:nvSpPr>
            <p:cNvPr id="35873" name="Text Box 33"/>
            <p:cNvSpPr txBox="1">
              <a:spLocks noChangeArrowheads="1"/>
            </p:cNvSpPr>
            <p:nvPr/>
          </p:nvSpPr>
          <p:spPr bwMode="auto">
            <a:xfrm>
              <a:off x="4128" y="1488"/>
              <a:ext cx="624"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100 lb</a:t>
              </a:r>
            </a:p>
          </p:txBody>
        </p:sp>
        <p:sp>
          <p:nvSpPr>
            <p:cNvPr id="35874" name="Text Box 34"/>
            <p:cNvSpPr txBox="1">
              <a:spLocks noChangeArrowheads="1"/>
            </p:cNvSpPr>
            <p:nvPr/>
          </p:nvSpPr>
          <p:spPr bwMode="auto">
            <a:xfrm>
              <a:off x="3984" y="2083"/>
              <a:ext cx="528"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0</a:t>
              </a:r>
            </a:p>
          </p:txBody>
        </p:sp>
        <p:sp>
          <p:nvSpPr>
            <p:cNvPr id="35875" name="Line 35"/>
            <p:cNvSpPr>
              <a:spLocks noChangeShapeType="1"/>
            </p:cNvSpPr>
            <p:nvPr/>
          </p:nvSpPr>
          <p:spPr bwMode="auto">
            <a:xfrm>
              <a:off x="4656" y="1008"/>
              <a:ext cx="336" cy="0"/>
            </a:xfrm>
            <a:prstGeom prst="line">
              <a:avLst/>
            </a:prstGeom>
            <a:noFill/>
            <a:ln w="9525">
              <a:solidFill>
                <a:srgbClr val="00FF00"/>
              </a:solidFill>
              <a:round/>
              <a:headEnd/>
              <a:tailEnd/>
            </a:ln>
            <a:effectLst/>
          </p:spPr>
          <p:txBody>
            <a:bodyPr wrap="none"/>
            <a:lstStyle/>
            <a:p>
              <a:endParaRPr lang="en-US"/>
            </a:p>
          </p:txBody>
        </p:sp>
        <p:sp>
          <p:nvSpPr>
            <p:cNvPr id="35876" name="Line 36"/>
            <p:cNvSpPr>
              <a:spLocks noChangeShapeType="1"/>
            </p:cNvSpPr>
            <p:nvPr/>
          </p:nvSpPr>
          <p:spPr bwMode="auto">
            <a:xfrm flipH="1">
              <a:off x="4608" y="2352"/>
              <a:ext cx="432" cy="0"/>
            </a:xfrm>
            <a:prstGeom prst="line">
              <a:avLst/>
            </a:prstGeom>
            <a:noFill/>
            <a:ln w="28575">
              <a:solidFill>
                <a:srgbClr val="FF0000"/>
              </a:solidFill>
              <a:round/>
              <a:headEnd/>
              <a:tailEnd type="triangle" w="med" len="med"/>
            </a:ln>
            <a:effectLst/>
          </p:spPr>
          <p:txBody>
            <a:bodyPr wrap="none"/>
            <a:lstStyle/>
            <a:p>
              <a:endParaRPr lang="en-US"/>
            </a:p>
          </p:txBody>
        </p:sp>
        <p:sp>
          <p:nvSpPr>
            <p:cNvPr id="35877" name="Line 37"/>
            <p:cNvSpPr>
              <a:spLocks noChangeShapeType="1"/>
            </p:cNvSpPr>
            <p:nvPr/>
          </p:nvSpPr>
          <p:spPr bwMode="auto">
            <a:xfrm flipV="1">
              <a:off x="4800" y="1008"/>
              <a:ext cx="0" cy="384"/>
            </a:xfrm>
            <a:prstGeom prst="line">
              <a:avLst/>
            </a:prstGeom>
            <a:noFill/>
            <a:ln w="9525">
              <a:solidFill>
                <a:schemeClr val="tx1"/>
              </a:solidFill>
              <a:round/>
              <a:headEnd/>
              <a:tailEnd type="triangle" w="med" len="med"/>
            </a:ln>
            <a:effectLst/>
          </p:spPr>
          <p:txBody>
            <a:bodyPr wrap="none"/>
            <a:lstStyle/>
            <a:p>
              <a:endParaRPr lang="en-US"/>
            </a:p>
          </p:txBody>
        </p:sp>
        <p:sp>
          <p:nvSpPr>
            <p:cNvPr id="35878" name="Line 38"/>
            <p:cNvSpPr>
              <a:spLocks noChangeShapeType="1"/>
            </p:cNvSpPr>
            <p:nvPr/>
          </p:nvSpPr>
          <p:spPr bwMode="auto">
            <a:xfrm>
              <a:off x="4800" y="1920"/>
              <a:ext cx="0" cy="432"/>
            </a:xfrm>
            <a:prstGeom prst="line">
              <a:avLst/>
            </a:prstGeom>
            <a:noFill/>
            <a:ln w="9525">
              <a:solidFill>
                <a:schemeClr val="tx1"/>
              </a:solidFill>
              <a:round/>
              <a:headEnd/>
              <a:tailEnd type="triangle" w="med" len="med"/>
            </a:ln>
            <a:effectLst/>
          </p:spPr>
          <p:txBody>
            <a:bodyPr wrap="none"/>
            <a:lstStyle/>
            <a:p>
              <a:endParaRPr lang="en-US"/>
            </a:p>
          </p:txBody>
        </p:sp>
        <p:sp>
          <p:nvSpPr>
            <p:cNvPr id="35879" name="Text Box 39"/>
            <p:cNvSpPr txBox="1">
              <a:spLocks noChangeArrowheads="1"/>
            </p:cNvSpPr>
            <p:nvPr/>
          </p:nvSpPr>
          <p:spPr bwMode="auto">
            <a:xfrm>
              <a:off x="4608" y="1488"/>
              <a:ext cx="528"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4 ft</a:t>
              </a:r>
            </a:p>
          </p:txBody>
        </p:sp>
        <p:sp>
          <p:nvSpPr>
            <p:cNvPr id="35880" name="Oval 40"/>
            <p:cNvSpPr>
              <a:spLocks noChangeArrowheads="1"/>
            </p:cNvSpPr>
            <p:nvPr/>
          </p:nvSpPr>
          <p:spPr bwMode="auto">
            <a:xfrm>
              <a:off x="4128" y="2304"/>
              <a:ext cx="96" cy="96"/>
            </a:xfrm>
            <a:prstGeom prst="ellipse">
              <a:avLst/>
            </a:prstGeom>
            <a:solidFill>
              <a:schemeClr val="tx1"/>
            </a:solidFill>
            <a:ln w="9525">
              <a:solidFill>
                <a:schemeClr val="bg1"/>
              </a:solidFill>
              <a:round/>
              <a:headEnd/>
              <a:tailEnd/>
            </a:ln>
            <a:effectLst/>
          </p:spPr>
          <p:txBody>
            <a:bodyPr wrap="none" anchor="ctr"/>
            <a:lstStyle/>
            <a:p>
              <a:endParaRPr lang="en-US"/>
            </a:p>
          </p:txBody>
        </p:sp>
        <p:sp>
          <p:nvSpPr>
            <p:cNvPr id="35881" name="Text Box 41"/>
            <p:cNvSpPr txBox="1">
              <a:spLocks noChangeArrowheads="1"/>
            </p:cNvSpPr>
            <p:nvPr/>
          </p:nvSpPr>
          <p:spPr bwMode="auto">
            <a:xfrm>
              <a:off x="4896" y="2304"/>
              <a:ext cx="528"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F</a:t>
              </a:r>
            </a:p>
          </p:txBody>
        </p:sp>
        <p:sp>
          <p:nvSpPr>
            <p:cNvPr id="35882" name="Text Box 42"/>
            <p:cNvSpPr txBox="1">
              <a:spLocks noChangeArrowheads="1"/>
            </p:cNvSpPr>
            <p:nvPr/>
          </p:nvSpPr>
          <p:spPr bwMode="auto">
            <a:xfrm>
              <a:off x="2112" y="1584"/>
              <a:ext cx="1632" cy="269"/>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A FBD of the drum:</a:t>
              </a:r>
            </a:p>
          </p:txBody>
        </p:sp>
        <p:sp>
          <p:nvSpPr>
            <p:cNvPr id="35883" name="Text Box 43"/>
            <p:cNvSpPr txBox="1">
              <a:spLocks noChangeArrowheads="1"/>
            </p:cNvSpPr>
            <p:nvPr/>
          </p:nvSpPr>
          <p:spPr bwMode="auto">
            <a:xfrm>
              <a:off x="2736" y="528"/>
              <a:ext cx="214" cy="269"/>
            </a:xfrm>
            <a:prstGeom prst="rect">
              <a:avLst/>
            </a:prstGeom>
            <a:noFill/>
            <a:ln w="9525">
              <a:noFill/>
              <a:miter lim="800000"/>
              <a:headEnd/>
              <a:tailEnd/>
            </a:ln>
            <a:effectLst/>
          </p:spPr>
          <p:txBody>
            <a:bodyPr wrap="none">
              <a:spAutoFit/>
            </a:bodyPr>
            <a:lstStyle/>
            <a:p>
              <a:r>
                <a:rPr lang="en-US" sz="2200">
                  <a:latin typeface="Times New Roman" pitchFamily="18" charset="0"/>
                </a:rPr>
                <a:t>P</a:t>
              </a:r>
            </a:p>
          </p:txBody>
        </p:sp>
      </p:grpSp>
      <p:sp>
        <p:nvSpPr>
          <p:cNvPr id="35884" name="Text Box 44"/>
          <p:cNvSpPr txBox="1">
            <a:spLocks noChangeArrowheads="1"/>
          </p:cNvSpPr>
          <p:nvPr/>
        </p:nvSpPr>
        <p:spPr bwMode="auto">
          <a:xfrm>
            <a:off x="6994525" y="4103688"/>
            <a:ext cx="385763" cy="427037"/>
          </a:xfrm>
          <a:prstGeom prst="rect">
            <a:avLst/>
          </a:prstGeom>
          <a:noFill/>
          <a:ln w="9525">
            <a:noFill/>
            <a:miter lim="800000"/>
            <a:headEnd/>
            <a:tailEnd/>
          </a:ln>
          <a:effectLst/>
        </p:spPr>
        <p:txBody>
          <a:bodyPr wrap="none">
            <a:spAutoFit/>
          </a:bodyPr>
          <a:lstStyle/>
          <a:p>
            <a:r>
              <a:rPr lang="en-US" sz="2200">
                <a:latin typeface="Times New Roman" pitchFamily="18" charset="0"/>
              </a:rPr>
              <a:t>N</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62000" y="457200"/>
            <a:ext cx="7848600" cy="457200"/>
          </a:xfrm>
          <a:prstGeom prst="rect">
            <a:avLst/>
          </a:prstGeom>
          <a:noFill/>
          <a:ln w="9525">
            <a:noFill/>
            <a:miter lim="800000"/>
            <a:headEnd/>
            <a:tailEnd/>
          </a:ln>
          <a:effectLst/>
        </p:spPr>
        <p:txBody>
          <a:bodyPr>
            <a:spAutoFit/>
          </a:bodyPr>
          <a:lstStyle/>
          <a:p>
            <a:pPr algn="ctr">
              <a:spcBef>
                <a:spcPct val="50000"/>
              </a:spcBef>
            </a:pPr>
            <a:r>
              <a:rPr lang="en-US" sz="2400" b="1">
                <a:latin typeface="Times New Roman" pitchFamily="18" charset="0"/>
              </a:rPr>
              <a:t>ANALYSIS OF A WEDGE</a:t>
            </a:r>
          </a:p>
        </p:txBody>
      </p:sp>
      <p:sp>
        <p:nvSpPr>
          <p:cNvPr id="37891" name="Text Box 3"/>
          <p:cNvSpPr txBox="1">
            <a:spLocks noChangeArrowheads="1"/>
          </p:cNvSpPr>
          <p:nvPr/>
        </p:nvSpPr>
        <p:spPr bwMode="auto">
          <a:xfrm>
            <a:off x="3200400" y="990600"/>
            <a:ext cx="5334000" cy="762000"/>
          </a:xfrm>
          <a:prstGeom prst="rect">
            <a:avLst/>
          </a:prstGeom>
          <a:noFill/>
          <a:ln w="9525">
            <a:noFill/>
            <a:miter lim="800000"/>
            <a:headEnd/>
            <a:tailEnd/>
          </a:ln>
          <a:effectLst/>
        </p:spPr>
        <p:txBody>
          <a:bodyPr>
            <a:spAutoFit/>
          </a:bodyPr>
          <a:lstStyle/>
          <a:p>
            <a:pPr>
              <a:spcBef>
                <a:spcPct val="50000"/>
              </a:spcBef>
            </a:pPr>
            <a:r>
              <a:rPr lang="en-US" sz="2200" u="sng">
                <a:solidFill>
                  <a:schemeClr val="hlink"/>
                </a:solidFill>
                <a:latin typeface="Times New Roman" pitchFamily="18" charset="0"/>
              </a:rPr>
              <a:t>A wedge is a simple machine</a:t>
            </a:r>
            <a:r>
              <a:rPr lang="en-US" sz="2200">
                <a:latin typeface="Times New Roman" pitchFamily="18" charset="0"/>
              </a:rPr>
              <a:t> in which a small force P is used to lift a large weight W.</a:t>
            </a:r>
          </a:p>
        </p:txBody>
      </p:sp>
      <p:sp>
        <p:nvSpPr>
          <p:cNvPr id="37892" name="Text Box 4"/>
          <p:cNvSpPr txBox="1">
            <a:spLocks noChangeArrowheads="1"/>
          </p:cNvSpPr>
          <p:nvPr/>
        </p:nvSpPr>
        <p:spPr bwMode="auto">
          <a:xfrm>
            <a:off x="3200400" y="1828800"/>
            <a:ext cx="5486400" cy="1096963"/>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To determine the force required to push the wedge in or out, it is necessary to draw FBDs of the wedge and the object on top of it.</a:t>
            </a:r>
          </a:p>
        </p:txBody>
      </p:sp>
      <p:sp>
        <p:nvSpPr>
          <p:cNvPr id="37893" name="Text Box 5"/>
          <p:cNvSpPr txBox="1">
            <a:spLocks noChangeArrowheads="1"/>
          </p:cNvSpPr>
          <p:nvPr/>
        </p:nvSpPr>
        <p:spPr bwMode="auto">
          <a:xfrm>
            <a:off x="3276600" y="2895600"/>
            <a:ext cx="5410200" cy="3609975"/>
          </a:xfrm>
          <a:prstGeom prst="rect">
            <a:avLst/>
          </a:prstGeom>
          <a:noFill/>
          <a:ln w="9525">
            <a:noFill/>
            <a:miter lim="800000"/>
            <a:headEnd/>
            <a:tailEnd/>
          </a:ln>
          <a:effectLst/>
        </p:spPr>
        <p:txBody>
          <a:bodyPr>
            <a:spAutoFit/>
          </a:bodyPr>
          <a:lstStyle/>
          <a:p>
            <a:pPr>
              <a:spcBef>
                <a:spcPct val="50000"/>
              </a:spcBef>
            </a:pPr>
            <a:r>
              <a:rPr lang="en-US" sz="2200" u="sng">
                <a:solidFill>
                  <a:schemeClr val="hlink"/>
                </a:solidFill>
                <a:latin typeface="Times New Roman" pitchFamily="18" charset="0"/>
              </a:rPr>
              <a:t>It is easier to start with a FBD of the wedge since you know the direction of its motion</a:t>
            </a:r>
            <a:r>
              <a:rPr lang="en-US" sz="2200">
                <a:solidFill>
                  <a:schemeClr val="hlink"/>
                </a:solidFill>
                <a:latin typeface="Times New Roman" pitchFamily="18" charset="0"/>
              </a:rPr>
              <a:t>.</a:t>
            </a:r>
          </a:p>
          <a:p>
            <a:pPr>
              <a:spcBef>
                <a:spcPct val="50000"/>
              </a:spcBef>
            </a:pPr>
            <a:r>
              <a:rPr lang="en-US" sz="2200">
                <a:latin typeface="Times New Roman" pitchFamily="18" charset="0"/>
              </a:rPr>
              <a:t> Note that: </a:t>
            </a:r>
            <a:br>
              <a:rPr lang="en-US" sz="2200">
                <a:latin typeface="Times New Roman" pitchFamily="18" charset="0"/>
              </a:rPr>
            </a:br>
            <a:r>
              <a:rPr lang="en-US" sz="2200">
                <a:latin typeface="Times New Roman" pitchFamily="18" charset="0"/>
              </a:rPr>
              <a:t>a) the friction forces are always in the </a:t>
            </a:r>
            <a:r>
              <a:rPr lang="en-US" sz="2200" u="sng">
                <a:solidFill>
                  <a:schemeClr val="hlink"/>
                </a:solidFill>
                <a:latin typeface="Times New Roman" pitchFamily="18" charset="0"/>
              </a:rPr>
              <a:t>direction opposite to the motion</a:t>
            </a:r>
            <a:r>
              <a:rPr lang="en-US" sz="2200">
                <a:latin typeface="Times New Roman" pitchFamily="18" charset="0"/>
              </a:rPr>
              <a:t>, or impending motion, of the wedge;</a:t>
            </a:r>
            <a:br>
              <a:rPr lang="en-US" sz="2200">
                <a:latin typeface="Times New Roman" pitchFamily="18" charset="0"/>
              </a:rPr>
            </a:br>
            <a:r>
              <a:rPr lang="en-US" sz="2200">
                <a:latin typeface="Times New Roman" pitchFamily="18" charset="0"/>
              </a:rPr>
              <a:t>b) the friction forces are along the contacting surfaces; and,  </a:t>
            </a:r>
            <a:br>
              <a:rPr lang="en-US" sz="2200">
                <a:latin typeface="Times New Roman" pitchFamily="18" charset="0"/>
              </a:rPr>
            </a:br>
            <a:r>
              <a:rPr lang="en-US" sz="2200">
                <a:latin typeface="Times New Roman" pitchFamily="18" charset="0"/>
              </a:rPr>
              <a:t>c) the normal forces are perpendicular to the contacting surfaces.</a:t>
            </a:r>
          </a:p>
        </p:txBody>
      </p:sp>
      <p:pic>
        <p:nvPicPr>
          <p:cNvPr id="37896" name="Picture 8" descr="8"/>
          <p:cNvPicPr>
            <a:picLocks noChangeAspect="1" noChangeArrowheads="1"/>
          </p:cNvPicPr>
          <p:nvPr/>
        </p:nvPicPr>
        <p:blipFill>
          <a:blip r:embed="rId3" cstate="print">
            <a:lum bright="-12000" contrast="12000"/>
          </a:blip>
          <a:srcRect/>
          <a:stretch>
            <a:fillRect/>
          </a:stretch>
        </p:blipFill>
        <p:spPr bwMode="auto">
          <a:xfrm>
            <a:off x="685800" y="990600"/>
            <a:ext cx="2286000" cy="2251075"/>
          </a:xfrm>
          <a:prstGeom prst="rect">
            <a:avLst/>
          </a:prstGeom>
          <a:noFill/>
        </p:spPr>
      </p:pic>
      <p:pic>
        <p:nvPicPr>
          <p:cNvPr id="37897" name="Picture 9" descr="8"/>
          <p:cNvPicPr>
            <a:picLocks noChangeAspect="1" noChangeArrowheads="1"/>
          </p:cNvPicPr>
          <p:nvPr/>
        </p:nvPicPr>
        <p:blipFill>
          <a:blip r:embed="rId4" cstate="print">
            <a:lum bright="-12000" contrast="12000"/>
          </a:blip>
          <a:srcRect/>
          <a:stretch>
            <a:fillRect/>
          </a:stretch>
        </p:blipFill>
        <p:spPr bwMode="auto">
          <a:xfrm>
            <a:off x="685800" y="3733800"/>
            <a:ext cx="2286000" cy="1868488"/>
          </a:xfrm>
          <a:prstGeom prst="rect">
            <a:avLst/>
          </a:prstGeom>
          <a:noFill/>
        </p:spPr>
      </p:pic>
      <p:sp>
        <p:nvSpPr>
          <p:cNvPr id="37898" name="Text Box 10"/>
          <p:cNvSpPr txBox="1">
            <a:spLocks noChangeArrowheads="1"/>
          </p:cNvSpPr>
          <p:nvPr/>
        </p:nvSpPr>
        <p:spPr bwMode="auto">
          <a:xfrm>
            <a:off x="1966913" y="1360488"/>
            <a:ext cx="463550" cy="427037"/>
          </a:xfrm>
          <a:prstGeom prst="rect">
            <a:avLst/>
          </a:prstGeom>
          <a:noFill/>
          <a:ln w="9525">
            <a:noFill/>
            <a:miter lim="800000"/>
            <a:headEnd/>
            <a:tailEnd/>
          </a:ln>
          <a:effectLst/>
        </p:spPr>
        <p:txBody>
          <a:bodyPr wrap="none">
            <a:spAutoFit/>
          </a:bodyPr>
          <a:lstStyle/>
          <a:p>
            <a:r>
              <a:rPr lang="en-US" sz="2200" b="1">
                <a:solidFill>
                  <a:schemeClr val="bg1"/>
                </a:solidFill>
                <a:latin typeface="Times New Roman" pitchFamily="18" charset="0"/>
              </a:rPr>
              <a:t>W</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762000" y="457200"/>
            <a:ext cx="7772400" cy="457200"/>
          </a:xfrm>
          <a:prstGeom prst="rect">
            <a:avLst/>
          </a:prstGeom>
          <a:noFill/>
          <a:ln w="9525">
            <a:noFill/>
            <a:miter lim="800000"/>
            <a:headEnd/>
            <a:tailEnd/>
          </a:ln>
          <a:effectLst/>
        </p:spPr>
        <p:txBody>
          <a:bodyPr>
            <a:spAutoFit/>
          </a:bodyPr>
          <a:lstStyle/>
          <a:p>
            <a:pPr algn="ctr">
              <a:spcBef>
                <a:spcPct val="50000"/>
              </a:spcBef>
            </a:pPr>
            <a:r>
              <a:rPr lang="en-US" sz="2400" b="1">
                <a:latin typeface="Times New Roman" pitchFamily="18" charset="0"/>
              </a:rPr>
              <a:t>ANALYSIS OF A WEDGE </a:t>
            </a:r>
            <a:r>
              <a:rPr lang="en-US" sz="2400">
                <a:latin typeface="Times New Roman" pitchFamily="18" charset="0"/>
              </a:rPr>
              <a:t>(continued) </a:t>
            </a:r>
          </a:p>
        </p:txBody>
      </p:sp>
      <p:sp>
        <p:nvSpPr>
          <p:cNvPr id="39939" name="Text Box 3"/>
          <p:cNvSpPr txBox="1">
            <a:spLocks noChangeArrowheads="1"/>
          </p:cNvSpPr>
          <p:nvPr/>
        </p:nvSpPr>
        <p:spPr bwMode="auto">
          <a:xfrm>
            <a:off x="2971800" y="1066800"/>
            <a:ext cx="5943600" cy="2647950"/>
          </a:xfrm>
          <a:prstGeom prst="rect">
            <a:avLst/>
          </a:prstGeom>
          <a:noFill/>
          <a:ln w="9525">
            <a:noFill/>
            <a:miter lim="800000"/>
            <a:headEnd/>
            <a:tailEnd/>
          </a:ln>
          <a:effectLst/>
        </p:spPr>
        <p:txBody>
          <a:bodyPr>
            <a:spAutoFit/>
          </a:bodyPr>
          <a:lstStyle/>
          <a:p>
            <a:pPr>
              <a:spcBef>
                <a:spcPct val="50000"/>
              </a:spcBef>
            </a:pPr>
            <a:r>
              <a:rPr lang="en-US" sz="2400">
                <a:latin typeface="Times New Roman" pitchFamily="18" charset="0"/>
              </a:rPr>
              <a:t>Next, a FBD of the object on top of the wedge is drawn. Please note that:                                    a) </a:t>
            </a:r>
            <a:r>
              <a:rPr lang="en-US" sz="2400" u="sng">
                <a:solidFill>
                  <a:schemeClr val="hlink"/>
                </a:solidFill>
                <a:latin typeface="Times New Roman" pitchFamily="18" charset="0"/>
              </a:rPr>
              <a:t>at the contacting surfaces</a:t>
            </a:r>
            <a:r>
              <a:rPr lang="en-US" sz="2400">
                <a:latin typeface="Times New Roman" pitchFamily="18" charset="0"/>
              </a:rPr>
              <a:t> between the wedge and the object </a:t>
            </a:r>
            <a:r>
              <a:rPr lang="en-US" sz="2400" u="sng">
                <a:solidFill>
                  <a:schemeClr val="hlink"/>
                </a:solidFill>
                <a:latin typeface="Times New Roman" pitchFamily="18" charset="0"/>
              </a:rPr>
              <a:t>the forces are</a:t>
            </a:r>
            <a:r>
              <a:rPr lang="en-US" sz="2400" u="sng">
                <a:latin typeface="Times New Roman" pitchFamily="18" charset="0"/>
              </a:rPr>
              <a:t> </a:t>
            </a:r>
            <a:r>
              <a:rPr lang="en-US" sz="2400" u="sng">
                <a:solidFill>
                  <a:schemeClr val="hlink"/>
                </a:solidFill>
                <a:latin typeface="Times New Roman" pitchFamily="18" charset="0"/>
              </a:rPr>
              <a:t>equal in magnitude and opposite in direction</a:t>
            </a:r>
            <a:r>
              <a:rPr lang="en-US" sz="2400">
                <a:latin typeface="Times New Roman" pitchFamily="18" charset="0"/>
              </a:rPr>
              <a:t> to those on the wedge; and, b) all other forces acting on the object should be shown.</a:t>
            </a:r>
          </a:p>
        </p:txBody>
      </p:sp>
      <p:sp>
        <p:nvSpPr>
          <p:cNvPr id="39940" name="Text Box 4"/>
          <p:cNvSpPr txBox="1">
            <a:spLocks noChangeArrowheads="1"/>
          </p:cNvSpPr>
          <p:nvPr/>
        </p:nvSpPr>
        <p:spPr bwMode="auto">
          <a:xfrm>
            <a:off x="609600" y="3886200"/>
            <a:ext cx="8229600" cy="2465388"/>
          </a:xfrm>
          <a:prstGeom prst="rect">
            <a:avLst/>
          </a:prstGeom>
          <a:noFill/>
          <a:ln w="9525">
            <a:noFill/>
            <a:miter lim="800000"/>
            <a:headEnd/>
            <a:tailEnd/>
          </a:ln>
          <a:effectLst/>
        </p:spPr>
        <p:txBody>
          <a:bodyPr>
            <a:spAutoFit/>
          </a:bodyPr>
          <a:lstStyle/>
          <a:p>
            <a:pPr>
              <a:spcBef>
                <a:spcPct val="50000"/>
              </a:spcBef>
            </a:pPr>
            <a:r>
              <a:rPr lang="en-US" sz="2400" u="sng">
                <a:solidFill>
                  <a:schemeClr val="hlink"/>
                </a:solidFill>
                <a:latin typeface="Times New Roman" pitchFamily="18" charset="0"/>
              </a:rPr>
              <a:t>To determine the unknowns</a:t>
            </a:r>
            <a:r>
              <a:rPr lang="en-US" sz="2400">
                <a:latin typeface="Times New Roman" pitchFamily="18" charset="0"/>
              </a:rPr>
              <a:t>, we must apply </a:t>
            </a:r>
            <a:r>
              <a:rPr lang="en-US" sz="2400" u="sng">
                <a:solidFill>
                  <a:schemeClr val="hlink"/>
                </a:solidFill>
                <a:latin typeface="Times New Roman" pitchFamily="18" charset="0"/>
              </a:rPr>
              <a:t>E-of-E</a:t>
            </a:r>
            <a:r>
              <a:rPr lang="en-US" sz="2400">
                <a:latin typeface="Times New Roman" pitchFamily="18" charset="0"/>
              </a:rPr>
              <a:t>,  </a:t>
            </a:r>
            <a:r>
              <a:rPr lang="en-US" sz="2400">
                <a:latin typeface="Times New Roman" pitchFamily="18" charset="0"/>
                <a:sym typeface="Symbol" pitchFamily="18" charset="2"/>
              </a:rPr>
              <a:t> F</a:t>
            </a:r>
            <a:r>
              <a:rPr lang="en-US" sz="2400" baseline="-25000">
                <a:latin typeface="Times New Roman" pitchFamily="18" charset="0"/>
                <a:sym typeface="Symbol" pitchFamily="18" charset="2"/>
              </a:rPr>
              <a:t>x</a:t>
            </a:r>
            <a:r>
              <a:rPr lang="en-US" sz="2400">
                <a:latin typeface="Times New Roman" pitchFamily="18" charset="0"/>
                <a:sym typeface="Symbol" pitchFamily="18" charset="2"/>
              </a:rPr>
              <a:t> = 0 and  </a:t>
            </a:r>
            <a:br>
              <a:rPr lang="en-US" sz="2400">
                <a:latin typeface="Times New Roman" pitchFamily="18" charset="0"/>
                <a:sym typeface="Symbol" pitchFamily="18" charset="2"/>
              </a:rPr>
            </a:br>
            <a:r>
              <a:rPr lang="en-US" sz="2400">
                <a:latin typeface="Times New Roman" pitchFamily="18" charset="0"/>
                <a:sym typeface="Symbol" pitchFamily="18" charset="2"/>
              </a:rPr>
              <a:t> F</a:t>
            </a:r>
            <a:r>
              <a:rPr lang="en-US" sz="2400" baseline="-25000">
                <a:latin typeface="Times New Roman" pitchFamily="18" charset="0"/>
                <a:sym typeface="Symbol" pitchFamily="18" charset="2"/>
              </a:rPr>
              <a:t>y</a:t>
            </a:r>
            <a:r>
              <a:rPr lang="en-US" sz="2400">
                <a:latin typeface="Times New Roman" pitchFamily="18" charset="0"/>
                <a:sym typeface="Symbol" pitchFamily="18" charset="2"/>
              </a:rPr>
              <a:t>  = 0, to the wedge and the object as well as </a:t>
            </a:r>
            <a:r>
              <a:rPr lang="en-US" sz="2400" u="sng">
                <a:solidFill>
                  <a:schemeClr val="hlink"/>
                </a:solidFill>
                <a:latin typeface="Times New Roman" pitchFamily="18" charset="0"/>
                <a:sym typeface="Symbol" pitchFamily="18" charset="2"/>
              </a:rPr>
              <a:t>the impending motion frictional equation</a:t>
            </a:r>
            <a:r>
              <a:rPr lang="en-US" sz="2400">
                <a:latin typeface="Times New Roman" pitchFamily="18" charset="0"/>
                <a:sym typeface="Symbol" pitchFamily="18" charset="2"/>
              </a:rPr>
              <a:t>, F = </a:t>
            </a:r>
            <a:r>
              <a:rPr lang="en-US" sz="2400" baseline="-25000">
                <a:latin typeface="Times New Roman" pitchFamily="18" charset="0"/>
                <a:sym typeface="Symbol" pitchFamily="18" charset="2"/>
              </a:rPr>
              <a:t>S</a:t>
            </a:r>
            <a:r>
              <a:rPr lang="en-US" sz="2400">
                <a:latin typeface="Times New Roman" pitchFamily="18" charset="0"/>
                <a:sym typeface="Symbol" pitchFamily="18" charset="2"/>
              </a:rPr>
              <a:t> N. </a:t>
            </a:r>
          </a:p>
          <a:p>
            <a:pPr>
              <a:spcBef>
                <a:spcPct val="50000"/>
              </a:spcBef>
            </a:pPr>
            <a:r>
              <a:rPr lang="en-US" sz="2400">
                <a:latin typeface="Times New Roman" pitchFamily="18" charset="0"/>
                <a:sym typeface="Symbol" pitchFamily="18" charset="2"/>
              </a:rPr>
              <a:t>Now of the two FBDs, which one should we start analyzing first?</a:t>
            </a:r>
            <a:br>
              <a:rPr lang="en-US" sz="2400">
                <a:latin typeface="Times New Roman" pitchFamily="18" charset="0"/>
                <a:sym typeface="Symbol" pitchFamily="18" charset="2"/>
              </a:rPr>
            </a:br>
            <a:r>
              <a:rPr lang="en-US" sz="2400">
                <a:latin typeface="Times New Roman" pitchFamily="18" charset="0"/>
                <a:sym typeface="Symbol" pitchFamily="18" charset="2"/>
              </a:rPr>
              <a:t>We should start analyzing the FBD in which</a:t>
            </a:r>
            <a:r>
              <a:rPr lang="en-US" sz="2400">
                <a:solidFill>
                  <a:schemeClr val="hlink"/>
                </a:solidFill>
                <a:latin typeface="Times New Roman" pitchFamily="18" charset="0"/>
                <a:sym typeface="Symbol" pitchFamily="18" charset="2"/>
              </a:rPr>
              <a:t> </a:t>
            </a:r>
            <a:r>
              <a:rPr lang="en-US" sz="2400" u="sng">
                <a:solidFill>
                  <a:schemeClr val="hlink"/>
                </a:solidFill>
                <a:latin typeface="Times New Roman" pitchFamily="18" charset="0"/>
                <a:sym typeface="Symbol" pitchFamily="18" charset="2"/>
              </a:rPr>
              <a:t>the number of unknowns are less than or equal to the number of equations</a:t>
            </a:r>
            <a:r>
              <a:rPr lang="en-US" sz="2400">
                <a:solidFill>
                  <a:schemeClr val="hlink"/>
                </a:solidFill>
                <a:latin typeface="Times New Roman" pitchFamily="18" charset="0"/>
                <a:sym typeface="Symbol" pitchFamily="18" charset="2"/>
              </a:rPr>
              <a:t>.</a:t>
            </a:r>
          </a:p>
        </p:txBody>
      </p:sp>
      <p:pic>
        <p:nvPicPr>
          <p:cNvPr id="39943" name="Picture 7" descr="8"/>
          <p:cNvPicPr>
            <a:picLocks noChangeAspect="1" noChangeArrowheads="1"/>
          </p:cNvPicPr>
          <p:nvPr/>
        </p:nvPicPr>
        <p:blipFill>
          <a:blip r:embed="rId3" cstate="print">
            <a:lum bright="-12000" contrast="30000"/>
          </a:blip>
          <a:srcRect/>
          <a:stretch>
            <a:fillRect/>
          </a:stretch>
        </p:blipFill>
        <p:spPr bwMode="auto">
          <a:xfrm>
            <a:off x="533400" y="1143000"/>
            <a:ext cx="2216150" cy="2286000"/>
          </a:xfrm>
          <a:prstGeom prst="rect">
            <a:avLst/>
          </a:prstGeo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533400" y="457200"/>
            <a:ext cx="7924800" cy="457200"/>
          </a:xfrm>
          <a:prstGeom prst="rect">
            <a:avLst/>
          </a:prstGeom>
          <a:noFill/>
          <a:ln w="9525">
            <a:noFill/>
            <a:miter lim="800000"/>
            <a:headEnd/>
            <a:tailEnd/>
          </a:ln>
          <a:effectLst/>
        </p:spPr>
        <p:txBody>
          <a:bodyPr>
            <a:spAutoFit/>
          </a:bodyPr>
          <a:lstStyle/>
          <a:p>
            <a:pPr algn="ctr">
              <a:spcBef>
                <a:spcPct val="50000"/>
              </a:spcBef>
            </a:pPr>
            <a:r>
              <a:rPr lang="en-US" sz="2400" b="1" dirty="0" smtClean="0">
                <a:latin typeface="Times New Roman" pitchFamily="18" charset="0"/>
              </a:rPr>
              <a:t>What’s </a:t>
            </a:r>
            <a:r>
              <a:rPr lang="en-US" sz="2400" b="1" smtClean="0">
                <a:latin typeface="Times New Roman" pitchFamily="18" charset="0"/>
              </a:rPr>
              <a:t>important about this chapter?</a:t>
            </a:r>
            <a:endParaRPr lang="en-US" sz="2400" b="1" dirty="0">
              <a:latin typeface="Times New Roman" pitchFamily="18" charset="0"/>
            </a:endParaRPr>
          </a:p>
        </p:txBody>
      </p:sp>
      <p:sp>
        <p:nvSpPr>
          <p:cNvPr id="3075" name="Text Box 3"/>
          <p:cNvSpPr txBox="1">
            <a:spLocks noChangeArrowheads="1"/>
          </p:cNvSpPr>
          <p:nvPr/>
        </p:nvSpPr>
        <p:spPr bwMode="auto">
          <a:xfrm>
            <a:off x="609600" y="1190625"/>
            <a:ext cx="8077200" cy="1552575"/>
          </a:xfrm>
          <a:prstGeom prst="rect">
            <a:avLst/>
          </a:prstGeom>
          <a:noFill/>
          <a:ln w="9525">
            <a:noFill/>
            <a:miter lim="800000"/>
            <a:headEnd/>
            <a:tailEnd/>
          </a:ln>
          <a:effectLst/>
        </p:spPr>
        <p:txBody>
          <a:bodyPr>
            <a:spAutoFit/>
          </a:bodyPr>
          <a:lstStyle/>
          <a:p>
            <a:pPr marL="457200" indent="-457200">
              <a:spcBef>
                <a:spcPct val="50000"/>
              </a:spcBef>
            </a:pPr>
            <a:r>
              <a:rPr lang="en-US" sz="2400">
                <a:latin typeface="Times New Roman" pitchFamily="18" charset="0"/>
              </a:rPr>
              <a:t>1.  A friction force always acts _____ to the contact surface.</a:t>
            </a:r>
          </a:p>
          <a:p>
            <a:pPr marL="914400" lvl="1" indent="-457200">
              <a:spcBef>
                <a:spcPct val="50000"/>
              </a:spcBef>
            </a:pPr>
            <a:r>
              <a:rPr lang="en-US" sz="2400">
                <a:latin typeface="Times New Roman" pitchFamily="18" charset="0"/>
              </a:rPr>
              <a:t>A)  normal			B)  at 45</a:t>
            </a:r>
            <a:r>
              <a:rPr lang="en-US" sz="2400">
                <a:latin typeface="Times New Roman" pitchFamily="18" charset="0"/>
                <a:cs typeface="Times New Roman" pitchFamily="18" charset="0"/>
              </a:rPr>
              <a:t>°</a:t>
            </a:r>
            <a:endParaRPr lang="en-US" sz="2400">
              <a:latin typeface="Times New Roman" pitchFamily="18" charset="0"/>
            </a:endParaRPr>
          </a:p>
          <a:p>
            <a:pPr marL="914400" lvl="1" indent="-457200">
              <a:spcBef>
                <a:spcPct val="50000"/>
              </a:spcBef>
            </a:pPr>
            <a:r>
              <a:rPr lang="en-US" sz="2400">
                <a:latin typeface="Times New Roman" pitchFamily="18" charset="0"/>
              </a:rPr>
              <a:t>C)  parallel			D)  at the angle of static friction </a:t>
            </a:r>
          </a:p>
        </p:txBody>
      </p:sp>
      <p:sp>
        <p:nvSpPr>
          <p:cNvPr id="3076" name="Text Box 4"/>
          <p:cNvSpPr txBox="1">
            <a:spLocks noChangeArrowheads="1"/>
          </p:cNvSpPr>
          <p:nvPr/>
        </p:nvSpPr>
        <p:spPr bwMode="auto">
          <a:xfrm>
            <a:off x="685800" y="3429000"/>
            <a:ext cx="5486400" cy="1917700"/>
          </a:xfrm>
          <a:prstGeom prst="rect">
            <a:avLst/>
          </a:prstGeom>
          <a:noFill/>
          <a:ln w="9525">
            <a:noFill/>
            <a:miter lim="800000"/>
            <a:headEnd/>
            <a:tailEnd/>
          </a:ln>
          <a:effectLst/>
        </p:spPr>
        <p:txBody>
          <a:bodyPr>
            <a:spAutoFit/>
          </a:bodyPr>
          <a:lstStyle/>
          <a:p>
            <a:pPr marL="457200" indent="-457200"/>
            <a:r>
              <a:rPr lang="en-US" sz="2400">
                <a:latin typeface="Times New Roman" pitchFamily="18" charset="0"/>
              </a:rPr>
              <a:t>2. A wedge allows a ______ force P to lift</a:t>
            </a:r>
          </a:p>
          <a:p>
            <a:pPr marL="457200" indent="-457200"/>
            <a:r>
              <a:rPr lang="en-US" sz="2400">
                <a:latin typeface="Times New Roman" pitchFamily="18" charset="0"/>
              </a:rPr>
              <a:t>    a  _________ weight W.</a:t>
            </a:r>
          </a:p>
          <a:p>
            <a:pPr marL="457200" indent="-457200"/>
            <a:endParaRPr lang="en-US" sz="2400">
              <a:latin typeface="Times New Roman" pitchFamily="18" charset="0"/>
            </a:endParaRPr>
          </a:p>
          <a:p>
            <a:pPr marL="457200" indent="-457200"/>
            <a:r>
              <a:rPr lang="en-US" sz="2400">
                <a:latin typeface="Times New Roman" pitchFamily="18" charset="0"/>
              </a:rPr>
              <a:t>     A) (large, large)	B) (small, small)</a:t>
            </a:r>
          </a:p>
          <a:p>
            <a:pPr marL="457200" indent="-457200"/>
            <a:r>
              <a:rPr lang="en-US" sz="2400">
                <a:latin typeface="Times New Roman" pitchFamily="18" charset="0"/>
              </a:rPr>
              <a:t>     C) (small, large)	D) (large, small)</a:t>
            </a:r>
            <a:endParaRPr lang="en-US" sz="2400" i="1">
              <a:latin typeface="Times New Roman" pitchFamily="18" charset="0"/>
            </a:endParaRPr>
          </a:p>
        </p:txBody>
      </p:sp>
      <p:pic>
        <p:nvPicPr>
          <p:cNvPr id="3079" name="Picture 7" descr="8"/>
          <p:cNvPicPr>
            <a:picLocks noChangeAspect="1" noChangeArrowheads="1"/>
          </p:cNvPicPr>
          <p:nvPr/>
        </p:nvPicPr>
        <p:blipFill>
          <a:blip r:embed="rId3" cstate="print">
            <a:lum bright="-30000" contrast="42000"/>
          </a:blip>
          <a:srcRect/>
          <a:stretch>
            <a:fillRect/>
          </a:stretch>
        </p:blipFill>
        <p:spPr bwMode="auto">
          <a:xfrm>
            <a:off x="6324600" y="3844925"/>
            <a:ext cx="2286000" cy="2251075"/>
          </a:xfrm>
          <a:prstGeom prst="rect">
            <a:avLst/>
          </a:prstGeom>
          <a:noFill/>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914400" y="533400"/>
            <a:ext cx="7543800" cy="457200"/>
          </a:xfrm>
          <a:prstGeom prst="rect">
            <a:avLst/>
          </a:prstGeom>
          <a:noFill/>
          <a:ln w="9525">
            <a:noFill/>
            <a:miter lim="800000"/>
            <a:headEnd/>
            <a:tailEnd/>
          </a:ln>
          <a:effectLst/>
        </p:spPr>
        <p:txBody>
          <a:bodyPr>
            <a:spAutoFit/>
          </a:bodyPr>
          <a:lstStyle/>
          <a:p>
            <a:pPr algn="ctr">
              <a:spcBef>
                <a:spcPct val="50000"/>
              </a:spcBef>
            </a:pPr>
            <a:r>
              <a:rPr lang="en-US" sz="2400" b="1">
                <a:latin typeface="Times New Roman" pitchFamily="18" charset="0"/>
              </a:rPr>
              <a:t>ANALYSIS OF A WEDGE </a:t>
            </a:r>
            <a:r>
              <a:rPr lang="en-US" sz="2400">
                <a:latin typeface="Times New Roman" pitchFamily="18" charset="0"/>
              </a:rPr>
              <a:t>(continued)</a:t>
            </a:r>
          </a:p>
        </p:txBody>
      </p:sp>
      <p:sp>
        <p:nvSpPr>
          <p:cNvPr id="40963" name="Text Box 3"/>
          <p:cNvSpPr txBox="1">
            <a:spLocks noChangeArrowheads="1"/>
          </p:cNvSpPr>
          <p:nvPr/>
        </p:nvSpPr>
        <p:spPr bwMode="auto">
          <a:xfrm>
            <a:off x="3124200" y="1447800"/>
            <a:ext cx="5791200" cy="1917700"/>
          </a:xfrm>
          <a:prstGeom prst="rect">
            <a:avLst/>
          </a:prstGeom>
          <a:noFill/>
          <a:ln w="9525">
            <a:noFill/>
            <a:miter lim="800000"/>
            <a:headEnd/>
            <a:tailEnd/>
          </a:ln>
          <a:effectLst/>
        </p:spPr>
        <p:txBody>
          <a:bodyPr>
            <a:spAutoFit/>
          </a:bodyPr>
          <a:lstStyle/>
          <a:p>
            <a:pPr>
              <a:spcBef>
                <a:spcPct val="50000"/>
              </a:spcBef>
            </a:pPr>
            <a:r>
              <a:rPr lang="en-US" sz="2400">
                <a:latin typeface="Times New Roman" pitchFamily="18" charset="0"/>
              </a:rPr>
              <a:t>If the object is to be lowered, then the wedge needs to be pulled out.  If the value of the force P needed to remove the wedge is positive, then the wedge is </a:t>
            </a:r>
            <a:r>
              <a:rPr lang="en-US" sz="2400" u="sng">
                <a:solidFill>
                  <a:schemeClr val="hlink"/>
                </a:solidFill>
                <a:latin typeface="Times New Roman" pitchFamily="18" charset="0"/>
              </a:rPr>
              <a:t>self-locking</a:t>
            </a:r>
            <a:r>
              <a:rPr lang="en-US" sz="2400">
                <a:latin typeface="Times New Roman" pitchFamily="18" charset="0"/>
              </a:rPr>
              <a:t>, i.e., it will not come out on its own.</a:t>
            </a:r>
            <a:endParaRPr lang="en-US" sz="2400">
              <a:latin typeface="Times New Roman" pitchFamily="18" charset="0"/>
              <a:sym typeface="Symbol" pitchFamily="18" charset="2"/>
            </a:endParaRPr>
          </a:p>
        </p:txBody>
      </p:sp>
      <p:sp>
        <p:nvSpPr>
          <p:cNvPr id="40964" name="Text Box 4"/>
          <p:cNvSpPr txBox="1">
            <a:spLocks noChangeArrowheads="1"/>
          </p:cNvSpPr>
          <p:nvPr/>
        </p:nvSpPr>
        <p:spPr bwMode="auto">
          <a:xfrm>
            <a:off x="3124200" y="3657600"/>
            <a:ext cx="5486400" cy="2282825"/>
          </a:xfrm>
          <a:prstGeom prst="rect">
            <a:avLst/>
          </a:prstGeom>
          <a:noFill/>
          <a:ln w="9525">
            <a:noFill/>
            <a:miter lim="800000"/>
            <a:headEnd/>
            <a:tailEnd/>
          </a:ln>
          <a:effectLst/>
        </p:spPr>
        <p:txBody>
          <a:bodyPr>
            <a:spAutoFit/>
          </a:bodyPr>
          <a:lstStyle/>
          <a:p>
            <a:pPr>
              <a:spcBef>
                <a:spcPct val="50000"/>
              </a:spcBef>
            </a:pPr>
            <a:r>
              <a:rPr lang="en-US" sz="2400">
                <a:latin typeface="Times New Roman" pitchFamily="18" charset="0"/>
              </a:rPr>
              <a:t>However, </a:t>
            </a:r>
            <a:r>
              <a:rPr lang="en-US" sz="2400" u="sng">
                <a:solidFill>
                  <a:schemeClr val="hlink"/>
                </a:solidFill>
                <a:latin typeface="Times New Roman" pitchFamily="18" charset="0"/>
              </a:rPr>
              <a:t>if the value of P is negative</a:t>
            </a:r>
            <a:r>
              <a:rPr lang="en-US" sz="2400">
                <a:latin typeface="Times New Roman" pitchFamily="18" charset="0"/>
              </a:rPr>
              <a:t>, or zero, then the wedge will come out on its own unless a force is applied to keep the wedge in place.  </a:t>
            </a:r>
            <a:r>
              <a:rPr lang="en-US" sz="2400" u="sng">
                <a:solidFill>
                  <a:schemeClr val="hlink"/>
                </a:solidFill>
                <a:latin typeface="Times New Roman" pitchFamily="18" charset="0"/>
              </a:rPr>
              <a:t>This can happen if the coefficient of friction is small or the wedge angle </a:t>
            </a:r>
            <a:r>
              <a:rPr lang="en-US" sz="2400" u="sng">
                <a:solidFill>
                  <a:schemeClr val="hlink"/>
                </a:solidFill>
                <a:latin typeface="Times New Roman" pitchFamily="18" charset="0"/>
                <a:sym typeface="Symbol" pitchFamily="18" charset="2"/>
              </a:rPr>
              <a:t> is large</a:t>
            </a:r>
            <a:r>
              <a:rPr lang="en-US" sz="2400">
                <a:solidFill>
                  <a:schemeClr val="hlink"/>
                </a:solidFill>
                <a:latin typeface="Times New Roman" pitchFamily="18" charset="0"/>
                <a:sym typeface="Symbol" pitchFamily="18" charset="2"/>
              </a:rPr>
              <a:t>.</a:t>
            </a:r>
            <a:endParaRPr lang="en-US" sz="2400">
              <a:latin typeface="Times New Roman" pitchFamily="18" charset="0"/>
            </a:endParaRPr>
          </a:p>
        </p:txBody>
      </p:sp>
      <p:pic>
        <p:nvPicPr>
          <p:cNvPr id="40967" name="Picture 7" descr="8"/>
          <p:cNvPicPr>
            <a:picLocks noChangeAspect="1" noChangeArrowheads="1"/>
          </p:cNvPicPr>
          <p:nvPr/>
        </p:nvPicPr>
        <p:blipFill>
          <a:blip r:embed="rId3" cstate="print">
            <a:lum bright="-12000" contrast="12000"/>
          </a:blip>
          <a:srcRect/>
          <a:stretch>
            <a:fillRect/>
          </a:stretch>
        </p:blipFill>
        <p:spPr bwMode="auto">
          <a:xfrm>
            <a:off x="609600" y="1600200"/>
            <a:ext cx="2438400" cy="2401888"/>
          </a:xfrm>
          <a:prstGeom prst="rect">
            <a:avLst/>
          </a:prstGeom>
          <a:noFill/>
        </p:spPr>
      </p:pic>
      <p:sp>
        <p:nvSpPr>
          <p:cNvPr id="40968" name="Text Box 8"/>
          <p:cNvSpPr txBox="1">
            <a:spLocks noChangeArrowheads="1"/>
          </p:cNvSpPr>
          <p:nvPr/>
        </p:nvSpPr>
        <p:spPr bwMode="auto">
          <a:xfrm>
            <a:off x="1966913" y="1893888"/>
            <a:ext cx="463550" cy="762000"/>
          </a:xfrm>
          <a:prstGeom prst="rect">
            <a:avLst/>
          </a:prstGeom>
          <a:noFill/>
          <a:ln w="9525">
            <a:noFill/>
            <a:miter lim="800000"/>
            <a:headEnd/>
            <a:tailEnd/>
          </a:ln>
          <a:effectLst/>
        </p:spPr>
        <p:txBody>
          <a:bodyPr wrap="none">
            <a:spAutoFit/>
          </a:bodyPr>
          <a:lstStyle/>
          <a:p>
            <a:r>
              <a:rPr lang="en-US" sz="2200" b="1">
                <a:solidFill>
                  <a:schemeClr val="bg1"/>
                </a:solidFill>
                <a:latin typeface="Times New Roman" pitchFamily="18" charset="0"/>
              </a:rPr>
              <a:t>W</a:t>
            </a:r>
          </a:p>
          <a:p>
            <a:endParaRPr lang="en-US" sz="2200">
              <a:latin typeface="Times New Roman" pitchFamily="18" charset="0"/>
            </a:endParaRPr>
          </a:p>
        </p:txBody>
      </p:sp>
      <p:sp>
        <p:nvSpPr>
          <p:cNvPr id="40969" name="Rectangle 9"/>
          <p:cNvSpPr>
            <a:spLocks noChangeArrowheads="1"/>
          </p:cNvSpPr>
          <p:nvPr/>
        </p:nvSpPr>
        <p:spPr bwMode="auto">
          <a:xfrm>
            <a:off x="914400" y="2819400"/>
            <a:ext cx="457200" cy="152400"/>
          </a:xfrm>
          <a:prstGeom prst="rect">
            <a:avLst/>
          </a:prstGeom>
          <a:solidFill>
            <a:schemeClr val="bg1"/>
          </a:solidFill>
          <a:ln w="9525">
            <a:noFill/>
            <a:miter lim="800000"/>
            <a:headEnd/>
            <a:tailEnd/>
          </a:ln>
          <a:effectLst/>
        </p:spPr>
        <p:txBody>
          <a:bodyPr wrap="none" anchor="ctr"/>
          <a:lstStyle/>
          <a:p>
            <a:endParaRPr lang="en-US"/>
          </a:p>
        </p:txBody>
      </p:sp>
      <p:sp>
        <p:nvSpPr>
          <p:cNvPr id="40970" name="Line 10"/>
          <p:cNvSpPr>
            <a:spLocks noChangeShapeType="1"/>
          </p:cNvSpPr>
          <p:nvPr/>
        </p:nvSpPr>
        <p:spPr bwMode="auto">
          <a:xfrm flipH="1">
            <a:off x="838200" y="2895600"/>
            <a:ext cx="533400" cy="0"/>
          </a:xfrm>
          <a:prstGeom prst="line">
            <a:avLst/>
          </a:prstGeom>
          <a:noFill/>
          <a:ln w="38100">
            <a:solidFill>
              <a:srgbClr val="FF00FF"/>
            </a:solidFill>
            <a:round/>
            <a:headEnd/>
            <a:tailEnd type="arrow" w="med" len="med"/>
          </a:ln>
          <a:effectLst/>
        </p:spPr>
        <p:txBody>
          <a:bodyPr wrap="none" anchor="ctr"/>
          <a:lstStyle/>
          <a:p>
            <a:endParaRPr lang="en-US"/>
          </a:p>
        </p:txBody>
      </p:sp>
      <p:sp>
        <p:nvSpPr>
          <p:cNvPr id="40971" name="Rectangle 11"/>
          <p:cNvSpPr>
            <a:spLocks noChangeArrowheads="1"/>
          </p:cNvSpPr>
          <p:nvPr/>
        </p:nvSpPr>
        <p:spPr bwMode="auto">
          <a:xfrm>
            <a:off x="1371600" y="3581400"/>
            <a:ext cx="838200" cy="1524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40972" name="Line 12"/>
          <p:cNvSpPr>
            <a:spLocks noChangeShapeType="1"/>
          </p:cNvSpPr>
          <p:nvPr/>
        </p:nvSpPr>
        <p:spPr bwMode="auto">
          <a:xfrm flipH="1">
            <a:off x="1524000" y="3657600"/>
            <a:ext cx="533400" cy="0"/>
          </a:xfrm>
          <a:prstGeom prst="line">
            <a:avLst/>
          </a:prstGeom>
          <a:noFill/>
          <a:ln w="38100">
            <a:solidFill>
              <a:srgbClr val="FF00FF"/>
            </a:solidFill>
            <a:round/>
            <a:headEnd/>
            <a:tailEnd type="arrow" w="med" len="sm"/>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ext Box 3"/>
          <p:cNvSpPr txBox="1">
            <a:spLocks noChangeArrowheads="1"/>
          </p:cNvSpPr>
          <p:nvPr/>
        </p:nvSpPr>
        <p:spPr bwMode="auto">
          <a:xfrm>
            <a:off x="381000" y="533400"/>
            <a:ext cx="5257800" cy="3378200"/>
          </a:xfrm>
          <a:prstGeom prst="rect">
            <a:avLst/>
          </a:prstGeom>
          <a:noFill/>
          <a:ln w="9525">
            <a:noFill/>
            <a:miter lim="800000"/>
            <a:headEnd/>
            <a:tailEnd/>
          </a:ln>
          <a:effectLst/>
        </p:spPr>
        <p:txBody>
          <a:bodyPr>
            <a:spAutoFit/>
          </a:bodyPr>
          <a:lstStyle/>
          <a:p>
            <a:pPr marL="914400" indent="-914400">
              <a:spcBef>
                <a:spcPct val="50000"/>
              </a:spcBef>
            </a:pPr>
            <a:r>
              <a:rPr lang="en-US" sz="2400" b="1">
                <a:latin typeface="Times New Roman" pitchFamily="18" charset="0"/>
              </a:rPr>
              <a:t>Given</a:t>
            </a:r>
            <a:r>
              <a:rPr lang="en-US" sz="2400">
                <a:latin typeface="Times New Roman" pitchFamily="18" charset="0"/>
              </a:rPr>
              <a:t>:	The load weighs 100 lb and the </a:t>
            </a:r>
            <a:r>
              <a:rPr lang="en-US" sz="2400">
                <a:latin typeface="Times New Roman" pitchFamily="18" charset="0"/>
                <a:sym typeface="Symbol" pitchFamily="18" charset="2"/>
              </a:rPr>
              <a:t></a:t>
            </a:r>
            <a:r>
              <a:rPr lang="en-US" sz="2400" baseline="-25000">
                <a:latin typeface="Times New Roman" pitchFamily="18" charset="0"/>
                <a:sym typeface="Symbol" pitchFamily="18" charset="2"/>
              </a:rPr>
              <a:t>S</a:t>
            </a:r>
            <a:r>
              <a:rPr lang="en-US" sz="2400">
                <a:latin typeface="Times New Roman" pitchFamily="18" charset="0"/>
                <a:sym typeface="Symbol" pitchFamily="18" charset="2"/>
              </a:rPr>
              <a:t> between surfaces AC and BD is 0.3. Smooth rollers are placed between wedges A and B. Assume the rollers and the wedges have negligible weights.</a:t>
            </a:r>
          </a:p>
          <a:p>
            <a:pPr marL="914400" indent="-914400">
              <a:spcBef>
                <a:spcPct val="50000"/>
              </a:spcBef>
            </a:pPr>
            <a:r>
              <a:rPr lang="en-US" sz="2400" b="1">
                <a:latin typeface="Times New Roman" pitchFamily="18" charset="0"/>
                <a:sym typeface="Symbol" pitchFamily="18" charset="2"/>
              </a:rPr>
              <a:t>Find</a:t>
            </a:r>
            <a:r>
              <a:rPr lang="en-US" sz="2400">
                <a:latin typeface="Times New Roman" pitchFamily="18" charset="0"/>
                <a:sym typeface="Symbol" pitchFamily="18" charset="2"/>
              </a:rPr>
              <a:t>:  The force P needed to lift the load.</a:t>
            </a:r>
          </a:p>
          <a:p>
            <a:pPr marL="914400" indent="-914400">
              <a:spcBef>
                <a:spcPct val="50000"/>
              </a:spcBef>
            </a:pPr>
            <a:endParaRPr lang="en-US" sz="2400" b="1" u="sng">
              <a:latin typeface="Times New Roman" pitchFamily="18" charset="0"/>
              <a:sym typeface="Symbol" pitchFamily="18" charset="2"/>
            </a:endParaRPr>
          </a:p>
        </p:txBody>
      </p:sp>
      <p:sp>
        <p:nvSpPr>
          <p:cNvPr id="41988" name="Text Box 4"/>
          <p:cNvSpPr txBox="1">
            <a:spLocks noChangeArrowheads="1"/>
          </p:cNvSpPr>
          <p:nvPr/>
        </p:nvSpPr>
        <p:spPr bwMode="auto">
          <a:xfrm>
            <a:off x="457200" y="3733800"/>
            <a:ext cx="7010400" cy="2647950"/>
          </a:xfrm>
          <a:prstGeom prst="rect">
            <a:avLst/>
          </a:prstGeom>
          <a:noFill/>
          <a:ln w="9525">
            <a:noFill/>
            <a:miter lim="800000"/>
            <a:headEnd/>
            <a:tailEnd/>
          </a:ln>
          <a:effectLst/>
        </p:spPr>
        <p:txBody>
          <a:bodyPr>
            <a:spAutoFit/>
          </a:bodyPr>
          <a:lstStyle/>
          <a:p>
            <a:pPr marL="457200" indent="-457200">
              <a:spcBef>
                <a:spcPct val="50000"/>
              </a:spcBef>
            </a:pPr>
            <a:r>
              <a:rPr lang="en-US" sz="2400" b="1" u="sng">
                <a:latin typeface="Times New Roman" pitchFamily="18" charset="0"/>
                <a:sym typeface="Symbol" pitchFamily="18" charset="2"/>
              </a:rPr>
              <a:t>Plan:</a:t>
            </a:r>
            <a:r>
              <a:rPr lang="en-US" sz="2400">
                <a:latin typeface="Times New Roman" pitchFamily="18" charset="0"/>
              </a:rPr>
              <a:t> </a:t>
            </a:r>
          </a:p>
          <a:p>
            <a:pPr marL="457200" indent="-457200">
              <a:spcBef>
                <a:spcPct val="50000"/>
              </a:spcBef>
            </a:pPr>
            <a:r>
              <a:rPr lang="en-US" sz="2400">
                <a:latin typeface="Times New Roman" pitchFamily="18" charset="0"/>
              </a:rPr>
              <a:t>1. Draw a FBD of wedge A.  Why do A first?</a:t>
            </a:r>
          </a:p>
          <a:p>
            <a:pPr marL="457200" indent="-457200">
              <a:spcBef>
                <a:spcPct val="50000"/>
              </a:spcBef>
            </a:pPr>
            <a:r>
              <a:rPr lang="en-US" sz="2400">
                <a:latin typeface="Times New Roman" pitchFamily="18" charset="0"/>
              </a:rPr>
              <a:t>2. Draw a FBD of wedge B.</a:t>
            </a:r>
          </a:p>
          <a:p>
            <a:pPr marL="457200" indent="-457200">
              <a:spcBef>
                <a:spcPct val="50000"/>
              </a:spcBef>
            </a:pPr>
            <a:r>
              <a:rPr lang="en-US" sz="2400">
                <a:latin typeface="Times New Roman" pitchFamily="18" charset="0"/>
              </a:rPr>
              <a:t>3. Apply the E-of-E to wedge B.  Why do B first?</a:t>
            </a:r>
          </a:p>
          <a:p>
            <a:pPr marL="457200" indent="-457200">
              <a:spcBef>
                <a:spcPct val="50000"/>
              </a:spcBef>
            </a:pPr>
            <a:r>
              <a:rPr lang="en-US" sz="2400">
                <a:latin typeface="Times New Roman" pitchFamily="18" charset="0"/>
              </a:rPr>
              <a:t>4. Apply the E-of-E to wedge A.</a:t>
            </a:r>
          </a:p>
        </p:txBody>
      </p:sp>
      <p:pic>
        <p:nvPicPr>
          <p:cNvPr id="41989" name="Picture 5" descr="p8"/>
          <p:cNvPicPr>
            <a:picLocks noChangeAspect="1" noChangeArrowheads="1"/>
          </p:cNvPicPr>
          <p:nvPr/>
        </p:nvPicPr>
        <p:blipFill>
          <a:blip r:embed="rId3" cstate="print">
            <a:lum bright="-12000" contrast="12000"/>
          </a:blip>
          <a:srcRect/>
          <a:stretch>
            <a:fillRect/>
          </a:stretch>
        </p:blipFill>
        <p:spPr bwMode="auto">
          <a:xfrm>
            <a:off x="5791200" y="838200"/>
            <a:ext cx="2843213" cy="3352800"/>
          </a:xfrm>
          <a:prstGeom prst="rect">
            <a:avLst/>
          </a:prstGeom>
          <a:noFill/>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1066800" y="381000"/>
            <a:ext cx="6934200" cy="457200"/>
          </a:xfrm>
          <a:prstGeom prst="rect">
            <a:avLst/>
          </a:prstGeom>
          <a:noFill/>
          <a:ln w="9525">
            <a:noFill/>
            <a:miter lim="800000"/>
            <a:headEnd/>
            <a:tailEnd/>
          </a:ln>
          <a:effectLst/>
        </p:spPr>
        <p:txBody>
          <a:bodyPr>
            <a:spAutoFit/>
          </a:bodyPr>
          <a:lstStyle/>
          <a:p>
            <a:pPr algn="ctr">
              <a:spcBef>
                <a:spcPct val="50000"/>
              </a:spcBef>
            </a:pPr>
            <a:r>
              <a:rPr lang="en-US" sz="2400" b="1">
                <a:latin typeface="Times New Roman" pitchFamily="18" charset="0"/>
              </a:rPr>
              <a:t>EXAMPLE </a:t>
            </a:r>
            <a:r>
              <a:rPr lang="en-US" sz="2400">
                <a:latin typeface="Times New Roman" pitchFamily="18" charset="0"/>
              </a:rPr>
              <a:t>(continued)</a:t>
            </a:r>
          </a:p>
        </p:txBody>
      </p:sp>
      <p:sp>
        <p:nvSpPr>
          <p:cNvPr id="44035" name="Text Box 3"/>
          <p:cNvSpPr txBox="1">
            <a:spLocks noChangeArrowheads="1"/>
          </p:cNvSpPr>
          <p:nvPr/>
        </p:nvSpPr>
        <p:spPr bwMode="auto">
          <a:xfrm>
            <a:off x="609600" y="1066800"/>
            <a:ext cx="5029200" cy="1096963"/>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The FBDs of wedges A and B are shown in the figures.  Applying the EofE to </a:t>
            </a:r>
            <a:r>
              <a:rPr lang="en-US" sz="2200" u="sng">
                <a:solidFill>
                  <a:schemeClr val="hlink"/>
                </a:solidFill>
                <a:latin typeface="Times New Roman" pitchFamily="18" charset="0"/>
              </a:rPr>
              <a:t>wedge B</a:t>
            </a:r>
            <a:r>
              <a:rPr lang="en-US" sz="2200">
                <a:latin typeface="Times New Roman" pitchFamily="18" charset="0"/>
              </a:rPr>
              <a:t>, we get</a:t>
            </a:r>
          </a:p>
        </p:txBody>
      </p:sp>
      <p:sp>
        <p:nvSpPr>
          <p:cNvPr id="44036" name="Text Box 4"/>
          <p:cNvSpPr txBox="1">
            <a:spLocks noChangeArrowheads="1"/>
          </p:cNvSpPr>
          <p:nvPr/>
        </p:nvSpPr>
        <p:spPr bwMode="auto">
          <a:xfrm>
            <a:off x="609600" y="2362200"/>
            <a:ext cx="5257800" cy="1936750"/>
          </a:xfrm>
          <a:prstGeom prst="rect">
            <a:avLst/>
          </a:prstGeom>
          <a:noFill/>
          <a:ln w="9525">
            <a:noFill/>
            <a:miter lim="800000"/>
            <a:headEnd/>
            <a:tailEnd/>
          </a:ln>
          <a:effectLst/>
        </p:spPr>
        <p:txBody>
          <a:bodyPr>
            <a:spAutoFit/>
          </a:bodyPr>
          <a:lstStyle/>
          <a:p>
            <a:pPr>
              <a:spcBef>
                <a:spcPct val="50000"/>
              </a:spcBef>
              <a:buFont typeface="Symbol" pitchFamily="18" charset="2"/>
              <a:buChar char="®"/>
            </a:pPr>
            <a:r>
              <a:rPr lang="en-US" sz="2200">
                <a:latin typeface="Times New Roman" pitchFamily="18" charset="0"/>
                <a:sym typeface="Symbol" pitchFamily="18" charset="2"/>
              </a:rPr>
              <a:t>+  F</a:t>
            </a:r>
            <a:r>
              <a:rPr lang="en-US" sz="2200" baseline="-25000">
                <a:latin typeface="Times New Roman" pitchFamily="18" charset="0"/>
                <a:sym typeface="Symbol" pitchFamily="18" charset="2"/>
              </a:rPr>
              <a:t>X</a:t>
            </a:r>
            <a:r>
              <a:rPr lang="en-US" sz="2200">
                <a:latin typeface="Times New Roman" pitchFamily="18" charset="0"/>
                <a:sym typeface="Symbol" pitchFamily="18" charset="2"/>
              </a:rPr>
              <a:t>  =    N</a:t>
            </a:r>
            <a:r>
              <a:rPr lang="en-US" sz="2200" baseline="-25000">
                <a:latin typeface="Times New Roman" pitchFamily="18" charset="0"/>
                <a:sym typeface="Symbol" pitchFamily="18" charset="2"/>
              </a:rPr>
              <a:t>2</a:t>
            </a:r>
            <a:r>
              <a:rPr lang="en-US" sz="2200">
                <a:latin typeface="Times New Roman" pitchFamily="18" charset="0"/>
                <a:sym typeface="Symbol" pitchFamily="18" charset="2"/>
              </a:rPr>
              <a:t> sin 10 </a:t>
            </a:r>
            <a:r>
              <a:rPr lang="en-US" sz="2200">
                <a:latin typeface="Times New Roman" pitchFamily="18" charset="0"/>
                <a:cs typeface="Times New Roman" pitchFamily="18" charset="0"/>
                <a:sym typeface="Symbol" pitchFamily="18" charset="2"/>
              </a:rPr>
              <a:t>–  </a:t>
            </a:r>
            <a:r>
              <a:rPr lang="en-US" sz="2200">
                <a:latin typeface="Times New Roman" pitchFamily="18" charset="0"/>
                <a:sym typeface="Symbol" pitchFamily="18" charset="2"/>
              </a:rPr>
              <a:t>N</a:t>
            </a:r>
            <a:r>
              <a:rPr lang="en-US" sz="2200" baseline="-25000">
                <a:latin typeface="Times New Roman" pitchFamily="18" charset="0"/>
                <a:sym typeface="Symbol" pitchFamily="18" charset="2"/>
              </a:rPr>
              <a:t>3</a:t>
            </a:r>
            <a:r>
              <a:rPr lang="en-US" sz="2200">
                <a:latin typeface="Times New Roman" pitchFamily="18" charset="0"/>
                <a:sym typeface="Symbol" pitchFamily="18" charset="2"/>
              </a:rPr>
              <a:t>  =  0</a:t>
            </a:r>
          </a:p>
          <a:p>
            <a:pPr>
              <a:spcBef>
                <a:spcPct val="50000"/>
              </a:spcBef>
              <a:buFont typeface="Symbol" pitchFamily="18" charset="2"/>
              <a:buChar char="­"/>
            </a:pPr>
            <a:r>
              <a:rPr lang="en-US" sz="2200">
                <a:latin typeface="Times New Roman" pitchFamily="18" charset="0"/>
                <a:sym typeface="Symbol" pitchFamily="18" charset="2"/>
              </a:rPr>
              <a:t>+  F</a:t>
            </a:r>
            <a:r>
              <a:rPr lang="en-US" sz="2200" baseline="-25000">
                <a:latin typeface="Times New Roman" pitchFamily="18" charset="0"/>
                <a:sym typeface="Symbol" pitchFamily="18" charset="2"/>
              </a:rPr>
              <a:t>Y</a:t>
            </a:r>
            <a:r>
              <a:rPr lang="en-US" sz="2200">
                <a:latin typeface="Times New Roman" pitchFamily="18" charset="0"/>
                <a:sym typeface="Symbol" pitchFamily="18" charset="2"/>
              </a:rPr>
              <a:t>   =   N</a:t>
            </a:r>
            <a:r>
              <a:rPr lang="en-US" sz="2200" baseline="-25000">
                <a:latin typeface="Times New Roman" pitchFamily="18" charset="0"/>
                <a:sym typeface="Symbol" pitchFamily="18" charset="2"/>
              </a:rPr>
              <a:t>2</a:t>
            </a:r>
            <a:r>
              <a:rPr lang="en-US" sz="2200">
                <a:latin typeface="Times New Roman" pitchFamily="18" charset="0"/>
                <a:sym typeface="Symbol" pitchFamily="18" charset="2"/>
              </a:rPr>
              <a:t> cos 10 </a:t>
            </a:r>
            <a:r>
              <a:rPr lang="en-US" sz="2200">
                <a:latin typeface="Times New Roman" pitchFamily="18" charset="0"/>
                <a:cs typeface="Times New Roman" pitchFamily="18" charset="0"/>
              </a:rPr>
              <a:t>– 100  –  0</a:t>
            </a:r>
            <a:r>
              <a:rPr lang="en-US" sz="2200" b="1">
                <a:latin typeface="Times New Roman" pitchFamily="18" charset="0"/>
                <a:cs typeface="Times New Roman" pitchFamily="18" charset="0"/>
              </a:rPr>
              <a:t>.</a:t>
            </a:r>
            <a:r>
              <a:rPr lang="en-US" sz="2200">
                <a:latin typeface="Times New Roman" pitchFamily="18" charset="0"/>
                <a:cs typeface="Times New Roman" pitchFamily="18" charset="0"/>
              </a:rPr>
              <a:t>3 N</a:t>
            </a:r>
            <a:r>
              <a:rPr lang="en-US" sz="2200" baseline="-25000">
                <a:latin typeface="Times New Roman" pitchFamily="18" charset="0"/>
                <a:cs typeface="Times New Roman" pitchFamily="18" charset="0"/>
              </a:rPr>
              <a:t>3</a:t>
            </a:r>
            <a:r>
              <a:rPr lang="en-US" sz="2200">
                <a:latin typeface="Times New Roman" pitchFamily="18" charset="0"/>
                <a:cs typeface="Times New Roman" pitchFamily="18" charset="0"/>
              </a:rPr>
              <a:t> =  0</a:t>
            </a:r>
          </a:p>
          <a:p>
            <a:pPr>
              <a:spcBef>
                <a:spcPct val="50000"/>
              </a:spcBef>
              <a:buFont typeface="Symbol" pitchFamily="18" charset="2"/>
              <a:buNone/>
            </a:pPr>
            <a:r>
              <a:rPr lang="en-US" sz="2200">
                <a:latin typeface="Times New Roman" pitchFamily="18" charset="0"/>
                <a:cs typeface="Times New Roman" pitchFamily="18" charset="0"/>
              </a:rPr>
              <a:t>Solving the above two equations, we get</a:t>
            </a:r>
          </a:p>
          <a:p>
            <a:pPr>
              <a:spcBef>
                <a:spcPct val="50000"/>
              </a:spcBef>
              <a:buFont typeface="Symbol" pitchFamily="18" charset="2"/>
              <a:buNone/>
            </a:pPr>
            <a:r>
              <a:rPr lang="en-US" sz="2200">
                <a:solidFill>
                  <a:schemeClr val="hlink"/>
                </a:solidFill>
                <a:latin typeface="Times New Roman" pitchFamily="18" charset="0"/>
                <a:cs typeface="Times New Roman" pitchFamily="18" charset="0"/>
              </a:rPr>
              <a:t>N</a:t>
            </a:r>
            <a:r>
              <a:rPr lang="en-US" sz="2200" baseline="-25000">
                <a:solidFill>
                  <a:schemeClr val="hlink"/>
                </a:solidFill>
                <a:latin typeface="Times New Roman" pitchFamily="18" charset="0"/>
                <a:cs typeface="Times New Roman" pitchFamily="18" charset="0"/>
              </a:rPr>
              <a:t>2</a:t>
            </a:r>
            <a:r>
              <a:rPr lang="en-US" sz="2200">
                <a:solidFill>
                  <a:schemeClr val="hlink"/>
                </a:solidFill>
                <a:latin typeface="Times New Roman" pitchFamily="18" charset="0"/>
                <a:cs typeface="Times New Roman" pitchFamily="18" charset="0"/>
              </a:rPr>
              <a:t>  =   107</a:t>
            </a:r>
            <a:r>
              <a:rPr lang="en-US" sz="2200" b="1">
                <a:solidFill>
                  <a:schemeClr val="hlink"/>
                </a:solidFill>
                <a:latin typeface="Times New Roman" pitchFamily="18" charset="0"/>
                <a:cs typeface="Times New Roman" pitchFamily="18" charset="0"/>
              </a:rPr>
              <a:t>.</a:t>
            </a:r>
            <a:r>
              <a:rPr lang="en-US" sz="2200">
                <a:solidFill>
                  <a:schemeClr val="hlink"/>
                </a:solidFill>
                <a:latin typeface="Times New Roman" pitchFamily="18" charset="0"/>
                <a:cs typeface="Times New Roman" pitchFamily="18" charset="0"/>
              </a:rPr>
              <a:t>2 lb and N</a:t>
            </a:r>
            <a:r>
              <a:rPr lang="en-US" sz="2200" baseline="-25000">
                <a:solidFill>
                  <a:schemeClr val="hlink"/>
                </a:solidFill>
                <a:latin typeface="Times New Roman" pitchFamily="18" charset="0"/>
                <a:cs typeface="Times New Roman" pitchFamily="18" charset="0"/>
              </a:rPr>
              <a:t>3</a:t>
            </a:r>
            <a:r>
              <a:rPr lang="en-US" sz="2200">
                <a:solidFill>
                  <a:schemeClr val="hlink"/>
                </a:solidFill>
                <a:latin typeface="Times New Roman" pitchFamily="18" charset="0"/>
                <a:cs typeface="Times New Roman" pitchFamily="18" charset="0"/>
              </a:rPr>
              <a:t>  =  18</a:t>
            </a:r>
            <a:r>
              <a:rPr lang="en-US" sz="2200" b="1">
                <a:solidFill>
                  <a:schemeClr val="hlink"/>
                </a:solidFill>
                <a:latin typeface="Times New Roman" pitchFamily="18" charset="0"/>
                <a:cs typeface="Times New Roman" pitchFamily="18" charset="0"/>
              </a:rPr>
              <a:t>.</a:t>
            </a:r>
            <a:r>
              <a:rPr lang="en-US" sz="2200">
                <a:solidFill>
                  <a:schemeClr val="hlink"/>
                </a:solidFill>
                <a:latin typeface="Times New Roman" pitchFamily="18" charset="0"/>
                <a:cs typeface="Times New Roman" pitchFamily="18" charset="0"/>
              </a:rPr>
              <a:t>6 lb</a:t>
            </a:r>
            <a:endParaRPr lang="en-US" sz="2200">
              <a:solidFill>
                <a:schemeClr val="hlink"/>
              </a:solidFill>
              <a:latin typeface="Times New Roman" pitchFamily="18" charset="0"/>
              <a:sym typeface="Symbol" pitchFamily="18" charset="2"/>
            </a:endParaRPr>
          </a:p>
        </p:txBody>
      </p:sp>
      <p:sp>
        <p:nvSpPr>
          <p:cNvPr id="44037" name="Text Box 5"/>
          <p:cNvSpPr txBox="1">
            <a:spLocks noChangeArrowheads="1"/>
          </p:cNvSpPr>
          <p:nvPr/>
        </p:nvSpPr>
        <p:spPr bwMode="auto">
          <a:xfrm>
            <a:off x="609600" y="4876800"/>
            <a:ext cx="7391400" cy="1433513"/>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Applying the E-of-E to the wedge A, we get</a:t>
            </a:r>
          </a:p>
          <a:p>
            <a:pPr>
              <a:spcBef>
                <a:spcPct val="50000"/>
              </a:spcBef>
            </a:pPr>
            <a:r>
              <a:rPr lang="en-US" sz="2200">
                <a:latin typeface="Times New Roman" pitchFamily="18" charset="0"/>
                <a:sym typeface="Symbol" pitchFamily="18" charset="2"/>
              </a:rPr>
              <a:t>+   F</a:t>
            </a:r>
            <a:r>
              <a:rPr lang="en-US" sz="2200" baseline="-25000">
                <a:latin typeface="Times New Roman" pitchFamily="18" charset="0"/>
                <a:sym typeface="Symbol" pitchFamily="18" charset="2"/>
              </a:rPr>
              <a:t>Y</a:t>
            </a:r>
            <a:r>
              <a:rPr lang="en-US" sz="2200">
                <a:latin typeface="Times New Roman" pitchFamily="18" charset="0"/>
                <a:sym typeface="Symbol" pitchFamily="18" charset="2"/>
              </a:rPr>
              <a:t>  =  N</a:t>
            </a:r>
            <a:r>
              <a:rPr lang="en-US" sz="2200" baseline="-25000">
                <a:latin typeface="Times New Roman" pitchFamily="18" charset="0"/>
                <a:sym typeface="Symbol" pitchFamily="18" charset="2"/>
              </a:rPr>
              <a:t>1</a:t>
            </a:r>
            <a:r>
              <a:rPr lang="en-US" sz="2200">
                <a:latin typeface="Times New Roman" pitchFamily="18" charset="0"/>
                <a:sym typeface="Symbol" pitchFamily="18" charset="2"/>
              </a:rPr>
              <a:t>  </a:t>
            </a:r>
            <a:r>
              <a:rPr lang="en-US" sz="2200">
                <a:latin typeface="Times New Roman" pitchFamily="18" charset="0"/>
                <a:cs typeface="Times New Roman" pitchFamily="18" charset="0"/>
              </a:rPr>
              <a:t>–  107.2 cos 10</a:t>
            </a:r>
            <a:r>
              <a:rPr lang="en-US" sz="2200">
                <a:latin typeface="Times New Roman" pitchFamily="18" charset="0"/>
                <a:sym typeface="Symbol" pitchFamily="18" charset="2"/>
              </a:rPr>
              <a:t>  =  0;      </a:t>
            </a:r>
            <a:r>
              <a:rPr lang="en-US" sz="2200">
                <a:solidFill>
                  <a:schemeClr val="hlink"/>
                </a:solidFill>
                <a:latin typeface="Times New Roman" pitchFamily="18" charset="0"/>
                <a:sym typeface="Symbol" pitchFamily="18" charset="2"/>
              </a:rPr>
              <a:t>N</a:t>
            </a:r>
            <a:r>
              <a:rPr lang="en-US" sz="2200" baseline="-25000">
                <a:solidFill>
                  <a:schemeClr val="hlink"/>
                </a:solidFill>
                <a:latin typeface="Times New Roman" pitchFamily="18" charset="0"/>
                <a:sym typeface="Symbol" pitchFamily="18" charset="2"/>
              </a:rPr>
              <a:t>1</a:t>
            </a:r>
            <a:r>
              <a:rPr lang="en-US" sz="2200">
                <a:solidFill>
                  <a:schemeClr val="hlink"/>
                </a:solidFill>
                <a:latin typeface="Times New Roman" pitchFamily="18" charset="0"/>
                <a:sym typeface="Symbol" pitchFamily="18" charset="2"/>
              </a:rPr>
              <a:t>  =  105</a:t>
            </a:r>
            <a:r>
              <a:rPr lang="en-US" sz="2200" b="1">
                <a:solidFill>
                  <a:schemeClr val="hlink"/>
                </a:solidFill>
                <a:latin typeface="Times New Roman" pitchFamily="18" charset="0"/>
                <a:sym typeface="Symbol" pitchFamily="18" charset="2"/>
              </a:rPr>
              <a:t>.</a:t>
            </a:r>
            <a:r>
              <a:rPr lang="en-US" sz="2200">
                <a:solidFill>
                  <a:schemeClr val="hlink"/>
                </a:solidFill>
                <a:latin typeface="Times New Roman" pitchFamily="18" charset="0"/>
                <a:sym typeface="Symbol" pitchFamily="18" charset="2"/>
              </a:rPr>
              <a:t>6  lb</a:t>
            </a:r>
          </a:p>
          <a:p>
            <a:pPr>
              <a:spcBef>
                <a:spcPct val="50000"/>
              </a:spcBef>
            </a:pPr>
            <a:r>
              <a:rPr lang="en-US" sz="2200">
                <a:latin typeface="Times New Roman" pitchFamily="18" charset="0"/>
                <a:sym typeface="Symbol" pitchFamily="18" charset="2"/>
              </a:rPr>
              <a:t>+   F</a:t>
            </a:r>
            <a:r>
              <a:rPr lang="en-US" sz="2200" baseline="-25000">
                <a:latin typeface="Times New Roman" pitchFamily="18" charset="0"/>
                <a:sym typeface="Symbol" pitchFamily="18" charset="2"/>
              </a:rPr>
              <a:t>X</a:t>
            </a:r>
            <a:r>
              <a:rPr lang="en-US" sz="2200">
                <a:latin typeface="Times New Roman" pitchFamily="18" charset="0"/>
                <a:sym typeface="Symbol" pitchFamily="18" charset="2"/>
              </a:rPr>
              <a:t>  =  P </a:t>
            </a:r>
            <a:r>
              <a:rPr lang="en-US" sz="2200">
                <a:latin typeface="Times New Roman" pitchFamily="18" charset="0"/>
                <a:cs typeface="Times New Roman" pitchFamily="18" charset="0"/>
              </a:rPr>
              <a:t>– 107.2 sin 10</a:t>
            </a:r>
            <a:r>
              <a:rPr lang="en-US" sz="2200">
                <a:latin typeface="Times New Roman" pitchFamily="18" charset="0"/>
                <a:sym typeface="Symbol" pitchFamily="18" charset="2"/>
              </a:rPr>
              <a:t> </a:t>
            </a:r>
            <a:r>
              <a:rPr lang="en-US" sz="2200">
                <a:latin typeface="Times New Roman" pitchFamily="18" charset="0"/>
                <a:cs typeface="Times New Roman" pitchFamily="18" charset="0"/>
              </a:rPr>
              <a:t>– 0.3 N</a:t>
            </a:r>
            <a:r>
              <a:rPr lang="en-US" sz="2200" baseline="-25000">
                <a:latin typeface="Times New Roman" pitchFamily="18" charset="0"/>
                <a:cs typeface="Times New Roman" pitchFamily="18" charset="0"/>
              </a:rPr>
              <a:t>1</a:t>
            </a:r>
            <a:r>
              <a:rPr lang="en-US" sz="2200">
                <a:latin typeface="Times New Roman" pitchFamily="18" charset="0"/>
                <a:cs typeface="Times New Roman" pitchFamily="18" charset="0"/>
              </a:rPr>
              <a:t>  =  0;      </a:t>
            </a:r>
            <a:r>
              <a:rPr lang="en-US" sz="2200">
                <a:solidFill>
                  <a:schemeClr val="hlink"/>
                </a:solidFill>
                <a:latin typeface="Times New Roman" pitchFamily="18" charset="0"/>
                <a:sym typeface="Symbol" pitchFamily="18" charset="2"/>
              </a:rPr>
              <a:t>P  =  50</a:t>
            </a:r>
            <a:r>
              <a:rPr lang="en-US" sz="2200" b="1">
                <a:solidFill>
                  <a:schemeClr val="hlink"/>
                </a:solidFill>
                <a:latin typeface="Times New Roman" pitchFamily="18" charset="0"/>
                <a:sym typeface="Symbol" pitchFamily="18" charset="2"/>
              </a:rPr>
              <a:t>.</a:t>
            </a:r>
            <a:r>
              <a:rPr lang="en-US" sz="2200">
                <a:solidFill>
                  <a:schemeClr val="hlink"/>
                </a:solidFill>
                <a:latin typeface="Times New Roman" pitchFamily="18" charset="0"/>
                <a:sym typeface="Symbol" pitchFamily="18" charset="2"/>
              </a:rPr>
              <a:t>3 lb</a:t>
            </a:r>
            <a:endParaRPr lang="en-US" sz="2200" u="sng">
              <a:latin typeface="Times New Roman" pitchFamily="18" charset="0"/>
              <a:sym typeface="Symbol" pitchFamily="18" charset="2"/>
            </a:endParaRPr>
          </a:p>
        </p:txBody>
      </p:sp>
      <p:sp>
        <p:nvSpPr>
          <p:cNvPr id="44038" name="Line 6"/>
          <p:cNvSpPr>
            <a:spLocks noChangeShapeType="1"/>
          </p:cNvSpPr>
          <p:nvPr/>
        </p:nvSpPr>
        <p:spPr bwMode="auto">
          <a:xfrm>
            <a:off x="6096000" y="1371600"/>
            <a:ext cx="0" cy="1143000"/>
          </a:xfrm>
          <a:prstGeom prst="line">
            <a:avLst/>
          </a:prstGeom>
          <a:noFill/>
          <a:ln w="9525">
            <a:solidFill>
              <a:srgbClr val="00FF00"/>
            </a:solidFill>
            <a:round/>
            <a:headEnd/>
            <a:tailEnd/>
          </a:ln>
          <a:effectLst/>
        </p:spPr>
        <p:txBody>
          <a:bodyPr wrap="none"/>
          <a:lstStyle/>
          <a:p>
            <a:endParaRPr lang="en-US"/>
          </a:p>
        </p:txBody>
      </p:sp>
      <p:sp>
        <p:nvSpPr>
          <p:cNvPr id="44039" name="Line 7"/>
          <p:cNvSpPr>
            <a:spLocks noChangeShapeType="1"/>
          </p:cNvSpPr>
          <p:nvPr/>
        </p:nvSpPr>
        <p:spPr bwMode="auto">
          <a:xfrm>
            <a:off x="6096000" y="2514600"/>
            <a:ext cx="2590800" cy="0"/>
          </a:xfrm>
          <a:prstGeom prst="line">
            <a:avLst/>
          </a:prstGeom>
          <a:noFill/>
          <a:ln w="9525">
            <a:solidFill>
              <a:srgbClr val="00FF00"/>
            </a:solidFill>
            <a:round/>
            <a:headEnd/>
            <a:tailEnd/>
          </a:ln>
          <a:effectLst/>
        </p:spPr>
        <p:txBody>
          <a:bodyPr wrap="none"/>
          <a:lstStyle/>
          <a:p>
            <a:endParaRPr lang="en-US"/>
          </a:p>
        </p:txBody>
      </p:sp>
      <p:sp>
        <p:nvSpPr>
          <p:cNvPr id="44040" name="Line 8"/>
          <p:cNvSpPr>
            <a:spLocks noChangeShapeType="1"/>
          </p:cNvSpPr>
          <p:nvPr/>
        </p:nvSpPr>
        <p:spPr bwMode="auto">
          <a:xfrm>
            <a:off x="8686800" y="1828800"/>
            <a:ext cx="0" cy="685800"/>
          </a:xfrm>
          <a:prstGeom prst="line">
            <a:avLst/>
          </a:prstGeom>
          <a:noFill/>
          <a:ln w="9525">
            <a:solidFill>
              <a:srgbClr val="00FF00"/>
            </a:solidFill>
            <a:round/>
            <a:headEnd/>
            <a:tailEnd/>
          </a:ln>
          <a:effectLst/>
        </p:spPr>
        <p:txBody>
          <a:bodyPr wrap="none"/>
          <a:lstStyle/>
          <a:p>
            <a:endParaRPr lang="en-US"/>
          </a:p>
        </p:txBody>
      </p:sp>
      <p:sp>
        <p:nvSpPr>
          <p:cNvPr id="44041" name="Line 9"/>
          <p:cNvSpPr>
            <a:spLocks noChangeShapeType="1"/>
          </p:cNvSpPr>
          <p:nvPr/>
        </p:nvSpPr>
        <p:spPr bwMode="auto">
          <a:xfrm>
            <a:off x="6096000" y="1371600"/>
            <a:ext cx="2590800" cy="457200"/>
          </a:xfrm>
          <a:prstGeom prst="line">
            <a:avLst/>
          </a:prstGeom>
          <a:noFill/>
          <a:ln w="9525">
            <a:solidFill>
              <a:srgbClr val="00FF00"/>
            </a:solidFill>
            <a:round/>
            <a:headEnd/>
            <a:tailEnd/>
          </a:ln>
          <a:effectLst/>
        </p:spPr>
        <p:txBody>
          <a:bodyPr wrap="none"/>
          <a:lstStyle/>
          <a:p>
            <a:endParaRPr lang="en-US"/>
          </a:p>
        </p:txBody>
      </p:sp>
      <p:sp>
        <p:nvSpPr>
          <p:cNvPr id="44042" name="Line 10"/>
          <p:cNvSpPr>
            <a:spLocks noChangeShapeType="1"/>
          </p:cNvSpPr>
          <p:nvPr/>
        </p:nvSpPr>
        <p:spPr bwMode="auto">
          <a:xfrm flipH="1">
            <a:off x="7391400" y="838200"/>
            <a:ext cx="152400" cy="762000"/>
          </a:xfrm>
          <a:prstGeom prst="line">
            <a:avLst/>
          </a:prstGeom>
          <a:noFill/>
          <a:ln w="38100">
            <a:solidFill>
              <a:srgbClr val="FF0000"/>
            </a:solidFill>
            <a:round/>
            <a:headEnd/>
            <a:tailEnd type="triangle" w="med" len="med"/>
          </a:ln>
          <a:effectLst/>
        </p:spPr>
        <p:txBody>
          <a:bodyPr wrap="none"/>
          <a:lstStyle/>
          <a:p>
            <a:endParaRPr lang="en-US"/>
          </a:p>
        </p:txBody>
      </p:sp>
      <p:sp>
        <p:nvSpPr>
          <p:cNvPr id="44043" name="Line 11"/>
          <p:cNvSpPr>
            <a:spLocks noChangeShapeType="1"/>
          </p:cNvSpPr>
          <p:nvPr/>
        </p:nvSpPr>
        <p:spPr bwMode="auto">
          <a:xfrm>
            <a:off x="7543800" y="838200"/>
            <a:ext cx="0" cy="533400"/>
          </a:xfrm>
          <a:prstGeom prst="line">
            <a:avLst/>
          </a:prstGeom>
          <a:noFill/>
          <a:ln w="9525">
            <a:solidFill>
              <a:schemeClr val="tx1"/>
            </a:solidFill>
            <a:round/>
            <a:headEnd/>
            <a:tailEnd/>
          </a:ln>
          <a:effectLst/>
        </p:spPr>
        <p:txBody>
          <a:bodyPr wrap="none"/>
          <a:lstStyle/>
          <a:p>
            <a:endParaRPr lang="en-US"/>
          </a:p>
        </p:txBody>
      </p:sp>
      <p:sp>
        <p:nvSpPr>
          <p:cNvPr id="44044" name="Arc 12"/>
          <p:cNvSpPr>
            <a:spLocks/>
          </p:cNvSpPr>
          <p:nvPr/>
        </p:nvSpPr>
        <p:spPr bwMode="auto">
          <a:xfrm rot="-12078386">
            <a:off x="7467600" y="1219200"/>
            <a:ext cx="76200" cy="762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44045" name="Text Box 13"/>
          <p:cNvSpPr txBox="1">
            <a:spLocks noChangeArrowheads="1"/>
          </p:cNvSpPr>
          <p:nvPr/>
        </p:nvSpPr>
        <p:spPr bwMode="auto">
          <a:xfrm>
            <a:off x="7543800" y="914400"/>
            <a:ext cx="550863" cy="427038"/>
          </a:xfrm>
          <a:prstGeom prst="rect">
            <a:avLst/>
          </a:prstGeom>
          <a:noFill/>
          <a:ln w="9525">
            <a:noFill/>
            <a:miter lim="800000"/>
            <a:headEnd/>
            <a:tailEnd/>
          </a:ln>
          <a:effectLst/>
        </p:spPr>
        <p:txBody>
          <a:bodyPr wrap="none">
            <a:spAutoFit/>
          </a:bodyPr>
          <a:lstStyle/>
          <a:p>
            <a:r>
              <a:rPr lang="en-US" sz="2200">
                <a:latin typeface="Times New Roman" pitchFamily="18" charset="0"/>
              </a:rPr>
              <a:t>10</a:t>
            </a:r>
            <a:r>
              <a:rPr lang="en-US" sz="2200">
                <a:latin typeface="Times New Roman" pitchFamily="18" charset="0"/>
                <a:cs typeface="Times New Roman" pitchFamily="18" charset="0"/>
              </a:rPr>
              <a:t>º</a:t>
            </a:r>
            <a:endParaRPr lang="en-US" sz="2200">
              <a:latin typeface="Times New Roman" pitchFamily="18" charset="0"/>
            </a:endParaRPr>
          </a:p>
        </p:txBody>
      </p:sp>
      <p:sp>
        <p:nvSpPr>
          <p:cNvPr id="44046" name="Line 14"/>
          <p:cNvSpPr>
            <a:spLocks noChangeShapeType="1"/>
          </p:cNvSpPr>
          <p:nvPr/>
        </p:nvSpPr>
        <p:spPr bwMode="auto">
          <a:xfrm flipV="1">
            <a:off x="7543800" y="2590800"/>
            <a:ext cx="0" cy="533400"/>
          </a:xfrm>
          <a:prstGeom prst="line">
            <a:avLst/>
          </a:prstGeom>
          <a:noFill/>
          <a:ln w="38100">
            <a:solidFill>
              <a:srgbClr val="FF0000"/>
            </a:solidFill>
            <a:round/>
            <a:headEnd/>
            <a:tailEnd type="triangle" w="med" len="med"/>
          </a:ln>
          <a:effectLst/>
        </p:spPr>
        <p:txBody>
          <a:bodyPr wrap="none"/>
          <a:lstStyle/>
          <a:p>
            <a:endParaRPr lang="en-US"/>
          </a:p>
        </p:txBody>
      </p:sp>
      <p:sp>
        <p:nvSpPr>
          <p:cNvPr id="44047" name="Line 15"/>
          <p:cNvSpPr>
            <a:spLocks noChangeShapeType="1"/>
          </p:cNvSpPr>
          <p:nvPr/>
        </p:nvSpPr>
        <p:spPr bwMode="auto">
          <a:xfrm flipH="1">
            <a:off x="7086600" y="2590800"/>
            <a:ext cx="609600" cy="0"/>
          </a:xfrm>
          <a:prstGeom prst="line">
            <a:avLst/>
          </a:prstGeom>
          <a:noFill/>
          <a:ln w="38100">
            <a:solidFill>
              <a:srgbClr val="FF0000"/>
            </a:solidFill>
            <a:round/>
            <a:headEnd/>
            <a:tailEnd type="triangle" w="med" len="med"/>
          </a:ln>
          <a:effectLst/>
        </p:spPr>
        <p:txBody>
          <a:bodyPr wrap="none"/>
          <a:lstStyle/>
          <a:p>
            <a:endParaRPr lang="en-US"/>
          </a:p>
        </p:txBody>
      </p:sp>
      <p:sp>
        <p:nvSpPr>
          <p:cNvPr id="44048" name="Line 16"/>
          <p:cNvSpPr>
            <a:spLocks noChangeShapeType="1"/>
          </p:cNvSpPr>
          <p:nvPr/>
        </p:nvSpPr>
        <p:spPr bwMode="auto">
          <a:xfrm>
            <a:off x="5486400" y="1905000"/>
            <a:ext cx="609600" cy="0"/>
          </a:xfrm>
          <a:prstGeom prst="line">
            <a:avLst/>
          </a:prstGeom>
          <a:noFill/>
          <a:ln w="38100">
            <a:solidFill>
              <a:srgbClr val="FF0000"/>
            </a:solidFill>
            <a:round/>
            <a:headEnd/>
            <a:tailEnd type="triangle" w="med" len="med"/>
          </a:ln>
          <a:effectLst/>
        </p:spPr>
        <p:txBody>
          <a:bodyPr wrap="none"/>
          <a:lstStyle/>
          <a:p>
            <a:endParaRPr lang="en-US"/>
          </a:p>
        </p:txBody>
      </p:sp>
      <p:sp>
        <p:nvSpPr>
          <p:cNvPr id="44049" name="Text Box 17"/>
          <p:cNvSpPr txBox="1">
            <a:spLocks noChangeArrowheads="1"/>
          </p:cNvSpPr>
          <p:nvPr/>
        </p:nvSpPr>
        <p:spPr bwMode="auto">
          <a:xfrm>
            <a:off x="7010400" y="979488"/>
            <a:ext cx="481013" cy="427037"/>
          </a:xfrm>
          <a:prstGeom prst="rect">
            <a:avLst/>
          </a:prstGeom>
          <a:noFill/>
          <a:ln w="9525">
            <a:noFill/>
            <a:miter lim="800000"/>
            <a:headEnd/>
            <a:tailEnd/>
          </a:ln>
          <a:effectLst/>
        </p:spPr>
        <p:txBody>
          <a:bodyPr wrap="none">
            <a:spAutoFit/>
          </a:bodyPr>
          <a:lstStyle/>
          <a:p>
            <a:r>
              <a:rPr lang="en-US" sz="2200">
                <a:latin typeface="Times New Roman" pitchFamily="18" charset="0"/>
              </a:rPr>
              <a:t>N</a:t>
            </a:r>
            <a:r>
              <a:rPr lang="en-US" sz="2200" baseline="-25000">
                <a:latin typeface="Times New Roman" pitchFamily="18" charset="0"/>
              </a:rPr>
              <a:t>2</a:t>
            </a:r>
            <a:endParaRPr lang="en-US" sz="2200">
              <a:latin typeface="Times New Roman" pitchFamily="18" charset="0"/>
            </a:endParaRPr>
          </a:p>
        </p:txBody>
      </p:sp>
      <p:sp>
        <p:nvSpPr>
          <p:cNvPr id="44050" name="Text Box 18"/>
          <p:cNvSpPr txBox="1">
            <a:spLocks noChangeArrowheads="1"/>
          </p:cNvSpPr>
          <p:nvPr/>
        </p:nvSpPr>
        <p:spPr bwMode="auto">
          <a:xfrm>
            <a:off x="7224713" y="1741488"/>
            <a:ext cx="384175" cy="427037"/>
          </a:xfrm>
          <a:prstGeom prst="rect">
            <a:avLst/>
          </a:prstGeom>
          <a:noFill/>
          <a:ln w="9525">
            <a:noFill/>
            <a:miter lim="800000"/>
            <a:headEnd/>
            <a:tailEnd/>
          </a:ln>
          <a:effectLst/>
        </p:spPr>
        <p:txBody>
          <a:bodyPr wrap="none">
            <a:spAutoFit/>
          </a:bodyPr>
          <a:lstStyle/>
          <a:p>
            <a:r>
              <a:rPr lang="en-US" sz="2200">
                <a:latin typeface="Times New Roman" pitchFamily="18" charset="0"/>
              </a:rPr>
              <a:t>A</a:t>
            </a:r>
          </a:p>
        </p:txBody>
      </p:sp>
      <p:sp>
        <p:nvSpPr>
          <p:cNvPr id="44051" name="Text Box 19"/>
          <p:cNvSpPr txBox="1">
            <a:spLocks noChangeArrowheads="1"/>
          </p:cNvSpPr>
          <p:nvPr/>
        </p:nvSpPr>
        <p:spPr bwMode="auto">
          <a:xfrm>
            <a:off x="5319713" y="1817688"/>
            <a:ext cx="338137" cy="427037"/>
          </a:xfrm>
          <a:prstGeom prst="rect">
            <a:avLst/>
          </a:prstGeom>
          <a:noFill/>
          <a:ln w="9525">
            <a:noFill/>
            <a:miter lim="800000"/>
            <a:headEnd/>
            <a:tailEnd/>
          </a:ln>
          <a:effectLst/>
        </p:spPr>
        <p:txBody>
          <a:bodyPr wrap="none">
            <a:spAutoFit/>
          </a:bodyPr>
          <a:lstStyle/>
          <a:p>
            <a:r>
              <a:rPr lang="en-US" sz="2200">
                <a:latin typeface="Times New Roman" pitchFamily="18" charset="0"/>
              </a:rPr>
              <a:t>P</a:t>
            </a:r>
          </a:p>
        </p:txBody>
      </p:sp>
      <p:sp>
        <p:nvSpPr>
          <p:cNvPr id="44052" name="Text Box 20"/>
          <p:cNvSpPr txBox="1">
            <a:spLocks noChangeArrowheads="1"/>
          </p:cNvSpPr>
          <p:nvPr/>
        </p:nvSpPr>
        <p:spPr bwMode="auto">
          <a:xfrm>
            <a:off x="7605713" y="2808288"/>
            <a:ext cx="700087" cy="427037"/>
          </a:xfrm>
          <a:prstGeom prst="rect">
            <a:avLst/>
          </a:prstGeom>
          <a:noFill/>
          <a:ln w="9525">
            <a:noFill/>
            <a:miter lim="800000"/>
            <a:headEnd/>
            <a:tailEnd/>
          </a:ln>
          <a:effectLst/>
        </p:spPr>
        <p:txBody>
          <a:bodyPr>
            <a:spAutoFit/>
          </a:bodyPr>
          <a:lstStyle/>
          <a:p>
            <a:r>
              <a:rPr lang="en-US" sz="2200">
                <a:latin typeface="Times New Roman" pitchFamily="18" charset="0"/>
              </a:rPr>
              <a:t>N</a:t>
            </a:r>
            <a:r>
              <a:rPr lang="en-US" sz="2200" baseline="-25000">
                <a:latin typeface="Times New Roman" pitchFamily="18" charset="0"/>
              </a:rPr>
              <a:t>1</a:t>
            </a:r>
            <a:endParaRPr lang="en-US" sz="2200">
              <a:latin typeface="Times New Roman" pitchFamily="18" charset="0"/>
            </a:endParaRPr>
          </a:p>
        </p:txBody>
      </p:sp>
      <p:sp>
        <p:nvSpPr>
          <p:cNvPr id="44053" name="Text Box 21"/>
          <p:cNvSpPr txBox="1">
            <a:spLocks noChangeArrowheads="1"/>
          </p:cNvSpPr>
          <p:nvPr/>
        </p:nvSpPr>
        <p:spPr bwMode="auto">
          <a:xfrm>
            <a:off x="6248400" y="2620963"/>
            <a:ext cx="1308100" cy="427037"/>
          </a:xfrm>
          <a:prstGeom prst="rect">
            <a:avLst/>
          </a:prstGeom>
          <a:noFill/>
          <a:ln w="9525">
            <a:noFill/>
            <a:miter lim="800000"/>
            <a:headEnd/>
            <a:tailEnd/>
          </a:ln>
          <a:effectLst/>
        </p:spPr>
        <p:txBody>
          <a:bodyPr wrap="none">
            <a:spAutoFit/>
          </a:bodyPr>
          <a:lstStyle/>
          <a:p>
            <a:r>
              <a:rPr lang="en-US" sz="2200">
                <a:latin typeface="Times New Roman" pitchFamily="18" charset="0"/>
              </a:rPr>
              <a:t>F</a:t>
            </a:r>
            <a:r>
              <a:rPr lang="en-US" sz="2200" baseline="-25000">
                <a:latin typeface="Times New Roman" pitchFamily="18" charset="0"/>
              </a:rPr>
              <a:t>1</a:t>
            </a:r>
            <a:r>
              <a:rPr lang="en-US" sz="2200">
                <a:latin typeface="Times New Roman" pitchFamily="18" charset="0"/>
              </a:rPr>
              <a:t>= 0.3N</a:t>
            </a:r>
            <a:r>
              <a:rPr lang="en-US" sz="2200" baseline="-25000">
                <a:latin typeface="Times New Roman" pitchFamily="18" charset="0"/>
              </a:rPr>
              <a:t>1</a:t>
            </a:r>
            <a:endParaRPr lang="en-US" sz="2200">
              <a:latin typeface="Times New Roman" pitchFamily="18" charset="0"/>
            </a:endParaRPr>
          </a:p>
        </p:txBody>
      </p:sp>
      <p:grpSp>
        <p:nvGrpSpPr>
          <p:cNvPr id="44056" name="Group 24"/>
          <p:cNvGrpSpPr>
            <a:grpSpLocks/>
          </p:cNvGrpSpPr>
          <p:nvPr/>
        </p:nvGrpSpPr>
        <p:grpSpPr bwMode="auto">
          <a:xfrm>
            <a:off x="5257800" y="3200400"/>
            <a:ext cx="3517900" cy="1981200"/>
            <a:chOff x="3312" y="2016"/>
            <a:chExt cx="2216" cy="1248"/>
          </a:xfrm>
        </p:grpSpPr>
        <p:sp>
          <p:nvSpPr>
            <p:cNvPr id="44057" name="Text Box 25"/>
            <p:cNvSpPr txBox="1">
              <a:spLocks noChangeArrowheads="1"/>
            </p:cNvSpPr>
            <p:nvPr/>
          </p:nvSpPr>
          <p:spPr bwMode="auto">
            <a:xfrm>
              <a:off x="3656" y="2928"/>
              <a:ext cx="303" cy="269"/>
            </a:xfrm>
            <a:prstGeom prst="rect">
              <a:avLst/>
            </a:prstGeom>
            <a:noFill/>
            <a:ln w="9525">
              <a:noFill/>
              <a:miter lim="800000"/>
              <a:headEnd/>
              <a:tailEnd/>
            </a:ln>
            <a:effectLst/>
          </p:spPr>
          <p:txBody>
            <a:bodyPr wrap="none">
              <a:spAutoFit/>
            </a:bodyPr>
            <a:lstStyle/>
            <a:p>
              <a:r>
                <a:rPr lang="en-US" sz="2200">
                  <a:latin typeface="Times New Roman" pitchFamily="18" charset="0"/>
                </a:rPr>
                <a:t>N</a:t>
              </a:r>
              <a:r>
                <a:rPr lang="en-US" sz="2200" baseline="-25000">
                  <a:latin typeface="Times New Roman" pitchFamily="18" charset="0"/>
                </a:rPr>
                <a:t>2</a:t>
              </a:r>
              <a:endParaRPr lang="en-US" sz="2200">
                <a:latin typeface="Times New Roman" pitchFamily="18" charset="0"/>
              </a:endParaRPr>
            </a:p>
          </p:txBody>
        </p:sp>
        <p:sp>
          <p:nvSpPr>
            <p:cNvPr id="44058" name="Line 26"/>
            <p:cNvSpPr>
              <a:spLocks noChangeShapeType="1"/>
            </p:cNvSpPr>
            <p:nvPr/>
          </p:nvSpPr>
          <p:spPr bwMode="auto">
            <a:xfrm>
              <a:off x="3312" y="2352"/>
              <a:ext cx="1440" cy="0"/>
            </a:xfrm>
            <a:prstGeom prst="line">
              <a:avLst/>
            </a:prstGeom>
            <a:noFill/>
            <a:ln w="9525">
              <a:solidFill>
                <a:srgbClr val="00FF00"/>
              </a:solidFill>
              <a:round/>
              <a:headEnd/>
              <a:tailEnd/>
            </a:ln>
            <a:effectLst/>
          </p:spPr>
          <p:txBody>
            <a:bodyPr wrap="none"/>
            <a:lstStyle/>
            <a:p>
              <a:endParaRPr lang="en-US"/>
            </a:p>
          </p:txBody>
        </p:sp>
        <p:sp>
          <p:nvSpPr>
            <p:cNvPr id="44059" name="Line 27"/>
            <p:cNvSpPr>
              <a:spLocks noChangeShapeType="1"/>
            </p:cNvSpPr>
            <p:nvPr/>
          </p:nvSpPr>
          <p:spPr bwMode="auto">
            <a:xfrm>
              <a:off x="3312" y="2352"/>
              <a:ext cx="0" cy="288"/>
            </a:xfrm>
            <a:prstGeom prst="line">
              <a:avLst/>
            </a:prstGeom>
            <a:noFill/>
            <a:ln w="9525">
              <a:solidFill>
                <a:srgbClr val="00FF00"/>
              </a:solidFill>
              <a:round/>
              <a:headEnd/>
              <a:tailEnd/>
            </a:ln>
            <a:effectLst/>
          </p:spPr>
          <p:txBody>
            <a:bodyPr wrap="none"/>
            <a:lstStyle/>
            <a:p>
              <a:endParaRPr lang="en-US"/>
            </a:p>
          </p:txBody>
        </p:sp>
        <p:sp>
          <p:nvSpPr>
            <p:cNvPr id="44060" name="Line 28"/>
            <p:cNvSpPr>
              <a:spLocks noChangeShapeType="1"/>
            </p:cNvSpPr>
            <p:nvPr/>
          </p:nvSpPr>
          <p:spPr bwMode="auto">
            <a:xfrm>
              <a:off x="3312" y="2640"/>
              <a:ext cx="1440" cy="336"/>
            </a:xfrm>
            <a:prstGeom prst="line">
              <a:avLst/>
            </a:prstGeom>
            <a:noFill/>
            <a:ln w="9525">
              <a:solidFill>
                <a:srgbClr val="00FF00"/>
              </a:solidFill>
              <a:round/>
              <a:headEnd/>
              <a:tailEnd/>
            </a:ln>
            <a:effectLst/>
          </p:spPr>
          <p:txBody>
            <a:bodyPr wrap="none"/>
            <a:lstStyle/>
            <a:p>
              <a:endParaRPr lang="en-US"/>
            </a:p>
          </p:txBody>
        </p:sp>
        <p:sp>
          <p:nvSpPr>
            <p:cNvPr id="44061" name="Line 29"/>
            <p:cNvSpPr>
              <a:spLocks noChangeShapeType="1"/>
            </p:cNvSpPr>
            <p:nvPr/>
          </p:nvSpPr>
          <p:spPr bwMode="auto">
            <a:xfrm>
              <a:off x="4752" y="2352"/>
              <a:ext cx="0" cy="624"/>
            </a:xfrm>
            <a:prstGeom prst="line">
              <a:avLst/>
            </a:prstGeom>
            <a:noFill/>
            <a:ln w="9525">
              <a:solidFill>
                <a:srgbClr val="00FF00"/>
              </a:solidFill>
              <a:round/>
              <a:headEnd/>
              <a:tailEnd/>
            </a:ln>
            <a:effectLst/>
          </p:spPr>
          <p:txBody>
            <a:bodyPr wrap="none"/>
            <a:lstStyle/>
            <a:p>
              <a:endParaRPr lang="en-US"/>
            </a:p>
          </p:txBody>
        </p:sp>
        <p:sp>
          <p:nvSpPr>
            <p:cNvPr id="44062" name="Line 30"/>
            <p:cNvSpPr>
              <a:spLocks noChangeShapeType="1"/>
            </p:cNvSpPr>
            <p:nvPr/>
          </p:nvSpPr>
          <p:spPr bwMode="auto">
            <a:xfrm flipH="1">
              <a:off x="4800" y="2640"/>
              <a:ext cx="288" cy="0"/>
            </a:xfrm>
            <a:prstGeom prst="line">
              <a:avLst/>
            </a:prstGeom>
            <a:noFill/>
            <a:ln w="38100">
              <a:solidFill>
                <a:srgbClr val="FF0000"/>
              </a:solidFill>
              <a:round/>
              <a:headEnd/>
              <a:tailEnd type="triangle" w="med" len="med"/>
            </a:ln>
            <a:effectLst/>
          </p:spPr>
          <p:txBody>
            <a:bodyPr wrap="none"/>
            <a:lstStyle/>
            <a:p>
              <a:endParaRPr lang="en-US"/>
            </a:p>
          </p:txBody>
        </p:sp>
        <p:sp>
          <p:nvSpPr>
            <p:cNvPr id="44063" name="Line 31"/>
            <p:cNvSpPr>
              <a:spLocks noChangeShapeType="1"/>
            </p:cNvSpPr>
            <p:nvPr/>
          </p:nvSpPr>
          <p:spPr bwMode="auto">
            <a:xfrm>
              <a:off x="4800" y="2496"/>
              <a:ext cx="0" cy="336"/>
            </a:xfrm>
            <a:prstGeom prst="line">
              <a:avLst/>
            </a:prstGeom>
            <a:noFill/>
            <a:ln w="38100">
              <a:solidFill>
                <a:srgbClr val="FF0000"/>
              </a:solidFill>
              <a:round/>
              <a:headEnd/>
              <a:tailEnd type="triangle" w="med" len="med"/>
            </a:ln>
            <a:effectLst/>
          </p:spPr>
          <p:txBody>
            <a:bodyPr wrap="none"/>
            <a:lstStyle/>
            <a:p>
              <a:endParaRPr lang="en-US"/>
            </a:p>
          </p:txBody>
        </p:sp>
        <p:sp>
          <p:nvSpPr>
            <p:cNvPr id="44064" name="Arc 32"/>
            <p:cNvSpPr>
              <a:spLocks/>
            </p:cNvSpPr>
            <p:nvPr/>
          </p:nvSpPr>
          <p:spPr bwMode="auto">
            <a:xfrm rot="-11342091">
              <a:off x="3984" y="3072"/>
              <a:ext cx="48" cy="4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44065" name="Text Box 33"/>
            <p:cNvSpPr txBox="1">
              <a:spLocks noChangeArrowheads="1"/>
            </p:cNvSpPr>
            <p:nvPr/>
          </p:nvSpPr>
          <p:spPr bwMode="auto">
            <a:xfrm>
              <a:off x="4070" y="2921"/>
              <a:ext cx="347" cy="269"/>
            </a:xfrm>
            <a:prstGeom prst="rect">
              <a:avLst/>
            </a:prstGeom>
            <a:noFill/>
            <a:ln w="9525">
              <a:noFill/>
              <a:miter lim="800000"/>
              <a:headEnd/>
              <a:tailEnd/>
            </a:ln>
            <a:effectLst/>
          </p:spPr>
          <p:txBody>
            <a:bodyPr wrap="none">
              <a:spAutoFit/>
            </a:bodyPr>
            <a:lstStyle/>
            <a:p>
              <a:r>
                <a:rPr lang="en-US" sz="2200">
                  <a:latin typeface="Times New Roman" pitchFamily="18" charset="0"/>
                </a:rPr>
                <a:t>10</a:t>
              </a:r>
              <a:r>
                <a:rPr lang="en-US" sz="2200">
                  <a:latin typeface="Times New Roman" pitchFamily="18" charset="0"/>
                  <a:cs typeface="Times New Roman" pitchFamily="18" charset="0"/>
                </a:rPr>
                <a:t>º</a:t>
              </a:r>
              <a:endParaRPr lang="en-US" sz="2200">
                <a:latin typeface="Times New Roman" pitchFamily="18" charset="0"/>
              </a:endParaRPr>
            </a:p>
          </p:txBody>
        </p:sp>
        <p:sp>
          <p:nvSpPr>
            <p:cNvPr id="44066" name="Text Box 34"/>
            <p:cNvSpPr txBox="1">
              <a:spLocks noChangeArrowheads="1"/>
            </p:cNvSpPr>
            <p:nvPr/>
          </p:nvSpPr>
          <p:spPr bwMode="auto">
            <a:xfrm>
              <a:off x="4071" y="2441"/>
              <a:ext cx="233" cy="269"/>
            </a:xfrm>
            <a:prstGeom prst="rect">
              <a:avLst/>
            </a:prstGeom>
            <a:noFill/>
            <a:ln w="9525">
              <a:noFill/>
              <a:miter lim="800000"/>
              <a:headEnd/>
              <a:tailEnd/>
            </a:ln>
            <a:effectLst/>
          </p:spPr>
          <p:txBody>
            <a:bodyPr wrap="none">
              <a:spAutoFit/>
            </a:bodyPr>
            <a:lstStyle/>
            <a:p>
              <a:r>
                <a:rPr lang="en-US" sz="2200">
                  <a:latin typeface="Times New Roman" pitchFamily="18" charset="0"/>
                </a:rPr>
                <a:t>B</a:t>
              </a:r>
            </a:p>
          </p:txBody>
        </p:sp>
        <p:grpSp>
          <p:nvGrpSpPr>
            <p:cNvPr id="44067" name="Group 35"/>
            <p:cNvGrpSpPr>
              <a:grpSpLocks/>
            </p:cNvGrpSpPr>
            <p:nvPr/>
          </p:nvGrpSpPr>
          <p:grpSpPr bwMode="auto">
            <a:xfrm>
              <a:off x="3944" y="2016"/>
              <a:ext cx="1584" cy="1248"/>
              <a:chOff x="3944" y="2016"/>
              <a:chExt cx="1584" cy="1248"/>
            </a:xfrm>
          </p:grpSpPr>
          <p:sp>
            <p:nvSpPr>
              <p:cNvPr id="44068" name="Line 36"/>
              <p:cNvSpPr>
                <a:spLocks noChangeShapeType="1"/>
              </p:cNvSpPr>
              <p:nvPr/>
            </p:nvSpPr>
            <p:spPr bwMode="auto">
              <a:xfrm>
                <a:off x="3984" y="2016"/>
                <a:ext cx="0" cy="336"/>
              </a:xfrm>
              <a:prstGeom prst="line">
                <a:avLst/>
              </a:prstGeom>
              <a:noFill/>
              <a:ln w="38100">
                <a:solidFill>
                  <a:schemeClr val="accent1"/>
                </a:solidFill>
                <a:round/>
                <a:headEnd/>
                <a:tailEnd type="triangle" w="med" len="med"/>
              </a:ln>
              <a:effectLst/>
            </p:spPr>
            <p:txBody>
              <a:bodyPr wrap="none"/>
              <a:lstStyle/>
              <a:p>
                <a:endParaRPr lang="en-US"/>
              </a:p>
            </p:txBody>
          </p:sp>
          <p:sp>
            <p:nvSpPr>
              <p:cNvPr id="44069" name="Line 37"/>
              <p:cNvSpPr>
                <a:spLocks noChangeShapeType="1"/>
              </p:cNvSpPr>
              <p:nvPr/>
            </p:nvSpPr>
            <p:spPr bwMode="auto">
              <a:xfrm flipV="1">
                <a:off x="3944" y="2832"/>
                <a:ext cx="88" cy="432"/>
              </a:xfrm>
              <a:prstGeom prst="line">
                <a:avLst/>
              </a:prstGeom>
              <a:noFill/>
              <a:ln w="38100">
                <a:solidFill>
                  <a:srgbClr val="FF0000"/>
                </a:solidFill>
                <a:round/>
                <a:headEnd/>
                <a:tailEnd type="triangle" w="med" len="med"/>
              </a:ln>
              <a:effectLst/>
            </p:spPr>
            <p:txBody>
              <a:bodyPr wrap="none"/>
              <a:lstStyle/>
              <a:p>
                <a:endParaRPr lang="en-US"/>
              </a:p>
            </p:txBody>
          </p:sp>
          <p:sp>
            <p:nvSpPr>
              <p:cNvPr id="44070" name="Line 38"/>
              <p:cNvSpPr>
                <a:spLocks noChangeShapeType="1"/>
              </p:cNvSpPr>
              <p:nvPr/>
            </p:nvSpPr>
            <p:spPr bwMode="auto">
              <a:xfrm>
                <a:off x="4032" y="2832"/>
                <a:ext cx="0" cy="384"/>
              </a:xfrm>
              <a:prstGeom prst="line">
                <a:avLst/>
              </a:prstGeom>
              <a:noFill/>
              <a:ln w="9525">
                <a:solidFill>
                  <a:schemeClr val="tx1"/>
                </a:solidFill>
                <a:round/>
                <a:headEnd/>
                <a:tailEnd/>
              </a:ln>
              <a:effectLst/>
            </p:spPr>
            <p:txBody>
              <a:bodyPr wrap="none"/>
              <a:lstStyle/>
              <a:p>
                <a:endParaRPr lang="en-US"/>
              </a:p>
            </p:txBody>
          </p:sp>
          <p:sp>
            <p:nvSpPr>
              <p:cNvPr id="44071" name="Text Box 39"/>
              <p:cNvSpPr txBox="1">
                <a:spLocks noChangeArrowheads="1"/>
              </p:cNvSpPr>
              <p:nvPr/>
            </p:nvSpPr>
            <p:spPr bwMode="auto">
              <a:xfrm>
                <a:off x="4704" y="2208"/>
                <a:ext cx="824" cy="269"/>
              </a:xfrm>
              <a:prstGeom prst="rect">
                <a:avLst/>
              </a:prstGeom>
              <a:noFill/>
              <a:ln w="9525">
                <a:noFill/>
                <a:miter lim="800000"/>
                <a:headEnd/>
                <a:tailEnd/>
              </a:ln>
              <a:effectLst/>
            </p:spPr>
            <p:txBody>
              <a:bodyPr wrap="none">
                <a:spAutoFit/>
              </a:bodyPr>
              <a:lstStyle/>
              <a:p>
                <a:r>
                  <a:rPr lang="en-US" sz="2200">
                    <a:latin typeface="Times New Roman" pitchFamily="18" charset="0"/>
                  </a:rPr>
                  <a:t>F</a:t>
                </a:r>
                <a:r>
                  <a:rPr lang="en-US" sz="2200" baseline="-25000">
                    <a:latin typeface="Times New Roman" pitchFamily="18" charset="0"/>
                  </a:rPr>
                  <a:t>3</a:t>
                </a:r>
                <a:r>
                  <a:rPr lang="en-US" sz="2200">
                    <a:latin typeface="Times New Roman" pitchFamily="18" charset="0"/>
                  </a:rPr>
                  <a:t>= 0.3N</a:t>
                </a:r>
                <a:r>
                  <a:rPr lang="en-US" sz="2200" baseline="-25000">
                    <a:latin typeface="Times New Roman" pitchFamily="18" charset="0"/>
                  </a:rPr>
                  <a:t>3</a:t>
                </a:r>
                <a:endParaRPr lang="en-US" sz="2200">
                  <a:latin typeface="Times New Roman" pitchFamily="18" charset="0"/>
                </a:endParaRPr>
              </a:p>
            </p:txBody>
          </p:sp>
          <p:sp>
            <p:nvSpPr>
              <p:cNvPr id="44072" name="Text Box 40"/>
              <p:cNvSpPr txBox="1">
                <a:spLocks noChangeArrowheads="1"/>
              </p:cNvSpPr>
              <p:nvPr/>
            </p:nvSpPr>
            <p:spPr bwMode="auto">
              <a:xfrm>
                <a:off x="5078" y="2537"/>
                <a:ext cx="303" cy="269"/>
              </a:xfrm>
              <a:prstGeom prst="rect">
                <a:avLst/>
              </a:prstGeom>
              <a:noFill/>
              <a:ln w="9525">
                <a:noFill/>
                <a:miter lim="800000"/>
                <a:headEnd/>
                <a:tailEnd/>
              </a:ln>
              <a:effectLst/>
            </p:spPr>
            <p:txBody>
              <a:bodyPr wrap="none">
                <a:spAutoFit/>
              </a:bodyPr>
              <a:lstStyle/>
              <a:p>
                <a:r>
                  <a:rPr lang="en-US" sz="2200">
                    <a:latin typeface="Times New Roman" pitchFamily="18" charset="0"/>
                  </a:rPr>
                  <a:t>N</a:t>
                </a:r>
                <a:r>
                  <a:rPr lang="en-US" sz="2200" baseline="-25000">
                    <a:latin typeface="Times New Roman" pitchFamily="18" charset="0"/>
                  </a:rPr>
                  <a:t>3</a:t>
                </a:r>
                <a:endParaRPr lang="en-US" sz="2200">
                  <a:latin typeface="Times New Roman" pitchFamily="18" charset="0"/>
                </a:endParaRPr>
              </a:p>
            </p:txBody>
          </p:sp>
        </p:grpSp>
        <p:sp>
          <p:nvSpPr>
            <p:cNvPr id="44073" name="Text Box 41"/>
            <p:cNvSpPr txBox="1">
              <a:spLocks noChangeArrowheads="1"/>
            </p:cNvSpPr>
            <p:nvPr/>
          </p:nvSpPr>
          <p:spPr bwMode="auto">
            <a:xfrm>
              <a:off x="3936" y="2016"/>
              <a:ext cx="561" cy="269"/>
            </a:xfrm>
            <a:prstGeom prst="rect">
              <a:avLst/>
            </a:prstGeom>
            <a:noFill/>
            <a:ln w="9525">
              <a:noFill/>
              <a:miter lim="800000"/>
              <a:headEnd/>
              <a:tailEnd/>
            </a:ln>
            <a:effectLst/>
          </p:spPr>
          <p:txBody>
            <a:bodyPr wrap="none">
              <a:spAutoFit/>
            </a:bodyPr>
            <a:lstStyle/>
            <a:p>
              <a:r>
                <a:rPr lang="en-US" sz="2200">
                  <a:latin typeface="Times New Roman" pitchFamily="18" charset="0"/>
                </a:rPr>
                <a:t>100 lb</a:t>
              </a:r>
            </a:p>
          </p:txBody>
        </p:sp>
      </p:gr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685800" y="457200"/>
            <a:ext cx="7924800" cy="457200"/>
          </a:xfrm>
          <a:prstGeom prst="rect">
            <a:avLst/>
          </a:prstGeom>
          <a:noFill/>
          <a:ln w="9525">
            <a:noFill/>
            <a:miter lim="800000"/>
            <a:headEnd/>
            <a:tailEnd/>
          </a:ln>
          <a:effectLst/>
        </p:spPr>
        <p:txBody>
          <a:bodyPr>
            <a:spAutoFit/>
          </a:bodyPr>
          <a:lstStyle/>
          <a:p>
            <a:pPr algn="ctr">
              <a:spcBef>
                <a:spcPct val="50000"/>
              </a:spcBef>
            </a:pPr>
            <a:r>
              <a:rPr lang="en-US" sz="2400" b="1">
                <a:latin typeface="Times New Roman" pitchFamily="18" charset="0"/>
              </a:rPr>
              <a:t>CONCEPT QUIZ</a:t>
            </a:r>
          </a:p>
        </p:txBody>
      </p:sp>
      <p:sp>
        <p:nvSpPr>
          <p:cNvPr id="46083" name="Text Box 3"/>
          <p:cNvSpPr txBox="1">
            <a:spLocks noChangeArrowheads="1"/>
          </p:cNvSpPr>
          <p:nvPr/>
        </p:nvSpPr>
        <p:spPr bwMode="auto">
          <a:xfrm>
            <a:off x="381000" y="3505200"/>
            <a:ext cx="5943600" cy="2940050"/>
          </a:xfrm>
          <a:prstGeom prst="rect">
            <a:avLst/>
          </a:prstGeom>
          <a:noFill/>
          <a:ln w="9525">
            <a:noFill/>
            <a:miter lim="800000"/>
            <a:headEnd/>
            <a:tailEnd/>
          </a:ln>
          <a:effectLst/>
        </p:spPr>
        <p:txBody>
          <a:bodyPr>
            <a:spAutoFit/>
          </a:bodyPr>
          <a:lstStyle/>
          <a:p>
            <a:pPr marL="457200" indent="-457200">
              <a:spcBef>
                <a:spcPct val="50000"/>
              </a:spcBef>
            </a:pPr>
            <a:r>
              <a:rPr lang="en-US" sz="2400">
                <a:latin typeface="Times New Roman" pitchFamily="18" charset="0"/>
              </a:rPr>
              <a:t>2.   </a:t>
            </a:r>
            <a:r>
              <a:rPr lang="en-US" sz="2400" u="sng">
                <a:solidFill>
                  <a:schemeClr val="hlink"/>
                </a:solidFill>
                <a:latin typeface="Times New Roman" pitchFamily="18" charset="0"/>
              </a:rPr>
              <a:t>The boy (hanging) in the picture weighs 100 lb</a:t>
            </a:r>
            <a:r>
              <a:rPr lang="en-US" sz="2400">
                <a:latin typeface="Times New Roman" pitchFamily="18" charset="0"/>
              </a:rPr>
              <a:t> and the </a:t>
            </a:r>
            <a:r>
              <a:rPr lang="en-US" sz="2400" u="sng">
                <a:solidFill>
                  <a:schemeClr val="hlink"/>
                </a:solidFill>
                <a:latin typeface="Times New Roman" pitchFamily="18" charset="0"/>
              </a:rPr>
              <a:t>woman weighs 150 lb</a:t>
            </a:r>
            <a:r>
              <a:rPr lang="en-US" sz="2400">
                <a:solidFill>
                  <a:schemeClr val="hlink"/>
                </a:solidFill>
                <a:latin typeface="Times New Roman" pitchFamily="18" charset="0"/>
              </a:rPr>
              <a:t>.</a:t>
            </a:r>
            <a:r>
              <a:rPr lang="en-US" sz="2400">
                <a:latin typeface="Times New Roman" pitchFamily="18" charset="0"/>
              </a:rPr>
              <a:t> The coefficient of static friction between her shoes and the ground is </a:t>
            </a:r>
            <a:r>
              <a:rPr lang="en-US" sz="2400" u="sng">
                <a:solidFill>
                  <a:schemeClr val="hlink"/>
                </a:solidFill>
                <a:latin typeface="Times New Roman" pitchFamily="18" charset="0"/>
              </a:rPr>
              <a:t>0.6</a:t>
            </a:r>
            <a:r>
              <a:rPr lang="en-US" sz="2400">
                <a:latin typeface="Times New Roman" pitchFamily="18" charset="0"/>
              </a:rPr>
              <a:t>.  The boy will ______ ?</a:t>
            </a:r>
          </a:p>
          <a:p>
            <a:pPr marL="457200" indent="-457200">
              <a:spcBef>
                <a:spcPct val="50000"/>
              </a:spcBef>
            </a:pPr>
            <a:r>
              <a:rPr lang="en-US" sz="2400">
                <a:latin typeface="Times New Roman" pitchFamily="18" charset="0"/>
              </a:rPr>
              <a:t>	A) be lifted up.  	    B) slide down.</a:t>
            </a:r>
          </a:p>
          <a:p>
            <a:pPr marL="457200" indent="-457200">
              <a:spcBef>
                <a:spcPct val="30000"/>
              </a:spcBef>
            </a:pPr>
            <a:r>
              <a:rPr lang="en-US" sz="2400">
                <a:latin typeface="Times New Roman" pitchFamily="18" charset="0"/>
              </a:rPr>
              <a:t>	C)	not be lifted up.   D) not slide down.</a:t>
            </a:r>
          </a:p>
        </p:txBody>
      </p:sp>
      <p:grpSp>
        <p:nvGrpSpPr>
          <p:cNvPr id="46084" name="Group 4"/>
          <p:cNvGrpSpPr>
            <a:grpSpLocks/>
          </p:cNvGrpSpPr>
          <p:nvPr/>
        </p:nvGrpSpPr>
        <p:grpSpPr bwMode="auto">
          <a:xfrm>
            <a:off x="381000" y="1066800"/>
            <a:ext cx="5715000" cy="2282825"/>
            <a:chOff x="240" y="672"/>
            <a:chExt cx="3600" cy="1438"/>
          </a:xfrm>
        </p:grpSpPr>
        <p:sp>
          <p:nvSpPr>
            <p:cNvPr id="46085" name="Text Box 5"/>
            <p:cNvSpPr txBox="1">
              <a:spLocks noChangeArrowheads="1"/>
            </p:cNvSpPr>
            <p:nvPr/>
          </p:nvSpPr>
          <p:spPr bwMode="auto">
            <a:xfrm>
              <a:off x="240" y="672"/>
              <a:ext cx="3600" cy="1438"/>
            </a:xfrm>
            <a:prstGeom prst="rect">
              <a:avLst/>
            </a:prstGeom>
            <a:noFill/>
            <a:ln w="9525">
              <a:noFill/>
              <a:miter lim="800000"/>
              <a:headEnd/>
              <a:tailEnd/>
            </a:ln>
            <a:effectLst/>
          </p:spPr>
          <p:txBody>
            <a:bodyPr>
              <a:spAutoFit/>
            </a:bodyPr>
            <a:lstStyle/>
            <a:p>
              <a:pPr marL="457200" indent="-457200">
                <a:spcBef>
                  <a:spcPct val="50000"/>
                </a:spcBef>
              </a:pPr>
              <a:r>
                <a:rPr lang="en-US" sz="2400">
                  <a:latin typeface="Times New Roman" pitchFamily="18" charset="0"/>
                </a:rPr>
                <a:t>1.   Determine the </a:t>
              </a:r>
              <a:r>
                <a:rPr lang="en-US" sz="2400" u="sng">
                  <a:solidFill>
                    <a:schemeClr val="hlink"/>
                  </a:solidFill>
                  <a:latin typeface="Times New Roman" pitchFamily="18" charset="0"/>
                </a:rPr>
                <a:t>direction of the friction force on object B</a:t>
              </a:r>
              <a:r>
                <a:rPr lang="en-US" sz="2400" b="1">
                  <a:latin typeface="Times New Roman" pitchFamily="18" charset="0"/>
                </a:rPr>
                <a:t> </a:t>
              </a:r>
              <a:r>
                <a:rPr lang="en-US" sz="2400">
                  <a:latin typeface="Times New Roman" pitchFamily="18" charset="0"/>
                </a:rPr>
                <a:t>at the contact point between A and B.</a:t>
              </a:r>
            </a:p>
            <a:p>
              <a:pPr marL="457200" indent="-457200">
                <a:spcBef>
                  <a:spcPct val="50000"/>
                </a:spcBef>
              </a:pPr>
              <a:r>
                <a:rPr lang="en-US" sz="2400">
                  <a:latin typeface="Times New Roman" pitchFamily="18" charset="0"/>
                </a:rPr>
                <a:t>	A)	</a:t>
              </a:r>
              <a:r>
                <a:rPr lang="en-US" sz="2400">
                  <a:latin typeface="Times New Roman" pitchFamily="18" charset="0"/>
                  <a:sym typeface="Symbol" pitchFamily="18" charset="2"/>
                </a:rPr>
                <a:t></a:t>
              </a:r>
              <a:r>
                <a:rPr lang="en-US" sz="2400">
                  <a:latin typeface="Times New Roman" pitchFamily="18" charset="0"/>
                </a:rPr>
                <a:t>		B)  </a:t>
              </a:r>
              <a:r>
                <a:rPr lang="en-US" sz="2400">
                  <a:latin typeface="Times New Roman" pitchFamily="18" charset="0"/>
                  <a:cs typeface="Times New Roman" pitchFamily="18" charset="0"/>
                  <a:sym typeface="Symbol" pitchFamily="18" charset="2"/>
                </a:rPr>
                <a:t></a:t>
              </a:r>
            </a:p>
            <a:p>
              <a:pPr marL="457200" indent="-457200">
                <a:spcBef>
                  <a:spcPct val="50000"/>
                </a:spcBef>
              </a:pPr>
              <a:r>
                <a:rPr lang="en-US" sz="2400">
                  <a:latin typeface="Times New Roman" pitchFamily="18" charset="0"/>
                </a:rPr>
                <a:t>	C)			D) </a:t>
              </a:r>
            </a:p>
          </p:txBody>
        </p:sp>
        <p:sp>
          <p:nvSpPr>
            <p:cNvPr id="46086" name="Line 6"/>
            <p:cNvSpPr>
              <a:spLocks noChangeShapeType="1"/>
            </p:cNvSpPr>
            <p:nvPr/>
          </p:nvSpPr>
          <p:spPr bwMode="auto">
            <a:xfrm>
              <a:off x="864" y="1920"/>
              <a:ext cx="288" cy="96"/>
            </a:xfrm>
            <a:prstGeom prst="line">
              <a:avLst/>
            </a:prstGeom>
            <a:noFill/>
            <a:ln w="9525">
              <a:solidFill>
                <a:schemeClr val="tx1"/>
              </a:solidFill>
              <a:round/>
              <a:headEnd/>
              <a:tailEnd type="arrow" w="lg" len="med"/>
            </a:ln>
            <a:effectLst/>
          </p:spPr>
          <p:txBody>
            <a:bodyPr wrap="none"/>
            <a:lstStyle/>
            <a:p>
              <a:endParaRPr lang="en-US"/>
            </a:p>
          </p:txBody>
        </p:sp>
        <p:sp>
          <p:nvSpPr>
            <p:cNvPr id="46087" name="Line 7"/>
            <p:cNvSpPr>
              <a:spLocks noChangeShapeType="1"/>
            </p:cNvSpPr>
            <p:nvPr/>
          </p:nvSpPr>
          <p:spPr bwMode="auto">
            <a:xfrm flipH="1" flipV="1">
              <a:off x="2352" y="1920"/>
              <a:ext cx="240" cy="96"/>
            </a:xfrm>
            <a:prstGeom prst="line">
              <a:avLst/>
            </a:prstGeom>
            <a:noFill/>
            <a:ln w="9525">
              <a:solidFill>
                <a:schemeClr val="tx1"/>
              </a:solidFill>
              <a:round/>
              <a:headEnd/>
              <a:tailEnd type="arrow" w="lg" len="med"/>
            </a:ln>
            <a:effectLst/>
          </p:spPr>
          <p:txBody>
            <a:bodyPr wrap="none"/>
            <a:lstStyle/>
            <a:p>
              <a:endParaRPr lang="en-US"/>
            </a:p>
          </p:txBody>
        </p:sp>
      </p:grpSp>
      <p:pic>
        <p:nvPicPr>
          <p:cNvPr id="46088" name="Picture 8" descr="p8"/>
          <p:cNvPicPr>
            <a:picLocks noChangeAspect="1" noChangeArrowheads="1"/>
          </p:cNvPicPr>
          <p:nvPr/>
        </p:nvPicPr>
        <p:blipFill>
          <a:blip r:embed="rId3" cstate="print">
            <a:lum bright="-12000" contrast="12000"/>
          </a:blip>
          <a:srcRect/>
          <a:stretch>
            <a:fillRect/>
          </a:stretch>
        </p:blipFill>
        <p:spPr bwMode="auto">
          <a:xfrm>
            <a:off x="6172200" y="990600"/>
            <a:ext cx="2514600" cy="2438400"/>
          </a:xfrm>
          <a:prstGeom prst="rect">
            <a:avLst/>
          </a:prstGeom>
          <a:noFill/>
        </p:spPr>
      </p:pic>
      <p:pic>
        <p:nvPicPr>
          <p:cNvPr id="46091" name="Picture 11" descr="p8_93"/>
          <p:cNvPicPr>
            <a:picLocks noChangeAspect="1" noChangeArrowheads="1"/>
          </p:cNvPicPr>
          <p:nvPr/>
        </p:nvPicPr>
        <p:blipFill>
          <a:blip r:embed="rId4" cstate="print"/>
          <a:srcRect/>
          <a:stretch>
            <a:fillRect/>
          </a:stretch>
        </p:blipFill>
        <p:spPr bwMode="auto">
          <a:xfrm>
            <a:off x="6172200" y="3581400"/>
            <a:ext cx="2514600" cy="2236788"/>
          </a:xfrm>
          <a:prstGeom prst="rect">
            <a:avLst/>
          </a:prstGeom>
          <a:noFill/>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1" name="Picture 5" descr="p8_18"/>
          <p:cNvPicPr>
            <a:picLocks noChangeAspect="1" noChangeArrowheads="1"/>
          </p:cNvPicPr>
          <p:nvPr/>
        </p:nvPicPr>
        <p:blipFill>
          <a:blip r:embed="rId3" cstate="print">
            <a:lum bright="-18000" contrast="12000"/>
          </a:blip>
          <a:srcRect/>
          <a:stretch>
            <a:fillRect/>
          </a:stretch>
        </p:blipFill>
        <p:spPr bwMode="auto">
          <a:xfrm>
            <a:off x="6400800" y="1129824"/>
            <a:ext cx="2380034" cy="1823004"/>
          </a:xfrm>
          <a:prstGeom prst="rect">
            <a:avLst/>
          </a:prstGeom>
          <a:noFill/>
        </p:spPr>
      </p:pic>
      <p:sp>
        <p:nvSpPr>
          <p:cNvPr id="29702" name="Text Box 6"/>
          <p:cNvSpPr txBox="1">
            <a:spLocks noChangeArrowheads="1"/>
          </p:cNvSpPr>
          <p:nvPr/>
        </p:nvSpPr>
        <p:spPr bwMode="auto">
          <a:xfrm>
            <a:off x="4384040" y="381000"/>
            <a:ext cx="4724400" cy="738664"/>
          </a:xfrm>
          <a:prstGeom prst="rect">
            <a:avLst/>
          </a:prstGeom>
          <a:noFill/>
          <a:ln w="9525">
            <a:noFill/>
            <a:miter lim="800000"/>
            <a:headEnd/>
            <a:tailEnd/>
          </a:ln>
          <a:effectLst/>
        </p:spPr>
        <p:txBody>
          <a:bodyPr>
            <a:spAutoFit/>
          </a:bodyPr>
          <a:lstStyle/>
          <a:p>
            <a:pPr>
              <a:spcBef>
                <a:spcPct val="50000"/>
              </a:spcBef>
            </a:pPr>
            <a:r>
              <a:rPr lang="en-US" sz="1200" b="1" dirty="0">
                <a:latin typeface="Times New Roman" pitchFamily="18" charset="0"/>
              </a:rPr>
              <a:t>Given</a:t>
            </a:r>
            <a:r>
              <a:rPr lang="en-US" sz="1200" dirty="0">
                <a:latin typeface="Times New Roman" pitchFamily="18" charset="0"/>
              </a:rPr>
              <a:t>: Drum weight = 100 lb, </a:t>
            </a:r>
            <a:r>
              <a:rPr lang="en-US" sz="1200" dirty="0" smtClean="0">
                <a:latin typeface="Times New Roman" pitchFamily="18" charset="0"/>
                <a:sym typeface="Symbol" pitchFamily="18" charset="2"/>
              </a:rPr>
              <a:t></a:t>
            </a:r>
            <a:r>
              <a:rPr lang="en-US" sz="1200" baseline="-25000" dirty="0">
                <a:latin typeface="Times New Roman" pitchFamily="18" charset="0"/>
                <a:sym typeface="Symbol" pitchFamily="18" charset="2"/>
              </a:rPr>
              <a:t>s</a:t>
            </a:r>
            <a:r>
              <a:rPr lang="en-US" sz="1200" dirty="0">
                <a:latin typeface="Times New Roman" pitchFamily="18" charset="0"/>
                <a:sym typeface="Symbol" pitchFamily="18" charset="2"/>
              </a:rPr>
              <a:t> = 0</a:t>
            </a:r>
            <a:r>
              <a:rPr lang="en-US" sz="1200" b="1" dirty="0">
                <a:latin typeface="Times New Roman" pitchFamily="18" charset="0"/>
                <a:sym typeface="Symbol" pitchFamily="18" charset="2"/>
              </a:rPr>
              <a:t>.</a:t>
            </a:r>
            <a:r>
              <a:rPr lang="en-US" sz="1200" dirty="0">
                <a:latin typeface="Times New Roman" pitchFamily="18" charset="0"/>
                <a:sym typeface="Symbol" pitchFamily="18" charset="2"/>
              </a:rPr>
              <a:t>5 , a = 3 ft and b = 4 ft.</a:t>
            </a:r>
            <a:r>
              <a:rPr lang="en-US" sz="1200" dirty="0">
                <a:latin typeface="Times New Roman" pitchFamily="18" charset="0"/>
              </a:rPr>
              <a:t> </a:t>
            </a:r>
          </a:p>
          <a:p>
            <a:pPr>
              <a:spcBef>
                <a:spcPct val="50000"/>
              </a:spcBef>
            </a:pPr>
            <a:r>
              <a:rPr lang="en-US" sz="1200" b="1" dirty="0" smtClean="0">
                <a:latin typeface="Times New Roman" pitchFamily="18" charset="0"/>
              </a:rPr>
              <a:t>Find</a:t>
            </a:r>
            <a:r>
              <a:rPr lang="en-US" sz="1200" dirty="0" smtClean="0">
                <a:latin typeface="Times New Roman" pitchFamily="18" charset="0"/>
              </a:rPr>
              <a:t>: The </a:t>
            </a:r>
            <a:r>
              <a:rPr lang="en-US" sz="1200" dirty="0">
                <a:latin typeface="Times New Roman" pitchFamily="18" charset="0"/>
              </a:rPr>
              <a:t>smallest magnitude of P </a:t>
            </a:r>
            <a:r>
              <a:rPr lang="en-US" sz="1200" dirty="0" smtClean="0">
                <a:latin typeface="Times New Roman" pitchFamily="18" charset="0"/>
              </a:rPr>
              <a:t>that </a:t>
            </a:r>
            <a:r>
              <a:rPr lang="en-US" sz="1200" dirty="0">
                <a:latin typeface="Times New Roman" pitchFamily="18" charset="0"/>
              </a:rPr>
              <a:t>will cause impending </a:t>
            </a:r>
            <a:r>
              <a:rPr lang="en-US" sz="1200" dirty="0" smtClean="0">
                <a:latin typeface="Times New Roman" pitchFamily="18" charset="0"/>
              </a:rPr>
              <a:t>motion </a:t>
            </a:r>
            <a:r>
              <a:rPr lang="en-US" sz="1200" dirty="0">
                <a:latin typeface="Times New Roman" pitchFamily="18" charset="0"/>
              </a:rPr>
              <a:t>(tipping or slipping) </a:t>
            </a:r>
            <a:r>
              <a:rPr lang="en-US" sz="1200" dirty="0" smtClean="0">
                <a:latin typeface="Times New Roman" pitchFamily="18" charset="0"/>
              </a:rPr>
              <a:t>of </a:t>
            </a:r>
            <a:r>
              <a:rPr lang="en-US" sz="1200" dirty="0">
                <a:latin typeface="Times New Roman" pitchFamily="18" charset="0"/>
              </a:rPr>
              <a:t>the drum. </a:t>
            </a:r>
          </a:p>
        </p:txBody>
      </p:sp>
      <p:sp>
        <p:nvSpPr>
          <p:cNvPr id="4" name="Text Box 3"/>
          <p:cNvSpPr txBox="1">
            <a:spLocks noChangeArrowheads="1"/>
          </p:cNvSpPr>
          <p:nvPr/>
        </p:nvSpPr>
        <p:spPr bwMode="auto">
          <a:xfrm>
            <a:off x="304800" y="3124200"/>
            <a:ext cx="4724400" cy="923330"/>
          </a:xfrm>
          <a:prstGeom prst="rect">
            <a:avLst/>
          </a:prstGeom>
          <a:noFill/>
          <a:ln w="9525">
            <a:noFill/>
            <a:miter lim="800000"/>
            <a:headEnd/>
            <a:tailEnd/>
          </a:ln>
          <a:effectLst/>
        </p:spPr>
        <p:txBody>
          <a:bodyPr>
            <a:spAutoFit/>
          </a:bodyPr>
          <a:lstStyle/>
          <a:p>
            <a:pPr>
              <a:spcBef>
                <a:spcPct val="50000"/>
              </a:spcBef>
            </a:pPr>
            <a:r>
              <a:rPr lang="en-US" sz="1200" b="1" dirty="0">
                <a:latin typeface="Times New Roman" pitchFamily="18" charset="0"/>
              </a:rPr>
              <a:t>Given</a:t>
            </a:r>
            <a:r>
              <a:rPr lang="en-US" sz="1200" dirty="0">
                <a:latin typeface="Times New Roman" pitchFamily="18" charset="0"/>
              </a:rPr>
              <a:t>:	A uniform ladder weighs 20 lb.  </a:t>
            </a:r>
            <a:r>
              <a:rPr lang="en-US" sz="1200" dirty="0" smtClean="0">
                <a:latin typeface="Times New Roman" pitchFamily="18" charset="0"/>
              </a:rPr>
              <a:t>The </a:t>
            </a:r>
            <a:r>
              <a:rPr lang="en-US" sz="1200" dirty="0">
                <a:latin typeface="Times New Roman" pitchFamily="18" charset="0"/>
              </a:rPr>
              <a:t>vertical wall is </a:t>
            </a:r>
            <a:r>
              <a:rPr lang="en-US" sz="1200" dirty="0" smtClean="0">
                <a:latin typeface="Times New Roman" pitchFamily="18" charset="0"/>
              </a:rPr>
              <a:t>smooth </a:t>
            </a:r>
            <a:r>
              <a:rPr lang="en-US" sz="1200" dirty="0">
                <a:latin typeface="Times New Roman" pitchFamily="18" charset="0"/>
              </a:rPr>
              <a:t>(no </a:t>
            </a:r>
            <a:r>
              <a:rPr lang="en-US" sz="1200" dirty="0" smtClean="0">
                <a:latin typeface="Times New Roman" pitchFamily="18" charset="0"/>
              </a:rPr>
              <a:t>friction</a:t>
            </a:r>
            <a:r>
              <a:rPr lang="en-US" sz="1200" dirty="0">
                <a:latin typeface="Times New Roman" pitchFamily="18" charset="0"/>
              </a:rPr>
              <a:t>).  The floor is rough </a:t>
            </a:r>
            <a:r>
              <a:rPr lang="en-US" sz="1200" dirty="0" smtClean="0">
                <a:latin typeface="Times New Roman" pitchFamily="18" charset="0"/>
              </a:rPr>
              <a:t>and </a:t>
            </a:r>
            <a:r>
              <a:rPr lang="en-US" sz="1200" dirty="0">
                <a:latin typeface="Times New Roman" pitchFamily="18" charset="0"/>
                <a:sym typeface="Symbol" pitchFamily="18" charset="2"/>
              </a:rPr>
              <a:t></a:t>
            </a:r>
            <a:r>
              <a:rPr lang="en-US" sz="1200" baseline="-25000" dirty="0">
                <a:latin typeface="Times New Roman" pitchFamily="18" charset="0"/>
              </a:rPr>
              <a:t>s</a:t>
            </a:r>
            <a:r>
              <a:rPr lang="en-US" sz="1200" dirty="0">
                <a:latin typeface="Times New Roman" pitchFamily="18" charset="0"/>
              </a:rPr>
              <a:t> = 0</a:t>
            </a:r>
            <a:r>
              <a:rPr lang="en-US" sz="1200" b="1" dirty="0">
                <a:latin typeface="Times New Roman" pitchFamily="18" charset="0"/>
              </a:rPr>
              <a:t>.</a:t>
            </a:r>
            <a:r>
              <a:rPr lang="en-US" sz="1200" dirty="0">
                <a:latin typeface="Times New Roman" pitchFamily="18" charset="0"/>
              </a:rPr>
              <a:t>8.</a:t>
            </a:r>
          </a:p>
          <a:p>
            <a:pPr>
              <a:spcBef>
                <a:spcPct val="50000"/>
              </a:spcBef>
            </a:pPr>
            <a:r>
              <a:rPr lang="en-US" sz="1200" b="1" dirty="0">
                <a:latin typeface="Times New Roman" pitchFamily="18" charset="0"/>
              </a:rPr>
              <a:t>Find</a:t>
            </a:r>
            <a:r>
              <a:rPr lang="en-US" sz="1200" dirty="0">
                <a:latin typeface="Times New Roman" pitchFamily="18" charset="0"/>
              </a:rPr>
              <a:t>: 	The minimum force P needed to </a:t>
            </a:r>
            <a:r>
              <a:rPr lang="en-US" sz="1200" dirty="0" smtClean="0">
                <a:latin typeface="Times New Roman" pitchFamily="18" charset="0"/>
              </a:rPr>
              <a:t>move </a:t>
            </a:r>
            <a:r>
              <a:rPr lang="en-US" sz="1200" dirty="0">
                <a:latin typeface="Times New Roman" pitchFamily="18" charset="0"/>
              </a:rPr>
              <a:t>( tip or slide) the ladder.</a:t>
            </a:r>
          </a:p>
        </p:txBody>
      </p:sp>
      <p:pic>
        <p:nvPicPr>
          <p:cNvPr id="5" name="Picture 7" descr="p8_5"/>
          <p:cNvPicPr>
            <a:picLocks noChangeAspect="1" noChangeArrowheads="1"/>
          </p:cNvPicPr>
          <p:nvPr/>
        </p:nvPicPr>
        <p:blipFill>
          <a:blip r:embed="rId4" cstate="print">
            <a:lum bright="-12000" contrast="12000"/>
          </a:blip>
          <a:srcRect/>
          <a:stretch>
            <a:fillRect/>
          </a:stretch>
        </p:blipFill>
        <p:spPr bwMode="auto">
          <a:xfrm>
            <a:off x="457200" y="4267200"/>
            <a:ext cx="1785938" cy="2183781"/>
          </a:xfrm>
          <a:prstGeom prst="rect">
            <a:avLst/>
          </a:prstGeom>
          <a:noFill/>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1524000" y="533400"/>
            <a:ext cx="4724400" cy="923330"/>
          </a:xfrm>
          <a:prstGeom prst="rect">
            <a:avLst/>
          </a:prstGeom>
          <a:noFill/>
          <a:ln w="9525">
            <a:noFill/>
            <a:miter lim="800000"/>
            <a:headEnd/>
            <a:tailEnd/>
          </a:ln>
          <a:effectLst/>
        </p:spPr>
        <p:txBody>
          <a:bodyPr>
            <a:spAutoFit/>
          </a:bodyPr>
          <a:lstStyle/>
          <a:p>
            <a:pPr>
              <a:spcBef>
                <a:spcPct val="50000"/>
              </a:spcBef>
            </a:pPr>
            <a:r>
              <a:rPr lang="en-US" sz="1200" b="1" dirty="0">
                <a:latin typeface="Times New Roman" pitchFamily="18" charset="0"/>
              </a:rPr>
              <a:t>Given</a:t>
            </a:r>
            <a:r>
              <a:rPr lang="en-US" sz="1200" dirty="0">
                <a:latin typeface="Times New Roman" pitchFamily="18" charset="0"/>
              </a:rPr>
              <a:t>:	A uniform ladder weighs 20 lb.  </a:t>
            </a:r>
            <a:r>
              <a:rPr lang="en-US" sz="1200" dirty="0" smtClean="0">
                <a:latin typeface="Times New Roman" pitchFamily="18" charset="0"/>
              </a:rPr>
              <a:t>The </a:t>
            </a:r>
            <a:r>
              <a:rPr lang="en-US" sz="1200" dirty="0">
                <a:latin typeface="Times New Roman" pitchFamily="18" charset="0"/>
              </a:rPr>
              <a:t>vertical wall is </a:t>
            </a:r>
            <a:r>
              <a:rPr lang="en-US" sz="1200" dirty="0" smtClean="0">
                <a:latin typeface="Times New Roman" pitchFamily="18" charset="0"/>
              </a:rPr>
              <a:t>smooth </a:t>
            </a:r>
            <a:r>
              <a:rPr lang="en-US" sz="1200" dirty="0">
                <a:latin typeface="Times New Roman" pitchFamily="18" charset="0"/>
              </a:rPr>
              <a:t>(no </a:t>
            </a:r>
            <a:r>
              <a:rPr lang="en-US" sz="1200" dirty="0" smtClean="0">
                <a:latin typeface="Times New Roman" pitchFamily="18" charset="0"/>
              </a:rPr>
              <a:t>friction</a:t>
            </a:r>
            <a:r>
              <a:rPr lang="en-US" sz="1200" dirty="0">
                <a:latin typeface="Times New Roman" pitchFamily="18" charset="0"/>
              </a:rPr>
              <a:t>).  The floor is rough </a:t>
            </a:r>
            <a:r>
              <a:rPr lang="en-US" sz="1200" dirty="0" smtClean="0">
                <a:latin typeface="Times New Roman" pitchFamily="18" charset="0"/>
              </a:rPr>
              <a:t>and </a:t>
            </a:r>
            <a:r>
              <a:rPr lang="en-US" sz="1200" dirty="0">
                <a:latin typeface="Times New Roman" pitchFamily="18" charset="0"/>
                <a:sym typeface="Symbol" pitchFamily="18" charset="2"/>
              </a:rPr>
              <a:t></a:t>
            </a:r>
            <a:r>
              <a:rPr lang="en-US" sz="1200" baseline="-25000" dirty="0">
                <a:latin typeface="Times New Roman" pitchFamily="18" charset="0"/>
              </a:rPr>
              <a:t>s</a:t>
            </a:r>
            <a:r>
              <a:rPr lang="en-US" sz="1200" dirty="0">
                <a:latin typeface="Times New Roman" pitchFamily="18" charset="0"/>
              </a:rPr>
              <a:t> = 0</a:t>
            </a:r>
            <a:r>
              <a:rPr lang="en-US" sz="1200" b="1" dirty="0">
                <a:latin typeface="Times New Roman" pitchFamily="18" charset="0"/>
              </a:rPr>
              <a:t>.</a:t>
            </a:r>
            <a:r>
              <a:rPr lang="en-US" sz="1200" dirty="0">
                <a:latin typeface="Times New Roman" pitchFamily="18" charset="0"/>
              </a:rPr>
              <a:t>8.</a:t>
            </a:r>
          </a:p>
          <a:p>
            <a:pPr>
              <a:spcBef>
                <a:spcPct val="50000"/>
              </a:spcBef>
            </a:pPr>
            <a:r>
              <a:rPr lang="en-US" sz="1200" b="1" dirty="0">
                <a:latin typeface="Times New Roman" pitchFamily="18" charset="0"/>
              </a:rPr>
              <a:t>Find</a:t>
            </a:r>
            <a:r>
              <a:rPr lang="en-US" sz="1200" dirty="0">
                <a:latin typeface="Times New Roman" pitchFamily="18" charset="0"/>
              </a:rPr>
              <a:t>: 	The minimum force P needed to </a:t>
            </a:r>
            <a:r>
              <a:rPr lang="en-US" sz="1200" dirty="0" smtClean="0">
                <a:latin typeface="Times New Roman" pitchFamily="18" charset="0"/>
              </a:rPr>
              <a:t>move </a:t>
            </a:r>
            <a:r>
              <a:rPr lang="en-US" sz="1200" dirty="0">
                <a:latin typeface="Times New Roman" pitchFamily="18" charset="0"/>
              </a:rPr>
              <a:t>( tip or slide) the ladder.</a:t>
            </a:r>
          </a:p>
        </p:txBody>
      </p:sp>
      <p:pic>
        <p:nvPicPr>
          <p:cNvPr id="19463" name="Picture 7" descr="p8_5"/>
          <p:cNvPicPr>
            <a:picLocks noChangeAspect="1" noChangeArrowheads="1"/>
          </p:cNvPicPr>
          <p:nvPr/>
        </p:nvPicPr>
        <p:blipFill>
          <a:blip r:embed="rId3" cstate="print">
            <a:lum bright="-12000" contrast="12000"/>
          </a:blip>
          <a:srcRect/>
          <a:stretch>
            <a:fillRect/>
          </a:stretch>
        </p:blipFill>
        <p:spPr bwMode="auto">
          <a:xfrm>
            <a:off x="5943600" y="1600200"/>
            <a:ext cx="2090738" cy="2556479"/>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3"/>
          <p:cNvSpPr txBox="1">
            <a:spLocks noChangeArrowheads="1"/>
          </p:cNvSpPr>
          <p:nvPr/>
        </p:nvSpPr>
        <p:spPr bwMode="auto">
          <a:xfrm>
            <a:off x="3429000" y="1479550"/>
            <a:ext cx="5334000" cy="1552575"/>
          </a:xfrm>
          <a:prstGeom prst="rect">
            <a:avLst/>
          </a:prstGeom>
          <a:noFill/>
          <a:ln w="9525">
            <a:noFill/>
            <a:miter lim="800000"/>
            <a:headEnd/>
            <a:tailEnd/>
          </a:ln>
          <a:effectLst/>
        </p:spPr>
        <p:txBody>
          <a:bodyPr>
            <a:spAutoFit/>
          </a:bodyPr>
          <a:lstStyle/>
          <a:p>
            <a:pPr>
              <a:spcBef>
                <a:spcPct val="50000"/>
              </a:spcBef>
            </a:pPr>
            <a:r>
              <a:rPr lang="en-US" sz="2400">
                <a:latin typeface="Times New Roman" pitchFamily="18" charset="0"/>
              </a:rPr>
              <a:t>Friction is defined as a force of resistance acting on a body which prevents or retards slipping of the body relative to a second body.</a:t>
            </a:r>
          </a:p>
        </p:txBody>
      </p:sp>
      <p:sp>
        <p:nvSpPr>
          <p:cNvPr id="8196" name="Text Box 4"/>
          <p:cNvSpPr txBox="1">
            <a:spLocks noChangeArrowheads="1"/>
          </p:cNvSpPr>
          <p:nvPr/>
        </p:nvSpPr>
        <p:spPr bwMode="auto">
          <a:xfrm>
            <a:off x="3429000" y="3143250"/>
            <a:ext cx="5257800" cy="1552575"/>
          </a:xfrm>
          <a:prstGeom prst="rect">
            <a:avLst/>
          </a:prstGeom>
          <a:noFill/>
          <a:ln w="9525">
            <a:noFill/>
            <a:miter lim="800000"/>
            <a:headEnd/>
            <a:tailEnd/>
          </a:ln>
          <a:effectLst/>
        </p:spPr>
        <p:txBody>
          <a:bodyPr>
            <a:spAutoFit/>
          </a:bodyPr>
          <a:lstStyle/>
          <a:p>
            <a:pPr>
              <a:spcBef>
                <a:spcPct val="50000"/>
              </a:spcBef>
            </a:pPr>
            <a:r>
              <a:rPr lang="en-US" sz="2400">
                <a:solidFill>
                  <a:schemeClr val="hlink"/>
                </a:solidFill>
                <a:latin typeface="Times New Roman" pitchFamily="18" charset="0"/>
              </a:rPr>
              <a:t>Experiments show that frictional forces act tangent (parallel) to the contacting surface in a direction opposing the relative motion or tendency for motion.</a:t>
            </a:r>
          </a:p>
        </p:txBody>
      </p:sp>
      <p:sp>
        <p:nvSpPr>
          <p:cNvPr id="8197" name="Text Box 5"/>
          <p:cNvSpPr txBox="1">
            <a:spLocks noChangeArrowheads="1"/>
          </p:cNvSpPr>
          <p:nvPr/>
        </p:nvSpPr>
        <p:spPr bwMode="auto">
          <a:xfrm>
            <a:off x="3429000" y="4984750"/>
            <a:ext cx="5257800" cy="1187450"/>
          </a:xfrm>
          <a:prstGeom prst="rect">
            <a:avLst/>
          </a:prstGeom>
          <a:noFill/>
          <a:ln w="9525">
            <a:noFill/>
            <a:miter lim="800000"/>
            <a:headEnd/>
            <a:tailEnd/>
          </a:ln>
          <a:effectLst/>
        </p:spPr>
        <p:txBody>
          <a:bodyPr>
            <a:spAutoFit/>
          </a:bodyPr>
          <a:lstStyle/>
          <a:p>
            <a:pPr>
              <a:spcBef>
                <a:spcPct val="50000"/>
              </a:spcBef>
            </a:pPr>
            <a:r>
              <a:rPr lang="en-US" sz="2400">
                <a:latin typeface="Times New Roman" pitchFamily="18" charset="0"/>
              </a:rPr>
              <a:t>For the body shown in the figure to be in equilibrium, the following must be true:  F = P,   N = W, and Wx = Ph.</a:t>
            </a:r>
          </a:p>
        </p:txBody>
      </p:sp>
      <p:pic>
        <p:nvPicPr>
          <p:cNvPr id="8200" name="Picture 8" descr="fig8_1a"/>
          <p:cNvPicPr>
            <a:picLocks noChangeAspect="1" noChangeArrowheads="1"/>
          </p:cNvPicPr>
          <p:nvPr/>
        </p:nvPicPr>
        <p:blipFill>
          <a:blip r:embed="rId3" cstate="print"/>
          <a:srcRect b="10722"/>
          <a:stretch>
            <a:fillRect/>
          </a:stretch>
        </p:blipFill>
        <p:spPr bwMode="auto">
          <a:xfrm>
            <a:off x="457200" y="609600"/>
            <a:ext cx="1981200" cy="1295400"/>
          </a:xfrm>
          <a:prstGeom prst="rect">
            <a:avLst/>
          </a:prstGeom>
          <a:noFill/>
        </p:spPr>
      </p:pic>
      <p:pic>
        <p:nvPicPr>
          <p:cNvPr id="8201" name="Picture 9" descr="fig8_1b"/>
          <p:cNvPicPr>
            <a:picLocks noChangeAspect="1" noChangeArrowheads="1"/>
          </p:cNvPicPr>
          <p:nvPr/>
        </p:nvPicPr>
        <p:blipFill>
          <a:blip r:embed="rId4" cstate="print"/>
          <a:srcRect/>
          <a:stretch>
            <a:fillRect/>
          </a:stretch>
        </p:blipFill>
        <p:spPr bwMode="auto">
          <a:xfrm>
            <a:off x="228600" y="1981200"/>
            <a:ext cx="1981200" cy="1600200"/>
          </a:xfrm>
          <a:prstGeom prst="rect">
            <a:avLst/>
          </a:prstGeom>
          <a:noFill/>
        </p:spPr>
      </p:pic>
      <p:pic>
        <p:nvPicPr>
          <p:cNvPr id="8202" name="Picture 10" descr="fig8_1c"/>
          <p:cNvPicPr>
            <a:picLocks noChangeAspect="1" noChangeArrowheads="1"/>
          </p:cNvPicPr>
          <p:nvPr/>
        </p:nvPicPr>
        <p:blipFill>
          <a:blip r:embed="rId5" cstate="print"/>
          <a:srcRect/>
          <a:stretch>
            <a:fillRect/>
          </a:stretch>
        </p:blipFill>
        <p:spPr bwMode="auto">
          <a:xfrm>
            <a:off x="1066800" y="3581400"/>
            <a:ext cx="1981200" cy="1219200"/>
          </a:xfrm>
          <a:prstGeom prst="rect">
            <a:avLst/>
          </a:prstGeom>
          <a:noFill/>
        </p:spPr>
      </p:pic>
      <p:pic>
        <p:nvPicPr>
          <p:cNvPr id="8203" name="Picture 11" descr="fig8_1d"/>
          <p:cNvPicPr>
            <a:picLocks noChangeAspect="1" noChangeArrowheads="1"/>
          </p:cNvPicPr>
          <p:nvPr/>
        </p:nvPicPr>
        <p:blipFill>
          <a:blip r:embed="rId6" cstate="print"/>
          <a:srcRect/>
          <a:stretch>
            <a:fillRect/>
          </a:stretch>
        </p:blipFill>
        <p:spPr bwMode="auto">
          <a:xfrm>
            <a:off x="304800" y="4419600"/>
            <a:ext cx="2209800" cy="2438400"/>
          </a:xfrm>
          <a:prstGeom prst="rect">
            <a:avLst/>
          </a:prstGeom>
          <a:noFill/>
        </p:spPr>
      </p:pic>
      <p:sp>
        <p:nvSpPr>
          <p:cNvPr id="8204" name="Line 12"/>
          <p:cNvSpPr>
            <a:spLocks noChangeShapeType="1"/>
          </p:cNvSpPr>
          <p:nvPr/>
        </p:nvSpPr>
        <p:spPr bwMode="auto">
          <a:xfrm flipH="1">
            <a:off x="2590800" y="5257800"/>
            <a:ext cx="762000" cy="152400"/>
          </a:xfrm>
          <a:prstGeom prst="line">
            <a:avLst/>
          </a:prstGeom>
          <a:noFill/>
          <a:ln w="28575">
            <a:solidFill>
              <a:srgbClr val="800000"/>
            </a:solidFill>
            <a:round/>
            <a:headEnd/>
            <a:tailEnd type="triangle" w="med" len="med"/>
          </a:ln>
          <a:effectLst/>
        </p:spPr>
        <p:txBody>
          <a:bodyPr wrap="none" anchor="ctr"/>
          <a:lstStyle/>
          <a:p>
            <a:endParaRPr lang="en-US"/>
          </a:p>
        </p:txBody>
      </p:sp>
      <p:sp>
        <p:nvSpPr>
          <p:cNvPr id="8194" name="Text Box 2"/>
          <p:cNvSpPr txBox="1">
            <a:spLocks noChangeArrowheads="1"/>
          </p:cNvSpPr>
          <p:nvPr/>
        </p:nvSpPr>
        <p:spPr bwMode="auto">
          <a:xfrm>
            <a:off x="1447800" y="381000"/>
            <a:ext cx="6629400" cy="822325"/>
          </a:xfrm>
          <a:prstGeom prst="rect">
            <a:avLst/>
          </a:prstGeom>
          <a:noFill/>
          <a:ln w="9525">
            <a:noFill/>
            <a:miter lim="800000"/>
            <a:headEnd/>
            <a:tailEnd/>
          </a:ln>
          <a:effectLst/>
        </p:spPr>
        <p:txBody>
          <a:bodyPr>
            <a:spAutoFit/>
          </a:bodyPr>
          <a:lstStyle/>
          <a:p>
            <a:pPr algn="ctr">
              <a:spcBef>
                <a:spcPct val="50000"/>
              </a:spcBef>
            </a:pPr>
            <a:r>
              <a:rPr lang="en-US" sz="2400" b="1">
                <a:latin typeface="Times New Roman" pitchFamily="18" charset="0"/>
              </a:rPr>
              <a:t>CHARACTERISTICS OF DRY FRICTION (Section 8.1)</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fig8_3"/>
          <p:cNvPicPr>
            <a:picLocks noChangeAspect="1" noChangeArrowheads="1"/>
          </p:cNvPicPr>
          <p:nvPr/>
        </p:nvPicPr>
        <p:blipFill>
          <a:blip r:embed="rId3" cstate="print">
            <a:lum bright="-18000" contrast="12000"/>
          </a:blip>
          <a:srcRect/>
          <a:stretch>
            <a:fillRect/>
          </a:stretch>
        </p:blipFill>
        <p:spPr bwMode="auto">
          <a:xfrm>
            <a:off x="1295400" y="1371600"/>
            <a:ext cx="6934200" cy="39941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914400" y="457200"/>
            <a:ext cx="7543800" cy="519113"/>
          </a:xfrm>
          <a:prstGeom prst="rect">
            <a:avLst/>
          </a:prstGeom>
          <a:noFill/>
          <a:ln w="9525">
            <a:noFill/>
            <a:miter lim="800000"/>
            <a:headEnd/>
            <a:tailEnd/>
          </a:ln>
          <a:effectLst/>
        </p:spPr>
        <p:txBody>
          <a:bodyPr>
            <a:spAutoFit/>
          </a:bodyPr>
          <a:lstStyle/>
          <a:p>
            <a:pPr algn="ctr">
              <a:spcBef>
                <a:spcPct val="50000"/>
              </a:spcBef>
            </a:pPr>
            <a:r>
              <a:rPr lang="en-US" sz="2400" b="1">
                <a:latin typeface="Times New Roman" pitchFamily="18" charset="0"/>
              </a:rPr>
              <a:t>DETERMING </a:t>
            </a:r>
            <a:r>
              <a:rPr lang="en-US" sz="2800" b="1">
                <a:latin typeface="Times New Roman" pitchFamily="18" charset="0"/>
                <a:sym typeface="Symbol" pitchFamily="18" charset="2"/>
              </a:rPr>
              <a:t></a:t>
            </a:r>
            <a:r>
              <a:rPr lang="en-US" sz="2800" b="1" i="1" baseline="-25000">
                <a:latin typeface="Times New Roman" pitchFamily="18" charset="0"/>
              </a:rPr>
              <a:t>s</a:t>
            </a:r>
            <a:r>
              <a:rPr lang="en-US" sz="2400" b="1">
                <a:latin typeface="Times New Roman" pitchFamily="18" charset="0"/>
              </a:rPr>
              <a:t> EXPERIMENTALLY</a:t>
            </a:r>
          </a:p>
        </p:txBody>
      </p:sp>
      <p:sp>
        <p:nvSpPr>
          <p:cNvPr id="11267" name="Text Box 3"/>
          <p:cNvSpPr txBox="1">
            <a:spLocks noChangeArrowheads="1"/>
          </p:cNvSpPr>
          <p:nvPr/>
        </p:nvSpPr>
        <p:spPr bwMode="auto">
          <a:xfrm>
            <a:off x="3733800" y="1219200"/>
            <a:ext cx="4876800" cy="1144588"/>
          </a:xfrm>
          <a:prstGeom prst="rect">
            <a:avLst/>
          </a:prstGeom>
          <a:noFill/>
          <a:ln w="9525">
            <a:noFill/>
            <a:miter lim="800000"/>
            <a:headEnd/>
            <a:tailEnd/>
          </a:ln>
          <a:effectLst/>
        </p:spPr>
        <p:txBody>
          <a:bodyPr>
            <a:spAutoFit/>
          </a:bodyPr>
          <a:lstStyle/>
          <a:p>
            <a:pPr>
              <a:spcBef>
                <a:spcPct val="50000"/>
              </a:spcBef>
            </a:pPr>
            <a:r>
              <a:rPr lang="en-US" sz="2300">
                <a:latin typeface="Times New Roman" pitchFamily="18" charset="0"/>
              </a:rPr>
              <a:t>A block with weight W is placed on an inclined plane. The plane is slowly tilted until the block just begins to slip.</a:t>
            </a:r>
          </a:p>
        </p:txBody>
      </p:sp>
      <p:grpSp>
        <p:nvGrpSpPr>
          <p:cNvPr id="11268" name="Group 4"/>
          <p:cNvGrpSpPr>
            <a:grpSpLocks/>
          </p:cNvGrpSpPr>
          <p:nvPr/>
        </p:nvGrpSpPr>
        <p:grpSpPr bwMode="auto">
          <a:xfrm>
            <a:off x="3733800" y="2438400"/>
            <a:ext cx="4953000" cy="2022475"/>
            <a:chOff x="2400" y="1584"/>
            <a:chExt cx="3120" cy="1274"/>
          </a:xfrm>
        </p:grpSpPr>
        <p:sp>
          <p:nvSpPr>
            <p:cNvPr id="11269" name="Text Box 5"/>
            <p:cNvSpPr txBox="1">
              <a:spLocks noChangeArrowheads="1"/>
            </p:cNvSpPr>
            <p:nvPr/>
          </p:nvSpPr>
          <p:spPr bwMode="auto">
            <a:xfrm>
              <a:off x="2400" y="1584"/>
              <a:ext cx="3120" cy="1274"/>
            </a:xfrm>
            <a:prstGeom prst="rect">
              <a:avLst/>
            </a:prstGeom>
            <a:noFill/>
            <a:ln w="9525">
              <a:noFill/>
              <a:miter lim="800000"/>
              <a:headEnd/>
              <a:tailEnd/>
            </a:ln>
            <a:effectLst/>
          </p:spPr>
          <p:txBody>
            <a:bodyPr>
              <a:spAutoFit/>
            </a:bodyPr>
            <a:lstStyle/>
            <a:p>
              <a:pPr>
                <a:spcBef>
                  <a:spcPct val="50000"/>
                </a:spcBef>
              </a:pPr>
              <a:r>
                <a:rPr lang="en-US" sz="2300">
                  <a:latin typeface="Times New Roman" pitchFamily="18" charset="0"/>
                </a:rPr>
                <a:t>The inclination is </a:t>
              </a:r>
              <a:r>
                <a:rPr lang="en-US" sz="2300">
                  <a:latin typeface="Times New Roman" pitchFamily="18" charset="0"/>
                  <a:cs typeface="Times New Roman" pitchFamily="18" charset="0"/>
                  <a:sym typeface="Symbol" pitchFamily="18" charset="2"/>
                </a:rPr>
                <a:t></a:t>
              </a:r>
              <a:r>
                <a:rPr lang="en-US" sz="2300" baseline="-25000">
                  <a:latin typeface="Times New Roman" pitchFamily="18" charset="0"/>
                  <a:cs typeface="Times New Roman" pitchFamily="18" charset="0"/>
                  <a:sym typeface="Symbol" pitchFamily="18" charset="2"/>
                </a:rPr>
                <a:t>s</a:t>
              </a:r>
              <a:r>
                <a:rPr lang="en-US" sz="2300">
                  <a:latin typeface="Times New Roman" pitchFamily="18" charset="0"/>
                </a:rPr>
                <a:t>. Analysis of the block just before it begins to move gives (using F</a:t>
              </a:r>
              <a:r>
                <a:rPr lang="en-US" sz="2300" baseline="-25000">
                  <a:latin typeface="Times New Roman" pitchFamily="18" charset="0"/>
                </a:rPr>
                <a:t>s</a:t>
              </a:r>
              <a:r>
                <a:rPr lang="en-US" sz="2300">
                  <a:latin typeface="Times New Roman" pitchFamily="18" charset="0"/>
                </a:rPr>
                <a:t> = </a:t>
              </a:r>
              <a:r>
                <a:rPr lang="en-US" sz="2300">
                  <a:latin typeface="Times New Roman" pitchFamily="18" charset="0"/>
                  <a:sym typeface="Symbol" pitchFamily="18" charset="2"/>
                </a:rPr>
                <a:t></a:t>
              </a:r>
              <a:r>
                <a:rPr lang="en-US" sz="2300" baseline="-25000">
                  <a:latin typeface="Times New Roman" pitchFamily="18" charset="0"/>
                  <a:sym typeface="Symbol" pitchFamily="18" charset="2"/>
                </a:rPr>
                <a:t>s </a:t>
              </a:r>
              <a:r>
                <a:rPr lang="en-US" sz="2300">
                  <a:latin typeface="Times New Roman" pitchFamily="18" charset="0"/>
                  <a:sym typeface="Symbol" pitchFamily="18" charset="2"/>
                </a:rPr>
                <a:t>N):</a:t>
              </a:r>
              <a:br>
                <a:rPr lang="en-US" sz="2300">
                  <a:latin typeface="Times New Roman" pitchFamily="18" charset="0"/>
                  <a:sym typeface="Symbol" pitchFamily="18" charset="2"/>
                </a:rPr>
              </a:br>
              <a:r>
                <a:rPr lang="en-US" sz="2300">
                  <a:latin typeface="Times New Roman" pitchFamily="18" charset="0"/>
                  <a:sym typeface="Symbol" pitchFamily="18" charset="2"/>
                </a:rPr>
                <a:t>    +    F</a:t>
              </a:r>
              <a:r>
                <a:rPr lang="en-US" sz="2300" baseline="-25000">
                  <a:latin typeface="Times New Roman" pitchFamily="18" charset="0"/>
                  <a:sym typeface="Symbol" pitchFamily="18" charset="2"/>
                </a:rPr>
                <a:t>y</a:t>
              </a:r>
              <a:r>
                <a:rPr lang="en-US" sz="2300">
                  <a:latin typeface="Times New Roman" pitchFamily="18" charset="0"/>
                  <a:sym typeface="Symbol" pitchFamily="18" charset="2"/>
                </a:rPr>
                <a:t>   =  	N   </a:t>
              </a:r>
              <a:r>
                <a:rPr lang="en-US" sz="2300">
                  <a:latin typeface="Times New Roman" pitchFamily="18" charset="0"/>
                  <a:cs typeface="Times New Roman" pitchFamily="18" charset="0"/>
                </a:rPr>
                <a:t>–   W cos</a:t>
              </a:r>
              <a:r>
                <a:rPr lang="en-US" sz="2300">
                  <a:latin typeface="Times New Roman" pitchFamily="18" charset="0"/>
                  <a:cs typeface="Times New Roman" pitchFamily="18" charset="0"/>
                  <a:sym typeface="Symbol" pitchFamily="18" charset="2"/>
                </a:rPr>
                <a:t> </a:t>
              </a:r>
              <a:r>
                <a:rPr lang="en-US" sz="2300" baseline="-25000">
                  <a:latin typeface="Times New Roman" pitchFamily="18" charset="0"/>
                  <a:cs typeface="Times New Roman" pitchFamily="18" charset="0"/>
                  <a:sym typeface="Symbol" pitchFamily="18" charset="2"/>
                </a:rPr>
                <a:t>s</a:t>
              </a:r>
              <a:r>
                <a:rPr lang="en-US" sz="2300">
                  <a:latin typeface="Times New Roman" pitchFamily="18" charset="0"/>
                  <a:cs typeface="Times New Roman" pitchFamily="18" charset="0"/>
                  <a:sym typeface="Symbol" pitchFamily="18" charset="2"/>
                </a:rPr>
                <a:t>    =  0	</a:t>
              </a:r>
            </a:p>
            <a:p>
              <a:pPr>
                <a:spcBef>
                  <a:spcPct val="50000"/>
                </a:spcBef>
              </a:pPr>
              <a:r>
                <a:rPr lang="en-US" sz="2300">
                  <a:latin typeface="Times New Roman" pitchFamily="18" charset="0"/>
                  <a:cs typeface="Times New Roman" pitchFamily="18" charset="0"/>
                  <a:sym typeface="Symbol" pitchFamily="18" charset="2"/>
                </a:rPr>
                <a:t>     +   </a:t>
              </a:r>
              <a:r>
                <a:rPr lang="en-US" sz="2300">
                  <a:latin typeface="Times New Roman" pitchFamily="18" charset="0"/>
                  <a:sym typeface="Symbol" pitchFamily="18" charset="2"/>
                </a:rPr>
                <a:t> F</a:t>
              </a:r>
              <a:r>
                <a:rPr lang="en-US" sz="2300" baseline="-25000">
                  <a:latin typeface="Times New Roman" pitchFamily="18" charset="0"/>
                  <a:sym typeface="Symbol" pitchFamily="18" charset="2"/>
                </a:rPr>
                <a:t>X</a:t>
              </a:r>
              <a:r>
                <a:rPr lang="en-US" sz="2300">
                  <a:latin typeface="Times New Roman" pitchFamily="18" charset="0"/>
                  <a:sym typeface="Symbol" pitchFamily="18" charset="2"/>
                </a:rPr>
                <a:t>  = </a:t>
              </a:r>
              <a:r>
                <a:rPr lang="en-US" sz="2300" baseline="-25000">
                  <a:latin typeface="Times New Roman" pitchFamily="18" charset="0"/>
                  <a:sym typeface="Symbol" pitchFamily="18" charset="2"/>
                </a:rPr>
                <a:t>S </a:t>
              </a:r>
              <a:r>
                <a:rPr lang="en-US" sz="2300">
                  <a:latin typeface="Times New Roman" pitchFamily="18" charset="0"/>
                  <a:sym typeface="Symbol" pitchFamily="18" charset="2"/>
                </a:rPr>
                <a:t>N   </a:t>
              </a:r>
              <a:r>
                <a:rPr lang="en-US" sz="2300">
                  <a:latin typeface="Times New Roman" pitchFamily="18" charset="0"/>
                  <a:cs typeface="Times New Roman" pitchFamily="18" charset="0"/>
                  <a:sym typeface="Symbol" pitchFamily="18" charset="2"/>
                </a:rPr>
                <a:t>–  W sin </a:t>
              </a:r>
              <a:r>
                <a:rPr lang="en-US" sz="2300" baseline="-25000">
                  <a:latin typeface="Times New Roman" pitchFamily="18" charset="0"/>
                  <a:cs typeface="Times New Roman" pitchFamily="18" charset="0"/>
                  <a:sym typeface="Symbol" pitchFamily="18" charset="2"/>
                </a:rPr>
                <a:t>s</a:t>
              </a:r>
              <a:r>
                <a:rPr lang="en-US" sz="2300">
                  <a:latin typeface="Times New Roman" pitchFamily="18" charset="0"/>
                  <a:cs typeface="Times New Roman" pitchFamily="18" charset="0"/>
                  <a:sym typeface="Symbol" pitchFamily="18" charset="2"/>
                </a:rPr>
                <a:t>  =   0</a:t>
              </a:r>
            </a:p>
          </p:txBody>
        </p:sp>
        <p:sp>
          <p:nvSpPr>
            <p:cNvPr id="11270" name="Line 6"/>
            <p:cNvSpPr>
              <a:spLocks noChangeShapeType="1"/>
            </p:cNvSpPr>
            <p:nvPr/>
          </p:nvSpPr>
          <p:spPr bwMode="auto">
            <a:xfrm>
              <a:off x="2448" y="2352"/>
              <a:ext cx="144" cy="158"/>
            </a:xfrm>
            <a:prstGeom prst="line">
              <a:avLst/>
            </a:prstGeom>
            <a:noFill/>
            <a:ln w="9525">
              <a:solidFill>
                <a:schemeClr val="tx1"/>
              </a:solidFill>
              <a:round/>
              <a:headEnd type="triangle" w="med" len="med"/>
              <a:tailEnd/>
            </a:ln>
            <a:effectLst/>
          </p:spPr>
          <p:txBody>
            <a:bodyPr wrap="none"/>
            <a:lstStyle/>
            <a:p>
              <a:endParaRPr lang="en-US"/>
            </a:p>
          </p:txBody>
        </p:sp>
        <p:sp>
          <p:nvSpPr>
            <p:cNvPr id="11271" name="Line 7"/>
            <p:cNvSpPr>
              <a:spLocks noChangeShapeType="1"/>
            </p:cNvSpPr>
            <p:nvPr/>
          </p:nvSpPr>
          <p:spPr bwMode="auto">
            <a:xfrm flipV="1">
              <a:off x="2496" y="2688"/>
              <a:ext cx="144" cy="158"/>
            </a:xfrm>
            <a:prstGeom prst="line">
              <a:avLst/>
            </a:prstGeom>
            <a:noFill/>
            <a:ln w="9525">
              <a:solidFill>
                <a:schemeClr val="tx1"/>
              </a:solidFill>
              <a:round/>
              <a:headEnd/>
              <a:tailEnd type="triangle" w="med" len="med"/>
            </a:ln>
            <a:effectLst/>
          </p:spPr>
          <p:txBody>
            <a:bodyPr wrap="none"/>
            <a:lstStyle/>
            <a:p>
              <a:endParaRPr lang="en-US"/>
            </a:p>
          </p:txBody>
        </p:sp>
      </p:grpSp>
      <p:sp>
        <p:nvSpPr>
          <p:cNvPr id="11272" name="Text Box 8"/>
          <p:cNvSpPr txBox="1">
            <a:spLocks noChangeArrowheads="1"/>
          </p:cNvSpPr>
          <p:nvPr/>
        </p:nvSpPr>
        <p:spPr bwMode="auto">
          <a:xfrm>
            <a:off x="3657600" y="4724400"/>
            <a:ext cx="4953000" cy="1462088"/>
          </a:xfrm>
          <a:prstGeom prst="rect">
            <a:avLst/>
          </a:prstGeom>
          <a:noFill/>
          <a:ln w="9525">
            <a:noFill/>
            <a:miter lim="800000"/>
            <a:headEnd/>
            <a:tailEnd/>
          </a:ln>
          <a:effectLst/>
        </p:spPr>
        <p:txBody>
          <a:bodyPr>
            <a:spAutoFit/>
          </a:bodyPr>
          <a:lstStyle/>
          <a:p>
            <a:pPr>
              <a:spcBef>
                <a:spcPct val="50000"/>
              </a:spcBef>
            </a:pPr>
            <a:r>
              <a:rPr lang="en-US" sz="2200">
                <a:latin typeface="Times New Roman" pitchFamily="18" charset="0"/>
              </a:rPr>
              <a:t>Using these two equations, we get </a:t>
            </a:r>
            <a:r>
              <a:rPr lang="en-US" sz="2200">
                <a:latin typeface="Times New Roman" pitchFamily="18" charset="0"/>
                <a:sym typeface="Symbol" pitchFamily="18" charset="2"/>
              </a:rPr>
              <a:t></a:t>
            </a:r>
            <a:r>
              <a:rPr lang="en-US" sz="2200" baseline="-25000">
                <a:latin typeface="Times New Roman" pitchFamily="18" charset="0"/>
                <a:sym typeface="Symbol" pitchFamily="18" charset="2"/>
              </a:rPr>
              <a:t>s</a:t>
            </a:r>
            <a:r>
              <a:rPr lang="en-US" sz="2200">
                <a:latin typeface="Times New Roman" pitchFamily="18" charset="0"/>
                <a:sym typeface="Symbol" pitchFamily="18" charset="2"/>
              </a:rPr>
              <a:t>  =  (W sin </a:t>
            </a:r>
            <a:r>
              <a:rPr lang="en-US" sz="2400">
                <a:latin typeface="Times New Roman" pitchFamily="18" charset="0"/>
                <a:cs typeface="Times New Roman" pitchFamily="18" charset="0"/>
                <a:sym typeface="Symbol" pitchFamily="18" charset="2"/>
              </a:rPr>
              <a:t></a:t>
            </a:r>
            <a:r>
              <a:rPr lang="en-US" sz="2400" baseline="-25000">
                <a:latin typeface="Times New Roman" pitchFamily="18" charset="0"/>
                <a:cs typeface="Times New Roman" pitchFamily="18" charset="0"/>
                <a:sym typeface="Symbol" pitchFamily="18" charset="2"/>
              </a:rPr>
              <a:t>s</a:t>
            </a:r>
            <a:r>
              <a:rPr lang="en-US" sz="2400">
                <a:latin typeface="Times New Roman" pitchFamily="18" charset="0"/>
                <a:cs typeface="Times New Roman" pitchFamily="18" charset="0"/>
                <a:sym typeface="Symbol" pitchFamily="18" charset="2"/>
              </a:rPr>
              <a:t> </a:t>
            </a:r>
            <a:r>
              <a:rPr lang="en-US" sz="2200">
                <a:latin typeface="Times New Roman" pitchFamily="18" charset="0"/>
                <a:cs typeface="Times New Roman" pitchFamily="18" charset="0"/>
                <a:sym typeface="Symbol" pitchFamily="18" charset="2"/>
              </a:rPr>
              <a:t>) / (W cos </a:t>
            </a:r>
            <a:r>
              <a:rPr lang="en-US" sz="2400">
                <a:latin typeface="Times New Roman" pitchFamily="18" charset="0"/>
                <a:cs typeface="Times New Roman" pitchFamily="18" charset="0"/>
                <a:sym typeface="Symbol" pitchFamily="18" charset="2"/>
              </a:rPr>
              <a:t></a:t>
            </a:r>
            <a:r>
              <a:rPr lang="en-US" sz="2400" baseline="-25000">
                <a:latin typeface="Times New Roman" pitchFamily="18" charset="0"/>
                <a:cs typeface="Times New Roman" pitchFamily="18" charset="0"/>
                <a:sym typeface="Symbol" pitchFamily="18" charset="2"/>
              </a:rPr>
              <a:t>s</a:t>
            </a:r>
            <a:r>
              <a:rPr lang="en-US" sz="2400">
                <a:latin typeface="Times New Roman" pitchFamily="18" charset="0"/>
                <a:cs typeface="Times New Roman" pitchFamily="18" charset="0"/>
                <a:sym typeface="Symbol" pitchFamily="18" charset="2"/>
              </a:rPr>
              <a:t> </a:t>
            </a:r>
            <a:r>
              <a:rPr lang="en-US" sz="2200">
                <a:latin typeface="Times New Roman" pitchFamily="18" charset="0"/>
                <a:cs typeface="Times New Roman" pitchFamily="18" charset="0"/>
                <a:sym typeface="Symbol" pitchFamily="18" charset="2"/>
              </a:rPr>
              <a:t>)  =   tan </a:t>
            </a:r>
            <a:r>
              <a:rPr lang="en-US" sz="2400">
                <a:latin typeface="Times New Roman" pitchFamily="18" charset="0"/>
                <a:cs typeface="Times New Roman" pitchFamily="18" charset="0"/>
                <a:sym typeface="Symbol" pitchFamily="18" charset="2"/>
              </a:rPr>
              <a:t></a:t>
            </a:r>
            <a:r>
              <a:rPr lang="en-US" sz="2400" baseline="-25000">
                <a:latin typeface="Times New Roman" pitchFamily="18" charset="0"/>
                <a:cs typeface="Times New Roman" pitchFamily="18" charset="0"/>
                <a:sym typeface="Symbol" pitchFamily="18" charset="2"/>
              </a:rPr>
              <a:t>s</a:t>
            </a:r>
            <a:r>
              <a:rPr lang="en-US" sz="2400">
                <a:latin typeface="Times New Roman" pitchFamily="18" charset="0"/>
                <a:cs typeface="Times New Roman" pitchFamily="18" charset="0"/>
                <a:sym typeface="Symbol" pitchFamily="18" charset="2"/>
              </a:rPr>
              <a:t> </a:t>
            </a:r>
            <a:r>
              <a:rPr lang="en-US" sz="2200">
                <a:latin typeface="Times New Roman" pitchFamily="18" charset="0"/>
                <a:cs typeface="Times New Roman" pitchFamily="18" charset="0"/>
                <a:sym typeface="Symbol" pitchFamily="18" charset="2"/>
              </a:rPr>
              <a:t/>
            </a:r>
            <a:br>
              <a:rPr lang="en-US" sz="2200">
                <a:latin typeface="Times New Roman" pitchFamily="18" charset="0"/>
                <a:cs typeface="Times New Roman" pitchFamily="18" charset="0"/>
                <a:sym typeface="Symbol" pitchFamily="18" charset="2"/>
              </a:rPr>
            </a:br>
            <a:r>
              <a:rPr lang="en-US" sz="2200">
                <a:latin typeface="Times New Roman" pitchFamily="18" charset="0"/>
                <a:cs typeface="Times New Roman" pitchFamily="18" charset="0"/>
                <a:sym typeface="Symbol" pitchFamily="18" charset="2"/>
              </a:rPr>
              <a:t>This simple experiment allows us to find the </a:t>
            </a:r>
            <a:r>
              <a:rPr lang="en-US" sz="2200">
                <a:latin typeface="Times New Roman" pitchFamily="18" charset="0"/>
                <a:sym typeface="Symbol" pitchFamily="18" charset="2"/>
              </a:rPr>
              <a:t></a:t>
            </a:r>
            <a:r>
              <a:rPr lang="en-US" sz="2200" baseline="-25000">
                <a:latin typeface="Times New Roman" pitchFamily="18" charset="0"/>
                <a:sym typeface="Symbol" pitchFamily="18" charset="2"/>
              </a:rPr>
              <a:t>S</a:t>
            </a:r>
            <a:r>
              <a:rPr lang="en-US" sz="2200">
                <a:latin typeface="Times New Roman" pitchFamily="18" charset="0"/>
                <a:sym typeface="Symbol" pitchFamily="18" charset="2"/>
              </a:rPr>
              <a:t> between two materials in contact.</a:t>
            </a:r>
          </a:p>
        </p:txBody>
      </p:sp>
      <p:pic>
        <p:nvPicPr>
          <p:cNvPr id="11275" name="Picture 11" descr="ed7_8_4a"/>
          <p:cNvPicPr>
            <a:picLocks noChangeAspect="1" noChangeArrowheads="1"/>
          </p:cNvPicPr>
          <p:nvPr/>
        </p:nvPicPr>
        <p:blipFill>
          <a:blip r:embed="rId3" cstate="print">
            <a:lum bright="-12000" contrast="12000"/>
          </a:blip>
          <a:srcRect/>
          <a:stretch>
            <a:fillRect/>
          </a:stretch>
        </p:blipFill>
        <p:spPr bwMode="auto">
          <a:xfrm>
            <a:off x="685800" y="1219200"/>
            <a:ext cx="2971800" cy="2190750"/>
          </a:xfrm>
          <a:prstGeom prst="rect">
            <a:avLst/>
          </a:prstGeom>
          <a:noFill/>
        </p:spPr>
      </p:pic>
      <p:pic>
        <p:nvPicPr>
          <p:cNvPr id="11276" name="Picture 12" descr="ed7_8_4b"/>
          <p:cNvPicPr>
            <a:picLocks noChangeAspect="1" noChangeArrowheads="1"/>
          </p:cNvPicPr>
          <p:nvPr/>
        </p:nvPicPr>
        <p:blipFill>
          <a:blip r:embed="rId4" cstate="print">
            <a:lum bright="-12000" contrast="12000"/>
          </a:blip>
          <a:srcRect/>
          <a:stretch>
            <a:fillRect/>
          </a:stretch>
        </p:blipFill>
        <p:spPr bwMode="auto">
          <a:xfrm>
            <a:off x="762000" y="3581400"/>
            <a:ext cx="2238375" cy="2743200"/>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143000" y="457200"/>
            <a:ext cx="6781800" cy="822325"/>
          </a:xfrm>
          <a:prstGeom prst="rect">
            <a:avLst/>
          </a:prstGeom>
          <a:noFill/>
          <a:ln w="9525">
            <a:noFill/>
            <a:miter lim="800000"/>
            <a:headEnd/>
            <a:tailEnd/>
          </a:ln>
          <a:effectLst/>
        </p:spPr>
        <p:txBody>
          <a:bodyPr>
            <a:spAutoFit/>
          </a:bodyPr>
          <a:lstStyle/>
          <a:p>
            <a:pPr algn="ctr">
              <a:spcBef>
                <a:spcPct val="50000"/>
              </a:spcBef>
            </a:pPr>
            <a:r>
              <a:rPr lang="en-US" sz="2400" b="1">
                <a:latin typeface="Times New Roman" pitchFamily="18" charset="0"/>
              </a:rPr>
              <a:t>PROBLEMS INVOLVING DRY FRICTION (Section 8.2)</a:t>
            </a:r>
          </a:p>
        </p:txBody>
      </p:sp>
      <p:sp>
        <p:nvSpPr>
          <p:cNvPr id="13315" name="Text Box 3"/>
          <p:cNvSpPr txBox="1">
            <a:spLocks noChangeArrowheads="1"/>
          </p:cNvSpPr>
          <p:nvPr/>
        </p:nvSpPr>
        <p:spPr bwMode="auto">
          <a:xfrm>
            <a:off x="609600" y="1295400"/>
            <a:ext cx="8001000" cy="457200"/>
          </a:xfrm>
          <a:prstGeom prst="rect">
            <a:avLst/>
          </a:prstGeom>
          <a:noFill/>
          <a:ln w="9525">
            <a:noFill/>
            <a:miter lim="800000"/>
            <a:headEnd/>
            <a:tailEnd/>
          </a:ln>
          <a:effectLst/>
        </p:spPr>
        <p:txBody>
          <a:bodyPr>
            <a:spAutoFit/>
          </a:bodyPr>
          <a:lstStyle/>
          <a:p>
            <a:pPr>
              <a:spcBef>
                <a:spcPct val="50000"/>
              </a:spcBef>
            </a:pPr>
            <a:r>
              <a:rPr lang="en-US" sz="2400">
                <a:latin typeface="Times New Roman" pitchFamily="18" charset="0"/>
              </a:rPr>
              <a:t>Steps for solving equilibrium problems involving dry friction:</a:t>
            </a:r>
          </a:p>
        </p:txBody>
      </p:sp>
      <p:sp>
        <p:nvSpPr>
          <p:cNvPr id="13316" name="Text Box 4"/>
          <p:cNvSpPr txBox="1">
            <a:spLocks noChangeArrowheads="1"/>
          </p:cNvSpPr>
          <p:nvPr/>
        </p:nvSpPr>
        <p:spPr bwMode="auto">
          <a:xfrm>
            <a:off x="533400" y="1981200"/>
            <a:ext cx="7924800" cy="1187450"/>
          </a:xfrm>
          <a:prstGeom prst="rect">
            <a:avLst/>
          </a:prstGeom>
          <a:noFill/>
          <a:ln w="9525">
            <a:noFill/>
            <a:miter lim="800000"/>
            <a:headEnd/>
            <a:tailEnd/>
          </a:ln>
          <a:effectLst/>
        </p:spPr>
        <p:txBody>
          <a:bodyPr>
            <a:spAutoFit/>
          </a:bodyPr>
          <a:lstStyle/>
          <a:p>
            <a:pPr marL="457200" indent="-457200">
              <a:spcBef>
                <a:spcPct val="50000"/>
              </a:spcBef>
            </a:pPr>
            <a:r>
              <a:rPr lang="en-US" sz="2400">
                <a:latin typeface="Times New Roman" pitchFamily="18" charset="0"/>
              </a:rPr>
              <a:t>1.   Draw the necessary free body diagrams.  Make sure that you </a:t>
            </a:r>
            <a:r>
              <a:rPr lang="en-US" sz="2400" u="sng">
                <a:solidFill>
                  <a:schemeClr val="hlink"/>
                </a:solidFill>
                <a:latin typeface="Times New Roman" pitchFamily="18" charset="0"/>
              </a:rPr>
              <a:t>show the friction force in the correct direction</a:t>
            </a:r>
            <a:r>
              <a:rPr lang="en-US" sz="2400">
                <a:latin typeface="Times New Roman" pitchFamily="18" charset="0"/>
              </a:rPr>
              <a:t> (it always opposes the motion or impending motion).</a:t>
            </a:r>
          </a:p>
        </p:txBody>
      </p:sp>
      <p:sp>
        <p:nvSpPr>
          <p:cNvPr id="13317" name="Text Box 5"/>
          <p:cNvSpPr txBox="1">
            <a:spLocks noChangeArrowheads="1"/>
          </p:cNvSpPr>
          <p:nvPr/>
        </p:nvSpPr>
        <p:spPr bwMode="auto">
          <a:xfrm>
            <a:off x="457200" y="3429000"/>
            <a:ext cx="8001000" cy="822325"/>
          </a:xfrm>
          <a:prstGeom prst="rect">
            <a:avLst/>
          </a:prstGeom>
          <a:noFill/>
          <a:ln w="9525">
            <a:noFill/>
            <a:miter lim="800000"/>
            <a:headEnd/>
            <a:tailEnd/>
          </a:ln>
          <a:effectLst/>
        </p:spPr>
        <p:txBody>
          <a:bodyPr>
            <a:spAutoFit/>
          </a:bodyPr>
          <a:lstStyle/>
          <a:p>
            <a:pPr marL="457200" indent="-457200">
              <a:spcBef>
                <a:spcPct val="50000"/>
              </a:spcBef>
            </a:pPr>
            <a:r>
              <a:rPr lang="en-US" sz="2400">
                <a:latin typeface="Times New Roman" pitchFamily="18" charset="0"/>
              </a:rPr>
              <a:t>2.   Determine the number of unknowns. </a:t>
            </a:r>
            <a:r>
              <a:rPr lang="en-US" sz="2400" u="sng">
                <a:solidFill>
                  <a:schemeClr val="hlink"/>
                </a:solidFill>
                <a:latin typeface="Times New Roman" pitchFamily="18" charset="0"/>
              </a:rPr>
              <a:t>Do not assume</a:t>
            </a:r>
            <a:r>
              <a:rPr lang="en-US" sz="2400">
                <a:latin typeface="Times New Roman" pitchFamily="18" charset="0"/>
              </a:rPr>
              <a:t>           F = </a:t>
            </a:r>
            <a:r>
              <a:rPr lang="en-US" sz="2400">
                <a:latin typeface="Times New Roman" pitchFamily="18" charset="0"/>
                <a:sym typeface="Symbol" pitchFamily="18" charset="2"/>
              </a:rPr>
              <a:t></a:t>
            </a:r>
            <a:r>
              <a:rPr lang="en-US" sz="2400" baseline="-25000">
                <a:latin typeface="Times New Roman" pitchFamily="18" charset="0"/>
                <a:sym typeface="Symbol" pitchFamily="18" charset="2"/>
              </a:rPr>
              <a:t>S</a:t>
            </a:r>
            <a:r>
              <a:rPr lang="en-US" sz="2400">
                <a:latin typeface="Times New Roman" pitchFamily="18" charset="0"/>
                <a:sym typeface="Symbol" pitchFamily="18" charset="2"/>
              </a:rPr>
              <a:t> N unless the impending motion condition is given.</a:t>
            </a:r>
          </a:p>
        </p:txBody>
      </p:sp>
      <p:sp>
        <p:nvSpPr>
          <p:cNvPr id="13318" name="Text Box 6"/>
          <p:cNvSpPr txBox="1">
            <a:spLocks noChangeArrowheads="1"/>
          </p:cNvSpPr>
          <p:nvPr/>
        </p:nvSpPr>
        <p:spPr bwMode="auto">
          <a:xfrm>
            <a:off x="457200" y="4572000"/>
            <a:ext cx="7772400" cy="822325"/>
          </a:xfrm>
          <a:prstGeom prst="rect">
            <a:avLst/>
          </a:prstGeom>
          <a:noFill/>
          <a:ln w="9525">
            <a:noFill/>
            <a:miter lim="800000"/>
            <a:headEnd/>
            <a:tailEnd/>
          </a:ln>
          <a:effectLst/>
        </p:spPr>
        <p:txBody>
          <a:bodyPr>
            <a:spAutoFit/>
          </a:bodyPr>
          <a:lstStyle/>
          <a:p>
            <a:pPr marL="457200" indent="-457200">
              <a:spcBef>
                <a:spcPct val="50000"/>
              </a:spcBef>
            </a:pPr>
            <a:r>
              <a:rPr lang="en-US" sz="2400">
                <a:latin typeface="Times New Roman" pitchFamily="18" charset="0"/>
              </a:rPr>
              <a:t>3.   Apply the equations of equilibrium and appropriate frictional equations to solve for the unknowns.</a:t>
            </a:r>
            <a:endParaRPr lang="en-US" sz="2200">
              <a:latin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676400" y="381000"/>
            <a:ext cx="5791200" cy="457200"/>
          </a:xfrm>
          <a:prstGeom prst="rect">
            <a:avLst/>
          </a:prstGeom>
          <a:noFill/>
          <a:ln w="9525">
            <a:noFill/>
            <a:miter lim="800000"/>
            <a:headEnd/>
            <a:tailEnd/>
          </a:ln>
          <a:effectLst/>
        </p:spPr>
        <p:txBody>
          <a:bodyPr>
            <a:spAutoFit/>
          </a:bodyPr>
          <a:lstStyle/>
          <a:p>
            <a:pPr algn="ctr">
              <a:spcBef>
                <a:spcPct val="50000"/>
              </a:spcBef>
            </a:pPr>
            <a:r>
              <a:rPr lang="en-US" sz="2400" b="1">
                <a:latin typeface="Times New Roman" pitchFamily="18" charset="0"/>
              </a:rPr>
              <a:t>IMPENDING TIPPING versus SLIPPING</a:t>
            </a:r>
          </a:p>
        </p:txBody>
      </p:sp>
      <p:sp>
        <p:nvSpPr>
          <p:cNvPr id="15363" name="Text Box 3"/>
          <p:cNvSpPr txBox="1">
            <a:spLocks noChangeArrowheads="1"/>
          </p:cNvSpPr>
          <p:nvPr/>
        </p:nvSpPr>
        <p:spPr bwMode="auto">
          <a:xfrm>
            <a:off x="4648200" y="838200"/>
            <a:ext cx="4114800" cy="2282825"/>
          </a:xfrm>
          <a:prstGeom prst="rect">
            <a:avLst/>
          </a:prstGeom>
          <a:noFill/>
          <a:ln w="9525">
            <a:noFill/>
            <a:miter lim="800000"/>
            <a:headEnd/>
            <a:tailEnd/>
          </a:ln>
          <a:effectLst/>
        </p:spPr>
        <p:txBody>
          <a:bodyPr>
            <a:spAutoFit/>
          </a:bodyPr>
          <a:lstStyle/>
          <a:p>
            <a:pPr>
              <a:spcBef>
                <a:spcPct val="50000"/>
              </a:spcBef>
            </a:pPr>
            <a:r>
              <a:rPr lang="en-US" sz="2400">
                <a:latin typeface="Times New Roman" pitchFamily="18" charset="0"/>
              </a:rPr>
              <a:t>For a given W and h, how can we determine if the block will slide first or tip first?  In this case, we have four unknowns (F, N, x, and P) and only three E-of-E.</a:t>
            </a:r>
          </a:p>
        </p:txBody>
      </p:sp>
      <p:sp>
        <p:nvSpPr>
          <p:cNvPr id="15364" name="Text Box 4"/>
          <p:cNvSpPr txBox="1">
            <a:spLocks noChangeArrowheads="1"/>
          </p:cNvSpPr>
          <p:nvPr/>
        </p:nvSpPr>
        <p:spPr bwMode="auto">
          <a:xfrm>
            <a:off x="4648200" y="3508375"/>
            <a:ext cx="3962400" cy="2282825"/>
          </a:xfrm>
          <a:prstGeom prst="rect">
            <a:avLst/>
          </a:prstGeom>
          <a:noFill/>
          <a:ln w="9525">
            <a:noFill/>
            <a:miter lim="800000"/>
            <a:headEnd/>
            <a:tailEnd/>
          </a:ln>
          <a:effectLst/>
        </p:spPr>
        <p:txBody>
          <a:bodyPr>
            <a:spAutoFit/>
          </a:bodyPr>
          <a:lstStyle/>
          <a:p>
            <a:pPr>
              <a:spcBef>
                <a:spcPct val="50000"/>
              </a:spcBef>
            </a:pPr>
            <a:r>
              <a:rPr lang="en-US" sz="2400" u="sng">
                <a:solidFill>
                  <a:srgbClr val="800000"/>
                </a:solidFill>
                <a:latin typeface="Times New Roman" pitchFamily="18" charset="0"/>
              </a:rPr>
              <a:t>Make an assumption</a:t>
            </a:r>
            <a:r>
              <a:rPr lang="en-US" sz="2400">
                <a:latin typeface="Times New Roman" pitchFamily="18" charset="0"/>
              </a:rPr>
              <a:t> to give us another equation.  Then we can solve for the unknowns using the three E-of-E.  Finally, we check if our assumption was correct.</a:t>
            </a:r>
          </a:p>
        </p:txBody>
      </p:sp>
      <p:pic>
        <p:nvPicPr>
          <p:cNvPr id="15367" name="Picture 7" descr="ed7_8_8a"/>
          <p:cNvPicPr>
            <a:picLocks noChangeAspect="1" noChangeArrowheads="1"/>
          </p:cNvPicPr>
          <p:nvPr/>
        </p:nvPicPr>
        <p:blipFill>
          <a:blip r:embed="rId3" cstate="print"/>
          <a:srcRect/>
          <a:stretch>
            <a:fillRect/>
          </a:stretch>
        </p:blipFill>
        <p:spPr bwMode="auto">
          <a:xfrm>
            <a:off x="1524000" y="990600"/>
            <a:ext cx="2362200" cy="2092325"/>
          </a:xfrm>
          <a:prstGeom prst="rect">
            <a:avLst/>
          </a:prstGeom>
          <a:noFill/>
        </p:spPr>
      </p:pic>
      <p:pic>
        <p:nvPicPr>
          <p:cNvPr id="15368" name="Picture 8" descr="ed7_8_8b"/>
          <p:cNvPicPr>
            <a:picLocks noChangeAspect="1" noChangeArrowheads="1"/>
          </p:cNvPicPr>
          <p:nvPr/>
        </p:nvPicPr>
        <p:blipFill>
          <a:blip r:embed="rId4" cstate="print">
            <a:lum bright="-12000" contrast="12000"/>
          </a:blip>
          <a:srcRect/>
          <a:stretch>
            <a:fillRect/>
          </a:stretch>
        </p:blipFill>
        <p:spPr bwMode="auto">
          <a:xfrm>
            <a:off x="533400" y="3505200"/>
            <a:ext cx="1997075" cy="2209800"/>
          </a:xfrm>
          <a:prstGeom prst="rect">
            <a:avLst/>
          </a:prstGeom>
          <a:noFill/>
        </p:spPr>
      </p:pic>
      <p:pic>
        <p:nvPicPr>
          <p:cNvPr id="15369" name="Picture 9" descr="ed7_8_8c"/>
          <p:cNvPicPr>
            <a:picLocks noChangeAspect="1" noChangeArrowheads="1"/>
          </p:cNvPicPr>
          <p:nvPr/>
        </p:nvPicPr>
        <p:blipFill>
          <a:blip r:embed="rId5" cstate="print">
            <a:lum bright="-12000" contrast="12000"/>
          </a:blip>
          <a:srcRect/>
          <a:stretch>
            <a:fillRect/>
          </a:stretch>
        </p:blipFill>
        <p:spPr bwMode="auto">
          <a:xfrm>
            <a:off x="2590800" y="3505200"/>
            <a:ext cx="2000250" cy="2209800"/>
          </a:xfrm>
          <a:prstGeom prst="rect">
            <a:avLst/>
          </a:prstGeom>
          <a:noFill/>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685800" y="457200"/>
            <a:ext cx="6781800" cy="822325"/>
          </a:xfrm>
          <a:prstGeom prst="rect">
            <a:avLst/>
          </a:prstGeom>
          <a:noFill/>
          <a:ln w="9525">
            <a:noFill/>
            <a:miter lim="800000"/>
            <a:headEnd/>
            <a:tailEnd/>
          </a:ln>
          <a:effectLst/>
        </p:spPr>
        <p:txBody>
          <a:bodyPr>
            <a:spAutoFit/>
          </a:bodyPr>
          <a:lstStyle/>
          <a:p>
            <a:pPr algn="ctr">
              <a:spcBef>
                <a:spcPct val="50000"/>
              </a:spcBef>
            </a:pPr>
            <a:r>
              <a:rPr lang="en-US" sz="2400" b="1">
                <a:solidFill>
                  <a:srgbClr val="800000"/>
                </a:solidFill>
                <a:latin typeface="Times New Roman" pitchFamily="18" charset="0"/>
              </a:rPr>
              <a:t>IMPENDING TIPPING versus SLIPPING </a:t>
            </a:r>
            <a:r>
              <a:rPr lang="en-US" sz="2400">
                <a:solidFill>
                  <a:srgbClr val="800000"/>
                </a:solidFill>
                <a:latin typeface="Times New Roman" pitchFamily="18" charset="0"/>
              </a:rPr>
              <a:t>(continued)</a:t>
            </a:r>
          </a:p>
        </p:txBody>
      </p:sp>
      <p:sp>
        <p:nvSpPr>
          <p:cNvPr id="17411" name="Text Box 3"/>
          <p:cNvSpPr txBox="1">
            <a:spLocks noChangeArrowheads="1"/>
          </p:cNvSpPr>
          <p:nvPr/>
        </p:nvSpPr>
        <p:spPr bwMode="auto">
          <a:xfrm>
            <a:off x="4953000" y="1143000"/>
            <a:ext cx="3733800" cy="2100263"/>
          </a:xfrm>
          <a:prstGeom prst="rect">
            <a:avLst/>
          </a:prstGeom>
          <a:noFill/>
          <a:ln w="9525">
            <a:noFill/>
            <a:miter lim="800000"/>
            <a:headEnd/>
            <a:tailEnd/>
          </a:ln>
          <a:effectLst/>
        </p:spPr>
        <p:txBody>
          <a:bodyPr>
            <a:spAutoFit/>
          </a:bodyPr>
          <a:lstStyle/>
          <a:p>
            <a:pPr>
              <a:spcBef>
                <a:spcPct val="50000"/>
              </a:spcBef>
            </a:pPr>
            <a:r>
              <a:rPr lang="en-US" sz="2400">
                <a:latin typeface="Times New Roman" pitchFamily="18" charset="0"/>
              </a:rPr>
              <a:t>Assume: Slipping occurs</a:t>
            </a:r>
          </a:p>
          <a:p>
            <a:pPr>
              <a:spcBef>
                <a:spcPct val="50000"/>
              </a:spcBef>
            </a:pPr>
            <a:r>
              <a:rPr lang="en-US" sz="2400">
                <a:latin typeface="Times New Roman" pitchFamily="18" charset="0"/>
              </a:rPr>
              <a:t>Known:  F = </a:t>
            </a:r>
            <a:r>
              <a:rPr lang="en-US" sz="2400">
                <a:latin typeface="Times New Roman" pitchFamily="18" charset="0"/>
                <a:sym typeface="Symbol" pitchFamily="18" charset="2"/>
              </a:rPr>
              <a:t></a:t>
            </a:r>
            <a:r>
              <a:rPr lang="en-US" sz="2400" baseline="-25000">
                <a:latin typeface="Times New Roman" pitchFamily="18" charset="0"/>
                <a:sym typeface="Symbol" pitchFamily="18" charset="2"/>
              </a:rPr>
              <a:t>s</a:t>
            </a:r>
            <a:r>
              <a:rPr lang="en-US" sz="2400">
                <a:latin typeface="Times New Roman" pitchFamily="18" charset="0"/>
                <a:sym typeface="Symbol" pitchFamily="18" charset="2"/>
              </a:rPr>
              <a:t> N</a:t>
            </a:r>
          </a:p>
          <a:p>
            <a:pPr>
              <a:spcBef>
                <a:spcPct val="50000"/>
              </a:spcBef>
            </a:pPr>
            <a:r>
              <a:rPr lang="en-US" sz="2400">
                <a:latin typeface="Times New Roman" pitchFamily="18" charset="0"/>
                <a:sym typeface="Symbol" pitchFamily="18" charset="2"/>
              </a:rPr>
              <a:t>Solve:     x, P, and N</a:t>
            </a:r>
          </a:p>
          <a:p>
            <a:pPr>
              <a:spcBef>
                <a:spcPct val="50000"/>
              </a:spcBef>
            </a:pPr>
            <a:r>
              <a:rPr lang="en-US" sz="2400">
                <a:latin typeface="Times New Roman" pitchFamily="18" charset="0"/>
                <a:sym typeface="Symbol" pitchFamily="18" charset="2"/>
              </a:rPr>
              <a:t>Check:    0 </a:t>
            </a:r>
            <a:r>
              <a:rPr lang="en-US" sz="2400">
                <a:latin typeface="Times New Roman" pitchFamily="18" charset="0"/>
                <a:sym typeface="Math3Mono" pitchFamily="2" charset="2"/>
              </a:rPr>
              <a:t> x </a:t>
            </a:r>
            <a:r>
              <a:rPr lang="en-US" sz="2400">
                <a:latin typeface="Times New Roman" pitchFamily="18" charset="0"/>
                <a:sym typeface="Symbol" pitchFamily="18" charset="2"/>
              </a:rPr>
              <a:t></a:t>
            </a:r>
            <a:r>
              <a:rPr lang="en-US" sz="2400">
                <a:latin typeface="Times New Roman" pitchFamily="18" charset="0"/>
                <a:sym typeface="Math3Mono" pitchFamily="2" charset="2"/>
              </a:rPr>
              <a:t> b/2</a:t>
            </a:r>
            <a:r>
              <a:rPr lang="en-US" sz="2400">
                <a:latin typeface="Times New Roman" pitchFamily="18" charset="0"/>
                <a:sym typeface="Symbol" pitchFamily="18" charset="2"/>
              </a:rPr>
              <a:t> </a:t>
            </a:r>
          </a:p>
        </p:txBody>
      </p:sp>
      <p:sp>
        <p:nvSpPr>
          <p:cNvPr id="17412" name="Text Box 4"/>
          <p:cNvSpPr txBox="1">
            <a:spLocks noChangeArrowheads="1"/>
          </p:cNvSpPr>
          <p:nvPr/>
        </p:nvSpPr>
        <p:spPr bwMode="auto">
          <a:xfrm>
            <a:off x="4876800" y="3505200"/>
            <a:ext cx="3429000" cy="2647950"/>
          </a:xfrm>
          <a:prstGeom prst="rect">
            <a:avLst/>
          </a:prstGeom>
          <a:noFill/>
          <a:ln w="9525">
            <a:noFill/>
            <a:miter lim="800000"/>
            <a:headEnd/>
            <a:tailEnd/>
          </a:ln>
          <a:effectLst/>
        </p:spPr>
        <p:txBody>
          <a:bodyPr>
            <a:spAutoFit/>
          </a:bodyPr>
          <a:lstStyle/>
          <a:p>
            <a:pPr>
              <a:spcBef>
                <a:spcPct val="50000"/>
              </a:spcBef>
            </a:pPr>
            <a:r>
              <a:rPr lang="en-US" sz="2400">
                <a:latin typeface="Times New Roman" pitchFamily="18" charset="0"/>
              </a:rPr>
              <a:t>               or:</a:t>
            </a:r>
          </a:p>
          <a:p>
            <a:pPr>
              <a:spcBef>
                <a:spcPct val="50000"/>
              </a:spcBef>
            </a:pPr>
            <a:r>
              <a:rPr lang="en-US" sz="2400">
                <a:latin typeface="Times New Roman" pitchFamily="18" charset="0"/>
              </a:rPr>
              <a:t>Assume: Tipping occurs</a:t>
            </a:r>
          </a:p>
          <a:p>
            <a:pPr>
              <a:spcBef>
                <a:spcPct val="50000"/>
              </a:spcBef>
            </a:pPr>
            <a:r>
              <a:rPr lang="en-US" sz="2400">
                <a:latin typeface="Times New Roman" pitchFamily="18" charset="0"/>
              </a:rPr>
              <a:t>Known:   x = b/2</a:t>
            </a:r>
          </a:p>
          <a:p>
            <a:pPr>
              <a:spcBef>
                <a:spcPct val="50000"/>
              </a:spcBef>
            </a:pPr>
            <a:r>
              <a:rPr lang="en-US" sz="2400">
                <a:latin typeface="Times New Roman" pitchFamily="18" charset="0"/>
              </a:rPr>
              <a:t>Solve:      P, N, and F</a:t>
            </a:r>
          </a:p>
          <a:p>
            <a:pPr>
              <a:spcBef>
                <a:spcPct val="50000"/>
              </a:spcBef>
            </a:pPr>
            <a:r>
              <a:rPr lang="en-US" sz="2400">
                <a:latin typeface="Times New Roman" pitchFamily="18" charset="0"/>
              </a:rPr>
              <a:t>Check:     F </a:t>
            </a:r>
            <a:r>
              <a:rPr lang="en-US" sz="2400">
                <a:latin typeface="Times New Roman" pitchFamily="18" charset="0"/>
                <a:sym typeface="Symbol" pitchFamily="18" charset="2"/>
              </a:rPr>
              <a:t></a:t>
            </a:r>
            <a:r>
              <a:rPr lang="en-US" sz="2400">
                <a:latin typeface="Times New Roman" pitchFamily="18" charset="0"/>
                <a:sym typeface="Math3Mono" pitchFamily="2" charset="2"/>
              </a:rPr>
              <a:t> </a:t>
            </a:r>
            <a:r>
              <a:rPr lang="en-US" sz="2400">
                <a:latin typeface="Times New Roman" pitchFamily="18" charset="0"/>
                <a:sym typeface="Symbol" pitchFamily="18" charset="2"/>
              </a:rPr>
              <a:t></a:t>
            </a:r>
            <a:r>
              <a:rPr lang="en-US" sz="2400" baseline="-25000">
                <a:latin typeface="Times New Roman" pitchFamily="18" charset="0"/>
                <a:sym typeface="Symbol" pitchFamily="18" charset="2"/>
              </a:rPr>
              <a:t>s</a:t>
            </a:r>
            <a:r>
              <a:rPr lang="en-US" sz="2400">
                <a:latin typeface="Times New Roman" pitchFamily="18" charset="0"/>
                <a:sym typeface="Symbol" pitchFamily="18" charset="2"/>
              </a:rPr>
              <a:t> N</a:t>
            </a:r>
          </a:p>
        </p:txBody>
      </p:sp>
      <p:pic>
        <p:nvPicPr>
          <p:cNvPr id="17415" name="Picture 7" descr="ed7_8_8a"/>
          <p:cNvPicPr>
            <a:picLocks noChangeAspect="1" noChangeArrowheads="1"/>
          </p:cNvPicPr>
          <p:nvPr/>
        </p:nvPicPr>
        <p:blipFill>
          <a:blip r:embed="rId3" cstate="print"/>
          <a:srcRect/>
          <a:stretch>
            <a:fillRect/>
          </a:stretch>
        </p:blipFill>
        <p:spPr bwMode="auto">
          <a:xfrm>
            <a:off x="1371600" y="1676400"/>
            <a:ext cx="2438400" cy="2243138"/>
          </a:xfrm>
          <a:prstGeom prst="rect">
            <a:avLst/>
          </a:prstGeom>
          <a:noFill/>
        </p:spPr>
      </p:pic>
      <p:pic>
        <p:nvPicPr>
          <p:cNvPr id="17416" name="Picture 8" descr="ed7_8_8b"/>
          <p:cNvPicPr>
            <a:picLocks noChangeAspect="1" noChangeArrowheads="1"/>
          </p:cNvPicPr>
          <p:nvPr/>
        </p:nvPicPr>
        <p:blipFill>
          <a:blip r:embed="rId4" cstate="print">
            <a:lum bright="-12000" contrast="12000"/>
          </a:blip>
          <a:srcRect/>
          <a:stretch>
            <a:fillRect/>
          </a:stretch>
        </p:blipFill>
        <p:spPr bwMode="auto">
          <a:xfrm>
            <a:off x="533400" y="4038600"/>
            <a:ext cx="1997075" cy="2209800"/>
          </a:xfrm>
          <a:prstGeom prst="rect">
            <a:avLst/>
          </a:prstGeom>
          <a:noFill/>
        </p:spPr>
      </p:pic>
      <p:pic>
        <p:nvPicPr>
          <p:cNvPr id="17417" name="Picture 9" descr="ed7_8_8c"/>
          <p:cNvPicPr>
            <a:picLocks noChangeAspect="1" noChangeArrowheads="1"/>
          </p:cNvPicPr>
          <p:nvPr/>
        </p:nvPicPr>
        <p:blipFill>
          <a:blip r:embed="rId5" cstate="print">
            <a:lum bright="-12000" contrast="12000"/>
          </a:blip>
          <a:srcRect/>
          <a:stretch>
            <a:fillRect/>
          </a:stretch>
        </p:blipFill>
        <p:spPr bwMode="auto">
          <a:xfrm>
            <a:off x="2590800" y="4038600"/>
            <a:ext cx="2000250" cy="2209800"/>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25068" t="50017" r="20617"/>
          <a:stretch/>
        </p:blipFill>
        <p:spPr>
          <a:xfrm>
            <a:off x="845418" y="1447800"/>
            <a:ext cx="3797864" cy="1751663"/>
          </a:xfrm>
          <a:prstGeom prst="rect">
            <a:avLst/>
          </a:prstGeom>
        </p:spPr>
      </p:pic>
      <p:pic>
        <p:nvPicPr>
          <p:cNvPr id="3" name="Picture 2"/>
          <p:cNvPicPr>
            <a:picLocks noChangeAspect="1"/>
          </p:cNvPicPr>
          <p:nvPr/>
        </p:nvPicPr>
        <p:blipFill>
          <a:blip r:embed="rId3"/>
          <a:stretch>
            <a:fillRect/>
          </a:stretch>
        </p:blipFill>
        <p:spPr>
          <a:xfrm>
            <a:off x="5105400" y="3581400"/>
            <a:ext cx="3497824" cy="2948030"/>
          </a:xfrm>
          <a:prstGeom prst="rect">
            <a:avLst/>
          </a:prstGeom>
        </p:spPr>
      </p:pic>
      <p:sp>
        <p:nvSpPr>
          <p:cNvPr id="4" name="TextBox 3"/>
          <p:cNvSpPr txBox="1"/>
          <p:nvPr/>
        </p:nvSpPr>
        <p:spPr>
          <a:xfrm>
            <a:off x="796412" y="533400"/>
            <a:ext cx="5528188"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The crate has a mass of 20 kg. The coefficient of static friction is µ</a:t>
            </a:r>
            <a:r>
              <a:rPr lang="en-US" baseline="-25000"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 0.3. P = 80 N. will the crate move?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830238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2210</Words>
  <Application>Microsoft Office PowerPoint</Application>
  <PresentationFormat>On-screen Show (4:3)</PresentationFormat>
  <Paragraphs>221</Paragraphs>
  <Slides>25</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Math3Mono</vt:lpstr>
      <vt:lpstr>Symbol</vt:lpstr>
      <vt:lpstr>Times New Roman</vt:lpstr>
      <vt:lpstr>Default Design</vt:lpstr>
      <vt:lpstr>Chapter 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dc:title>
  <dc:creator>Jenni Light</dc:creator>
  <cp:lastModifiedBy>Jenni Light</cp:lastModifiedBy>
  <cp:revision>16</cp:revision>
  <cp:lastPrinted>2018-11-07T00:47:19Z</cp:lastPrinted>
  <dcterms:created xsi:type="dcterms:W3CDTF">2008-07-14T03:42:35Z</dcterms:created>
  <dcterms:modified xsi:type="dcterms:W3CDTF">2020-05-22T16:01:15Z</dcterms:modified>
</cp:coreProperties>
</file>