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5"/>
  </p:notesMasterIdLst>
  <p:handoutMasterIdLst>
    <p:handoutMasterId r:id="rId26"/>
  </p:handoutMasterIdLst>
  <p:sldIdLst>
    <p:sldId id="264" r:id="rId2"/>
    <p:sldId id="267" r:id="rId3"/>
    <p:sldId id="263" r:id="rId4"/>
    <p:sldId id="301" r:id="rId5"/>
    <p:sldId id="268" r:id="rId6"/>
    <p:sldId id="269" r:id="rId7"/>
    <p:sldId id="298" r:id="rId8"/>
    <p:sldId id="299" r:id="rId9"/>
    <p:sldId id="300" r:id="rId10"/>
    <p:sldId id="286" r:id="rId11"/>
    <p:sldId id="295" r:id="rId12"/>
    <p:sldId id="296" r:id="rId13"/>
    <p:sldId id="297" r:id="rId14"/>
    <p:sldId id="288" r:id="rId15"/>
    <p:sldId id="302" r:id="rId16"/>
    <p:sldId id="303" r:id="rId17"/>
    <p:sldId id="304" r:id="rId18"/>
    <p:sldId id="305" r:id="rId19"/>
    <p:sldId id="306" r:id="rId20"/>
    <p:sldId id="307" r:id="rId21"/>
    <p:sldId id="310" r:id="rId22"/>
    <p:sldId id="308" r:id="rId23"/>
    <p:sldId id="309" r:id="rId24"/>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0" d="100"/>
          <a:sy n="80" d="100"/>
        </p:scale>
        <p:origin x="96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 9.3</a:t>
            </a:r>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9EE48F8-5197-4EA2-BB8E-2C85001128FB}" type="slidenum">
              <a:rPr lang="en-US"/>
              <a:pPr>
                <a:defRPr/>
              </a:pPr>
              <a:t>‹#›</a:t>
            </a:fld>
            <a:endParaRPr lang="en-US"/>
          </a:p>
        </p:txBody>
      </p:sp>
    </p:spTree>
    <p:extLst>
      <p:ext uri="{BB962C8B-B14F-4D97-AF65-F5344CB8AC3E}">
        <p14:creationId xmlns:p14="http://schemas.microsoft.com/office/powerpoint/2010/main" val="1582355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 9.3</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2DEB811-AC25-4AE8-83D5-D063532B8CDD}" type="slidenum">
              <a:rPr lang="en-US"/>
              <a:pPr>
                <a:defRPr/>
              </a:pPr>
              <a:t>‹#›</a:t>
            </a:fld>
            <a:endParaRPr lang="en-US"/>
          </a:p>
        </p:txBody>
      </p:sp>
    </p:spTree>
    <p:extLst>
      <p:ext uri="{BB962C8B-B14F-4D97-AF65-F5344CB8AC3E}">
        <p14:creationId xmlns:p14="http://schemas.microsoft.com/office/powerpoint/2010/main" val="378685952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21507" name="Rectangle 7"/>
          <p:cNvSpPr>
            <a:spLocks noGrp="1" noChangeArrowheads="1"/>
          </p:cNvSpPr>
          <p:nvPr>
            <p:ph type="sldNum" sz="quarter" idx="5"/>
          </p:nvPr>
        </p:nvSpPr>
        <p:spPr>
          <a:noFill/>
        </p:spPr>
        <p:txBody>
          <a:bodyPr/>
          <a:lstStyle/>
          <a:p>
            <a:fld id="{0128929F-06E4-42DD-974F-D46B980CAD84}" type="slidenum">
              <a:rPr lang="en-US" smtClean="0"/>
              <a:pPr/>
              <a:t>1</a:t>
            </a:fld>
            <a:endParaRPr lang="en-US" smtClean="0"/>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24223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31747" name="Rectangle 7"/>
          <p:cNvSpPr>
            <a:spLocks noGrp="1" noChangeArrowheads="1"/>
          </p:cNvSpPr>
          <p:nvPr>
            <p:ph type="sldNum" sz="quarter" idx="5"/>
          </p:nvPr>
        </p:nvSpPr>
        <p:spPr>
          <a:noFill/>
        </p:spPr>
        <p:txBody>
          <a:bodyPr/>
          <a:lstStyle/>
          <a:p>
            <a:fld id="{DE6FE9B8-76F2-439F-A62F-C68F5D91A767}" type="slidenum">
              <a:rPr lang="en-US" smtClean="0"/>
              <a:pPr/>
              <a:t>10</a:t>
            </a:fld>
            <a:endParaRPr lang="en-US" smtClean="0"/>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p:spPr>
        <p:txBody>
          <a:bodyPr/>
          <a:lstStyle/>
          <a:p>
            <a:pPr eaLnBrk="1" hangingPunct="1"/>
            <a:r>
              <a:rPr lang="en-US" sz="2400" smtClean="0"/>
              <a:t>Answers:</a:t>
            </a:r>
          </a:p>
          <a:p>
            <a:pPr eaLnBrk="1" hangingPunct="1"/>
            <a:r>
              <a:rPr lang="en-US" sz="2400" smtClean="0"/>
              <a:t>1. C</a:t>
            </a:r>
          </a:p>
          <a:p>
            <a:pPr eaLnBrk="1" hangingPunct="1"/>
            <a:r>
              <a:rPr lang="en-US" sz="2400" smtClean="0"/>
              <a:t>2. C</a:t>
            </a:r>
          </a:p>
        </p:txBody>
      </p:sp>
    </p:spTree>
    <p:extLst>
      <p:ext uri="{BB962C8B-B14F-4D97-AF65-F5344CB8AC3E}">
        <p14:creationId xmlns:p14="http://schemas.microsoft.com/office/powerpoint/2010/main" val="951729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pPr>
              <a:defRPr/>
            </a:pPr>
            <a:fld id="{62DEB811-AC25-4AE8-83D5-D063532B8CDD}" type="slidenum">
              <a:rPr lang="en-US" smtClean="0"/>
              <a:pPr>
                <a:defRPr/>
              </a:pPr>
              <a:t>11</a:t>
            </a:fld>
            <a:endParaRPr lang="en-US"/>
          </a:p>
        </p:txBody>
      </p:sp>
    </p:spTree>
    <p:extLst>
      <p:ext uri="{BB962C8B-B14F-4D97-AF65-F5344CB8AC3E}">
        <p14:creationId xmlns:p14="http://schemas.microsoft.com/office/powerpoint/2010/main" val="1484705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pPr>
              <a:defRPr/>
            </a:pPr>
            <a:fld id="{62DEB811-AC25-4AE8-83D5-D063532B8CDD}" type="slidenum">
              <a:rPr lang="en-US" smtClean="0"/>
              <a:pPr>
                <a:defRPr/>
              </a:pPr>
              <a:t>12</a:t>
            </a:fld>
            <a:endParaRPr lang="en-US"/>
          </a:p>
        </p:txBody>
      </p:sp>
    </p:spTree>
    <p:extLst>
      <p:ext uri="{BB962C8B-B14F-4D97-AF65-F5344CB8AC3E}">
        <p14:creationId xmlns:p14="http://schemas.microsoft.com/office/powerpoint/2010/main" val="883541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32771" name="Rectangle 7"/>
          <p:cNvSpPr>
            <a:spLocks noGrp="1" noChangeArrowheads="1"/>
          </p:cNvSpPr>
          <p:nvPr>
            <p:ph type="sldNum" sz="quarter" idx="5"/>
          </p:nvPr>
        </p:nvSpPr>
        <p:spPr>
          <a:noFill/>
        </p:spPr>
        <p:txBody>
          <a:bodyPr/>
          <a:lstStyle/>
          <a:p>
            <a:fld id="{42D5A7A2-EC09-4F7A-ADF9-184D55DF432A}" type="slidenum">
              <a:rPr lang="en-US" smtClean="0"/>
              <a:pPr/>
              <a:t>13</a:t>
            </a:fld>
            <a:endParaRPr lang="en-US" smtClean="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69606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33795" name="Rectangle 7"/>
          <p:cNvSpPr>
            <a:spLocks noGrp="1" noChangeArrowheads="1"/>
          </p:cNvSpPr>
          <p:nvPr>
            <p:ph type="sldNum" sz="quarter" idx="5"/>
          </p:nvPr>
        </p:nvSpPr>
        <p:spPr>
          <a:noFill/>
        </p:spPr>
        <p:txBody>
          <a:bodyPr/>
          <a:lstStyle/>
          <a:p>
            <a:fld id="{DBE9C901-C74A-44BB-BDD7-92934D477D6F}" type="slidenum">
              <a:rPr lang="en-US" smtClean="0"/>
              <a:pPr/>
              <a:t>14</a:t>
            </a:fld>
            <a:endParaRPr lang="en-US" smtClean="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marL="228600" indent="-228600" eaLnBrk="1" hangingPunct="1"/>
            <a:r>
              <a:rPr lang="en-US" sz="2400" smtClean="0"/>
              <a:t>Answers:</a:t>
            </a:r>
          </a:p>
          <a:p>
            <a:pPr marL="228600" indent="-228600" eaLnBrk="1" hangingPunct="1"/>
            <a:r>
              <a:rPr lang="en-US" sz="2400" smtClean="0"/>
              <a:t>1. B</a:t>
            </a:r>
          </a:p>
          <a:p>
            <a:pPr marL="228600" indent="-228600" eaLnBrk="1" hangingPunct="1"/>
            <a:r>
              <a:rPr lang="en-US" sz="2400" smtClean="0"/>
              <a:t>2. D</a:t>
            </a:r>
          </a:p>
        </p:txBody>
      </p:sp>
    </p:spTree>
    <p:extLst>
      <p:ext uri="{BB962C8B-B14F-4D97-AF65-F5344CB8AC3E}">
        <p14:creationId xmlns:p14="http://schemas.microsoft.com/office/powerpoint/2010/main" val="817018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pPr>
              <a:defRPr/>
            </a:pPr>
            <a:fld id="{62DEB811-AC25-4AE8-83D5-D063532B8CDD}" type="slidenum">
              <a:rPr lang="en-US" smtClean="0"/>
              <a:pPr>
                <a:defRPr/>
              </a:pPr>
              <a:t>15</a:t>
            </a:fld>
            <a:endParaRPr lang="en-US"/>
          </a:p>
        </p:txBody>
      </p:sp>
    </p:spTree>
    <p:extLst>
      <p:ext uri="{BB962C8B-B14F-4D97-AF65-F5344CB8AC3E}">
        <p14:creationId xmlns:p14="http://schemas.microsoft.com/office/powerpoint/2010/main" val="3649554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pPr>
              <a:defRPr/>
            </a:pPr>
            <a:fld id="{62DEB811-AC25-4AE8-83D5-D063532B8CDD}" type="slidenum">
              <a:rPr lang="en-US" smtClean="0"/>
              <a:pPr>
                <a:defRPr/>
              </a:pPr>
              <a:t>16</a:t>
            </a:fld>
            <a:endParaRPr lang="en-US"/>
          </a:p>
        </p:txBody>
      </p:sp>
    </p:spTree>
    <p:extLst>
      <p:ext uri="{BB962C8B-B14F-4D97-AF65-F5344CB8AC3E}">
        <p14:creationId xmlns:p14="http://schemas.microsoft.com/office/powerpoint/2010/main" val="2750191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 = 265 mm; y=323 mm; z=-61.5</a:t>
            </a:r>
            <a:r>
              <a:rPr lang="en-US" baseline="0" dirty="0" smtClean="0"/>
              <a:t> mm</a:t>
            </a:r>
            <a:endParaRPr lang="en-US" dirty="0"/>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pPr>
              <a:defRPr/>
            </a:pPr>
            <a:fld id="{62DEB811-AC25-4AE8-83D5-D063532B8CDD}" type="slidenum">
              <a:rPr lang="en-US" smtClean="0"/>
              <a:pPr>
                <a:defRPr/>
              </a:pPr>
              <a:t>22</a:t>
            </a:fld>
            <a:endParaRPr lang="en-US"/>
          </a:p>
        </p:txBody>
      </p:sp>
    </p:spTree>
    <p:extLst>
      <p:ext uri="{BB962C8B-B14F-4D97-AF65-F5344CB8AC3E}">
        <p14:creationId xmlns:p14="http://schemas.microsoft.com/office/powerpoint/2010/main" val="3198035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23555" name="Rectangle 7"/>
          <p:cNvSpPr>
            <a:spLocks noGrp="1" noChangeArrowheads="1"/>
          </p:cNvSpPr>
          <p:nvPr>
            <p:ph type="sldNum" sz="quarter" idx="5"/>
          </p:nvPr>
        </p:nvSpPr>
        <p:spPr>
          <a:noFill/>
        </p:spPr>
        <p:txBody>
          <a:bodyPr/>
          <a:lstStyle/>
          <a:p>
            <a:fld id="{2DD0FF0E-EE2C-42F7-853E-AF4A56FE3373}" type="slidenum">
              <a:rPr lang="en-US" smtClean="0"/>
              <a:pPr/>
              <a:t>2</a:t>
            </a:fld>
            <a:endParaRPr lang="en-US" smtClean="0"/>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46350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24579" name="Rectangle 7"/>
          <p:cNvSpPr>
            <a:spLocks noGrp="1" noChangeArrowheads="1"/>
          </p:cNvSpPr>
          <p:nvPr>
            <p:ph type="sldNum" sz="quarter" idx="5"/>
          </p:nvPr>
        </p:nvSpPr>
        <p:spPr>
          <a:noFill/>
        </p:spPr>
        <p:txBody>
          <a:bodyPr/>
          <a:lstStyle/>
          <a:p>
            <a:fld id="{D8BF2861-707D-4A5E-BC3D-6C67EF1E2B5D}" type="slidenum">
              <a:rPr lang="en-US" smtClean="0"/>
              <a:pPr/>
              <a:t>3</a:t>
            </a:fld>
            <a:endParaRPr lang="en-US" smtClean="0"/>
          </a:p>
        </p:txBody>
      </p:sp>
      <p:sp>
        <p:nvSpPr>
          <p:cNvPr id="24580" name="Rectangle 1026"/>
          <p:cNvSpPr>
            <a:spLocks noGrp="1" noRot="1" noChangeAspect="1" noChangeArrowheads="1" noTextEdit="1"/>
          </p:cNvSpPr>
          <p:nvPr>
            <p:ph type="sldImg"/>
          </p:nvPr>
        </p:nvSpPr>
        <p:spPr>
          <a:ln/>
        </p:spPr>
      </p:sp>
      <p:sp>
        <p:nvSpPr>
          <p:cNvPr id="24581" name="Rectangle 1027"/>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19302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pPr>
              <a:defRPr/>
            </a:pPr>
            <a:fld id="{62DEB811-AC25-4AE8-83D5-D063532B8CDD}" type="slidenum">
              <a:rPr lang="en-US" smtClean="0"/>
              <a:pPr>
                <a:defRPr/>
              </a:pPr>
              <a:t>4</a:t>
            </a:fld>
            <a:endParaRPr lang="en-US"/>
          </a:p>
        </p:txBody>
      </p:sp>
    </p:spTree>
    <p:extLst>
      <p:ext uri="{BB962C8B-B14F-4D97-AF65-F5344CB8AC3E}">
        <p14:creationId xmlns:p14="http://schemas.microsoft.com/office/powerpoint/2010/main" val="299892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25603" name="Rectangle 7"/>
          <p:cNvSpPr>
            <a:spLocks noGrp="1" noChangeArrowheads="1"/>
          </p:cNvSpPr>
          <p:nvPr>
            <p:ph type="sldNum" sz="quarter" idx="5"/>
          </p:nvPr>
        </p:nvSpPr>
        <p:spPr>
          <a:noFill/>
        </p:spPr>
        <p:txBody>
          <a:bodyPr/>
          <a:lstStyle/>
          <a:p>
            <a:fld id="{2C27076E-EBE5-4D93-977E-D9AD6A85F699}" type="slidenum">
              <a:rPr lang="en-US" smtClean="0"/>
              <a:pPr/>
              <a:t>5</a:t>
            </a:fld>
            <a:endParaRPr lang="en-US" smtClean="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3287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27651" name="Rectangle 7"/>
          <p:cNvSpPr>
            <a:spLocks noGrp="1" noChangeArrowheads="1"/>
          </p:cNvSpPr>
          <p:nvPr>
            <p:ph type="sldNum" sz="quarter" idx="5"/>
          </p:nvPr>
        </p:nvSpPr>
        <p:spPr>
          <a:noFill/>
        </p:spPr>
        <p:txBody>
          <a:bodyPr/>
          <a:lstStyle/>
          <a:p>
            <a:fld id="{6B4A791E-E27C-4849-BCA6-1F41F36A2E6B}" type="slidenum">
              <a:rPr lang="en-US" smtClean="0"/>
              <a:pPr/>
              <a:t>6</a:t>
            </a:fld>
            <a:endParaRPr lang="en-US" smtClean="0"/>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77484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28675" name="Rectangle 7"/>
          <p:cNvSpPr>
            <a:spLocks noGrp="1" noChangeArrowheads="1"/>
          </p:cNvSpPr>
          <p:nvPr>
            <p:ph type="sldNum" sz="quarter" idx="5"/>
          </p:nvPr>
        </p:nvSpPr>
        <p:spPr>
          <a:noFill/>
        </p:spPr>
        <p:txBody>
          <a:bodyPr/>
          <a:lstStyle/>
          <a:p>
            <a:fld id="{655ABFAA-6F54-45B6-A62E-1DF6CA583FC7}" type="slidenum">
              <a:rPr lang="en-US" smtClean="0"/>
              <a:pPr/>
              <a:t>7</a:t>
            </a:fld>
            <a:endParaRPr lang="en-US" smtClean="0"/>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0052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29699" name="Rectangle 7"/>
          <p:cNvSpPr>
            <a:spLocks noGrp="1" noChangeArrowheads="1"/>
          </p:cNvSpPr>
          <p:nvPr>
            <p:ph type="sldNum" sz="quarter" idx="5"/>
          </p:nvPr>
        </p:nvSpPr>
        <p:spPr>
          <a:noFill/>
        </p:spPr>
        <p:txBody>
          <a:bodyPr/>
          <a:lstStyle/>
          <a:p>
            <a:fld id="{E57C8DD8-63F7-4FF1-B683-1CF491D3E255}" type="slidenum">
              <a:rPr lang="en-US" smtClean="0"/>
              <a:pPr/>
              <a:t>8</a:t>
            </a:fld>
            <a:endParaRPr lang="en-US" smtClean="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80216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p:spPr>
        <p:txBody>
          <a:bodyPr/>
          <a:lstStyle/>
          <a:p>
            <a:r>
              <a:rPr lang="en-US" smtClean="0"/>
              <a:t>Statics:The Next Generation (2nd Ed.)   Mehta, Danielson, &amp; Berg   Lecture Notes for Section 9.3</a:t>
            </a:r>
          </a:p>
        </p:txBody>
      </p:sp>
      <p:sp>
        <p:nvSpPr>
          <p:cNvPr id="30723" name="Rectangle 7"/>
          <p:cNvSpPr>
            <a:spLocks noGrp="1" noChangeArrowheads="1"/>
          </p:cNvSpPr>
          <p:nvPr>
            <p:ph type="sldNum" sz="quarter" idx="5"/>
          </p:nvPr>
        </p:nvSpPr>
        <p:spPr>
          <a:noFill/>
        </p:spPr>
        <p:txBody>
          <a:bodyPr/>
          <a:lstStyle/>
          <a:p>
            <a:fld id="{BEDDA647-68AD-4153-9A15-4EB51130AD89}" type="slidenum">
              <a:rPr lang="en-US" smtClean="0"/>
              <a:pPr/>
              <a:t>9</a:t>
            </a:fld>
            <a:endParaRPr lang="en-US" smtClean="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6412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a:p>
          </p:txBody>
        </p:sp>
      </p:grpSp>
      <p:grpSp>
        <p:nvGrpSpPr>
          <p:cNvPr id="7"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3"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22542" name="Rectangle 14"/>
          <p:cNvSpPr>
            <a:spLocks noGrp="1" noChangeArrowheads="1"/>
          </p:cNvSpPr>
          <p:nvPr>
            <p:ph type="ctrTitle" sz="quarter"/>
          </p:nvPr>
        </p:nvSpPr>
        <p:spPr>
          <a:xfrm>
            <a:off x="685800" y="1981200"/>
            <a:ext cx="7772400" cy="1143000"/>
          </a:xfrm>
        </p:spPr>
        <p:txBody>
          <a:bodyPr anchor="ctr"/>
          <a:lstStyle>
            <a:lvl1pPr>
              <a:defRPr sz="2800">
                <a:solidFill>
                  <a:schemeClr val="tx1"/>
                </a:solidFill>
              </a:defRPr>
            </a:lvl1pPr>
          </a:lstStyle>
          <a:p>
            <a:r>
              <a:rPr lang="en-US"/>
              <a:t>Click to edit Master title style</a:t>
            </a:r>
          </a:p>
        </p:txBody>
      </p:sp>
      <p:sp>
        <p:nvSpPr>
          <p:cNvPr id="22543"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F236685C-8BCD-401C-827E-F143185408B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BA098EE-364A-4C08-AF9F-A347BB86DA9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6187420-1C2C-4326-8B20-AED0BAF8134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0FC143B-E0D6-4CC7-90C3-0C8905DB452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1631820-9423-4EAC-AD26-CD0C4CE974A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773D47C-A10D-420B-BC0D-C10AAC1D5F8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1D0086F4-BA5C-4BA1-9764-18C234F5783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7914FDAE-EA98-4879-8865-747CB4729C5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A90764D2-DB6E-49BB-9BB3-94CA187B3FD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9F583ADC-E862-4DF0-9172-84D58973A4A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7739AF23-C6B9-4CF2-B7D1-D3198AA5A51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77800" y="230188"/>
            <a:ext cx="203200" cy="6503987"/>
            <a:chOff x="112" y="145"/>
            <a:chExt cx="128" cy="4097"/>
          </a:xfrm>
        </p:grpSpPr>
        <p:sp>
          <p:nvSpPr>
            <p:cNvPr id="21507"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21508"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a:p>
          </p:txBody>
        </p:sp>
      </p:grpSp>
      <p:grpSp>
        <p:nvGrpSpPr>
          <p:cNvPr id="1027" name="Group 5"/>
          <p:cNvGrpSpPr>
            <a:grpSpLocks/>
          </p:cNvGrpSpPr>
          <p:nvPr/>
        </p:nvGrpSpPr>
        <p:grpSpPr bwMode="auto">
          <a:xfrm>
            <a:off x="8793163" y="220663"/>
            <a:ext cx="198437" cy="6408737"/>
            <a:chOff x="5539" y="139"/>
            <a:chExt cx="125" cy="4037"/>
          </a:xfrm>
        </p:grpSpPr>
        <p:sp>
          <p:nvSpPr>
            <p:cNvPr id="21510"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21511"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28" name="Group 8"/>
          <p:cNvGrpSpPr>
            <a:grpSpLocks/>
          </p:cNvGrpSpPr>
          <p:nvPr/>
        </p:nvGrpSpPr>
        <p:grpSpPr bwMode="auto">
          <a:xfrm>
            <a:off x="412750" y="6477000"/>
            <a:ext cx="8686800" cy="228600"/>
            <a:chOff x="260" y="4080"/>
            <a:chExt cx="5472" cy="144"/>
          </a:xfrm>
        </p:grpSpPr>
        <p:sp>
          <p:nvSpPr>
            <p:cNvPr id="21513"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21514"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029" name="Group 11"/>
          <p:cNvGrpSpPr>
            <a:grpSpLocks/>
          </p:cNvGrpSpPr>
          <p:nvPr/>
        </p:nvGrpSpPr>
        <p:grpSpPr bwMode="auto">
          <a:xfrm>
            <a:off x="76200" y="176213"/>
            <a:ext cx="8745538" cy="161925"/>
            <a:chOff x="48" y="111"/>
            <a:chExt cx="5509" cy="102"/>
          </a:xfrm>
        </p:grpSpPr>
        <p:sp>
          <p:nvSpPr>
            <p:cNvPr id="21516"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21517"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030" name="Group 14"/>
          <p:cNvGrpSpPr>
            <a:grpSpLocks/>
          </p:cNvGrpSpPr>
          <p:nvPr/>
        </p:nvGrpSpPr>
        <p:grpSpPr bwMode="auto">
          <a:xfrm>
            <a:off x="71438" y="176213"/>
            <a:ext cx="8745537" cy="161925"/>
            <a:chOff x="45" y="111"/>
            <a:chExt cx="5509" cy="102"/>
          </a:xfrm>
        </p:grpSpPr>
        <p:sp>
          <p:nvSpPr>
            <p:cNvPr id="21519"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21520"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23"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21524"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21525"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5C6FE3C3-76B0-4326-992F-0F6774C34F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rtl="0" eaLnBrk="0" fontAlgn="base" hangingPunct="0">
        <a:spcBef>
          <a:spcPct val="0"/>
        </a:spcBef>
        <a:spcAft>
          <a:spcPct val="0"/>
        </a:spcAft>
        <a:defRPr sz="2400" b="1">
          <a:solidFill>
            <a:srgbClr val="00FF00"/>
          </a:solidFill>
          <a:latin typeface="+mj-lt"/>
          <a:ea typeface="+mj-ea"/>
          <a:cs typeface="+mj-cs"/>
        </a:defRPr>
      </a:lvl1pPr>
      <a:lvl2pPr algn="ctr" rtl="0" eaLnBrk="0" fontAlgn="base" hangingPunct="0">
        <a:spcBef>
          <a:spcPct val="0"/>
        </a:spcBef>
        <a:spcAft>
          <a:spcPct val="0"/>
        </a:spcAft>
        <a:defRPr sz="2400" b="1">
          <a:solidFill>
            <a:srgbClr val="00FF00"/>
          </a:solidFill>
          <a:latin typeface="Times New Roman" pitchFamily="18" charset="0"/>
        </a:defRPr>
      </a:lvl2pPr>
      <a:lvl3pPr algn="ctr" rtl="0" eaLnBrk="0" fontAlgn="base" hangingPunct="0">
        <a:spcBef>
          <a:spcPct val="0"/>
        </a:spcBef>
        <a:spcAft>
          <a:spcPct val="0"/>
        </a:spcAft>
        <a:defRPr sz="2400" b="1">
          <a:solidFill>
            <a:srgbClr val="00FF00"/>
          </a:solidFill>
          <a:latin typeface="Times New Roman" pitchFamily="18" charset="0"/>
        </a:defRPr>
      </a:lvl3pPr>
      <a:lvl4pPr algn="ctr" rtl="0" eaLnBrk="0" fontAlgn="base" hangingPunct="0">
        <a:spcBef>
          <a:spcPct val="0"/>
        </a:spcBef>
        <a:spcAft>
          <a:spcPct val="0"/>
        </a:spcAft>
        <a:defRPr sz="2400" b="1">
          <a:solidFill>
            <a:srgbClr val="00FF00"/>
          </a:solidFill>
          <a:latin typeface="Times New Roman" pitchFamily="18" charset="0"/>
        </a:defRPr>
      </a:lvl4pPr>
      <a:lvl5pPr algn="ctr" rtl="0" eaLnBrk="0" fontAlgn="base" hangingPunct="0">
        <a:spcBef>
          <a:spcPct val="0"/>
        </a:spcBef>
        <a:spcAft>
          <a:spcPct val="0"/>
        </a:spcAft>
        <a:defRPr sz="2400" b="1">
          <a:solidFill>
            <a:srgbClr val="00FF00"/>
          </a:solidFill>
          <a:latin typeface="Times New Roman" pitchFamily="18" charset="0"/>
        </a:defRPr>
      </a:lvl5pPr>
      <a:lvl6pPr marL="457200" algn="ctr" rtl="0" fontAlgn="base">
        <a:spcBef>
          <a:spcPct val="0"/>
        </a:spcBef>
        <a:spcAft>
          <a:spcPct val="0"/>
        </a:spcAft>
        <a:defRPr sz="2400" b="1">
          <a:solidFill>
            <a:srgbClr val="00FF00"/>
          </a:solidFill>
          <a:latin typeface="Times New Roman" pitchFamily="18" charset="0"/>
        </a:defRPr>
      </a:lvl6pPr>
      <a:lvl7pPr marL="914400" algn="ctr" rtl="0" fontAlgn="base">
        <a:spcBef>
          <a:spcPct val="0"/>
        </a:spcBef>
        <a:spcAft>
          <a:spcPct val="0"/>
        </a:spcAft>
        <a:defRPr sz="2400" b="1">
          <a:solidFill>
            <a:srgbClr val="00FF00"/>
          </a:solidFill>
          <a:latin typeface="Times New Roman" pitchFamily="18" charset="0"/>
        </a:defRPr>
      </a:lvl7pPr>
      <a:lvl8pPr marL="1371600" algn="ctr" rtl="0" fontAlgn="base">
        <a:spcBef>
          <a:spcPct val="0"/>
        </a:spcBef>
        <a:spcAft>
          <a:spcPct val="0"/>
        </a:spcAft>
        <a:defRPr sz="2400" b="1">
          <a:solidFill>
            <a:srgbClr val="00FF00"/>
          </a:solidFill>
          <a:latin typeface="Times New Roman" pitchFamily="18" charset="0"/>
        </a:defRPr>
      </a:lvl8pPr>
      <a:lvl9pPr marL="1828800" algn="ctr" rtl="0" fontAlgn="base">
        <a:spcBef>
          <a:spcPct val="0"/>
        </a:spcBef>
        <a:spcAft>
          <a:spcPct val="0"/>
        </a:spcAft>
        <a:defRPr sz="2400" b="1">
          <a:solidFill>
            <a:srgbClr val="00FF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905000" y="685800"/>
            <a:ext cx="5257800" cy="1323439"/>
          </a:xfrm>
          <a:prstGeom prst="rect">
            <a:avLst/>
          </a:prstGeom>
          <a:noFill/>
          <a:ln w="9525">
            <a:noFill/>
            <a:miter lim="800000"/>
            <a:headEnd/>
            <a:tailEnd/>
          </a:ln>
        </p:spPr>
        <p:txBody>
          <a:bodyPr>
            <a:spAutoFit/>
          </a:bodyPr>
          <a:lstStyle/>
          <a:p>
            <a:pPr algn="ctr">
              <a:spcBef>
                <a:spcPct val="50000"/>
              </a:spcBef>
            </a:pPr>
            <a:r>
              <a:rPr lang="en-US" sz="3200" b="1" dirty="0">
                <a:solidFill>
                  <a:schemeClr val="tx2"/>
                </a:solidFill>
              </a:rPr>
              <a:t>COMPOSITE   </a:t>
            </a:r>
            <a:r>
              <a:rPr lang="en-US" sz="3200" b="1" dirty="0" smtClean="0">
                <a:solidFill>
                  <a:schemeClr val="tx2"/>
                </a:solidFill>
              </a:rPr>
              <a:t>BODIES</a:t>
            </a:r>
          </a:p>
          <a:p>
            <a:pPr algn="ctr">
              <a:spcBef>
                <a:spcPct val="50000"/>
              </a:spcBef>
            </a:pPr>
            <a:r>
              <a:rPr lang="en-US" sz="3200" b="1" dirty="0" smtClean="0">
                <a:solidFill>
                  <a:schemeClr val="tx2"/>
                </a:solidFill>
              </a:rPr>
              <a:t>Chap 9.2 and 9.5</a:t>
            </a:r>
            <a:endParaRPr lang="en-US" sz="3200" b="1" dirty="0">
              <a:solidFill>
                <a:schemeClr val="tx2"/>
              </a:solidFill>
            </a:endParaRPr>
          </a:p>
        </p:txBody>
      </p:sp>
      <p:grpSp>
        <p:nvGrpSpPr>
          <p:cNvPr id="2" name="Group 11"/>
          <p:cNvGrpSpPr>
            <a:grpSpLocks/>
          </p:cNvGrpSpPr>
          <p:nvPr/>
        </p:nvGrpSpPr>
        <p:grpSpPr bwMode="auto">
          <a:xfrm>
            <a:off x="2057400" y="2743200"/>
            <a:ext cx="4505325" cy="2298700"/>
            <a:chOff x="288" y="2592"/>
            <a:chExt cx="2838" cy="1448"/>
          </a:xfrm>
        </p:grpSpPr>
        <p:pic>
          <p:nvPicPr>
            <p:cNvPr id="3079" name="Picture 9" descr="CH 9 Water Tower III"/>
            <p:cNvPicPr>
              <a:picLocks noChangeAspect="1" noChangeArrowheads="1"/>
            </p:cNvPicPr>
            <p:nvPr/>
          </p:nvPicPr>
          <p:blipFill>
            <a:blip r:embed="rId3" cstate="print"/>
            <a:srcRect/>
            <a:stretch>
              <a:fillRect/>
            </a:stretch>
          </p:blipFill>
          <p:spPr bwMode="auto">
            <a:xfrm>
              <a:off x="288" y="2592"/>
              <a:ext cx="1309" cy="1448"/>
            </a:xfrm>
            <a:prstGeom prst="rect">
              <a:avLst/>
            </a:prstGeom>
            <a:noFill/>
            <a:ln w="9525">
              <a:noFill/>
              <a:miter lim="800000"/>
              <a:headEnd/>
              <a:tailEnd/>
            </a:ln>
          </p:spPr>
        </p:pic>
        <p:pic>
          <p:nvPicPr>
            <p:cNvPr id="3080" name="Picture 10" descr="CH 9 Freeway"/>
            <p:cNvPicPr>
              <a:picLocks noChangeAspect="1" noChangeArrowheads="1"/>
            </p:cNvPicPr>
            <p:nvPr/>
          </p:nvPicPr>
          <p:blipFill>
            <a:blip r:embed="rId4" cstate="print"/>
            <a:srcRect/>
            <a:stretch>
              <a:fillRect/>
            </a:stretch>
          </p:blipFill>
          <p:spPr bwMode="auto">
            <a:xfrm>
              <a:off x="1728" y="2592"/>
              <a:ext cx="1398" cy="1442"/>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3"/>
          <p:cNvSpPr txBox="1">
            <a:spLocks noChangeArrowheads="1"/>
          </p:cNvSpPr>
          <p:nvPr/>
        </p:nvSpPr>
        <p:spPr bwMode="auto">
          <a:xfrm>
            <a:off x="2819400" y="533400"/>
            <a:ext cx="2530475" cy="457200"/>
          </a:xfrm>
          <a:prstGeom prst="rect">
            <a:avLst/>
          </a:prstGeom>
          <a:noFill/>
          <a:ln w="9525">
            <a:noFill/>
            <a:miter lim="800000"/>
            <a:headEnd/>
            <a:tailEnd/>
          </a:ln>
        </p:spPr>
        <p:txBody>
          <a:bodyPr wrap="none">
            <a:spAutoFit/>
          </a:bodyPr>
          <a:lstStyle/>
          <a:p>
            <a:r>
              <a:rPr lang="en-US" sz="2400" b="1" dirty="0">
                <a:solidFill>
                  <a:schemeClr val="tx2"/>
                </a:solidFill>
              </a:rPr>
              <a:t>CONCEPT QUIZ</a:t>
            </a:r>
          </a:p>
        </p:txBody>
      </p:sp>
      <p:sp>
        <p:nvSpPr>
          <p:cNvPr id="57384" name="Text Box 40"/>
          <p:cNvSpPr txBox="1">
            <a:spLocks noChangeArrowheads="1"/>
          </p:cNvSpPr>
          <p:nvPr/>
        </p:nvSpPr>
        <p:spPr bwMode="auto">
          <a:xfrm>
            <a:off x="457200" y="1143000"/>
            <a:ext cx="5334000" cy="2292350"/>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1.    Based on the typical </a:t>
            </a:r>
            <a:r>
              <a:rPr lang="en-US" dirty="0" err="1">
                <a:solidFill>
                  <a:schemeClr val="tx2"/>
                </a:solidFill>
              </a:rPr>
              <a:t>centroid</a:t>
            </a:r>
            <a:r>
              <a:rPr lang="en-US" dirty="0">
                <a:solidFill>
                  <a:schemeClr val="tx2"/>
                </a:solidFill>
              </a:rPr>
              <a:t> information, what are the minimum number of pieces you will have to consider for determining the </a:t>
            </a:r>
            <a:r>
              <a:rPr lang="en-US" dirty="0" err="1">
                <a:solidFill>
                  <a:schemeClr val="tx2"/>
                </a:solidFill>
              </a:rPr>
              <a:t>centroid</a:t>
            </a:r>
            <a:r>
              <a:rPr lang="en-US" dirty="0">
                <a:solidFill>
                  <a:schemeClr val="tx2"/>
                </a:solidFill>
              </a:rPr>
              <a:t> of the area shown at the right?</a:t>
            </a:r>
          </a:p>
          <a:p>
            <a:pPr marL="457200" indent="-457200">
              <a:spcBef>
                <a:spcPct val="50000"/>
              </a:spcBef>
            </a:pPr>
            <a:r>
              <a:rPr lang="en-US" dirty="0">
                <a:solidFill>
                  <a:schemeClr val="tx2"/>
                </a:solidFill>
              </a:rPr>
              <a:t>	 A) 1     B) 2      C) 3      D) 4</a:t>
            </a:r>
          </a:p>
        </p:txBody>
      </p:sp>
      <p:sp>
        <p:nvSpPr>
          <p:cNvPr id="57385" name="Text Box 41"/>
          <p:cNvSpPr txBox="1">
            <a:spLocks noChangeArrowheads="1"/>
          </p:cNvSpPr>
          <p:nvPr/>
        </p:nvSpPr>
        <p:spPr bwMode="auto">
          <a:xfrm>
            <a:off x="457200" y="3657600"/>
            <a:ext cx="5943600" cy="2631490"/>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2. 	A storage box is tilted up to clean the rug underneath the box.  It is tilted up by pulling the handle C, with edge A remaining on the ground. What is the maximum angle of tilt (measured between bottom AB and the ground) possible before the box tips over?</a:t>
            </a:r>
          </a:p>
          <a:p>
            <a:pPr marL="457200" indent="-457200">
              <a:spcBef>
                <a:spcPct val="50000"/>
              </a:spcBef>
            </a:pPr>
            <a:r>
              <a:rPr lang="en-US" dirty="0">
                <a:solidFill>
                  <a:schemeClr val="tx2"/>
                </a:solidFill>
              </a:rPr>
              <a:t>	A)	30</a:t>
            </a:r>
            <a:r>
              <a:rPr lang="en-US" dirty="0">
                <a:solidFill>
                  <a:schemeClr val="tx2"/>
                </a:solidFill>
                <a:cs typeface="Times New Roman" pitchFamily="18" charset="0"/>
              </a:rPr>
              <a:t>°	B)   45 °      C)  60 °      D)  90 °</a:t>
            </a:r>
          </a:p>
        </p:txBody>
      </p:sp>
      <p:grpSp>
        <p:nvGrpSpPr>
          <p:cNvPr id="2" name="Group 86"/>
          <p:cNvGrpSpPr>
            <a:grpSpLocks/>
          </p:cNvGrpSpPr>
          <p:nvPr/>
        </p:nvGrpSpPr>
        <p:grpSpPr bwMode="auto">
          <a:xfrm>
            <a:off x="6324600" y="868363"/>
            <a:ext cx="2265363" cy="2255837"/>
            <a:chOff x="3984" y="547"/>
            <a:chExt cx="1427" cy="1421"/>
          </a:xfrm>
        </p:grpSpPr>
        <p:grpSp>
          <p:nvGrpSpPr>
            <p:cNvPr id="14364" name="Group 77"/>
            <p:cNvGrpSpPr>
              <a:grpSpLocks/>
            </p:cNvGrpSpPr>
            <p:nvPr/>
          </p:nvGrpSpPr>
          <p:grpSpPr bwMode="auto">
            <a:xfrm>
              <a:off x="3984" y="547"/>
              <a:ext cx="1427" cy="1421"/>
              <a:chOff x="3984" y="547"/>
              <a:chExt cx="1427" cy="1421"/>
            </a:xfrm>
          </p:grpSpPr>
          <p:sp>
            <p:nvSpPr>
              <p:cNvPr id="14370" name="Line 52"/>
              <p:cNvSpPr>
                <a:spLocks noChangeShapeType="1"/>
              </p:cNvSpPr>
              <p:nvPr/>
            </p:nvSpPr>
            <p:spPr bwMode="auto">
              <a:xfrm>
                <a:off x="3984" y="816"/>
                <a:ext cx="0" cy="1152"/>
              </a:xfrm>
              <a:prstGeom prst="line">
                <a:avLst/>
              </a:prstGeom>
              <a:noFill/>
              <a:ln w="9525">
                <a:solidFill>
                  <a:schemeClr val="tx1"/>
                </a:solidFill>
                <a:round/>
                <a:headEnd/>
                <a:tailEnd/>
              </a:ln>
            </p:spPr>
            <p:txBody>
              <a:bodyPr wrap="none"/>
              <a:lstStyle/>
              <a:p>
                <a:endParaRPr lang="en-US"/>
              </a:p>
            </p:txBody>
          </p:sp>
          <p:sp>
            <p:nvSpPr>
              <p:cNvPr id="14371" name="Line 53"/>
              <p:cNvSpPr>
                <a:spLocks noChangeShapeType="1"/>
              </p:cNvSpPr>
              <p:nvPr/>
            </p:nvSpPr>
            <p:spPr bwMode="auto">
              <a:xfrm>
                <a:off x="3984" y="1968"/>
                <a:ext cx="1056" cy="0"/>
              </a:xfrm>
              <a:prstGeom prst="line">
                <a:avLst/>
              </a:prstGeom>
              <a:noFill/>
              <a:ln w="9525">
                <a:solidFill>
                  <a:schemeClr val="tx1"/>
                </a:solidFill>
                <a:round/>
                <a:headEnd/>
                <a:tailEnd/>
              </a:ln>
            </p:spPr>
            <p:txBody>
              <a:bodyPr wrap="none"/>
              <a:lstStyle/>
              <a:p>
                <a:endParaRPr lang="en-US"/>
              </a:p>
            </p:txBody>
          </p:sp>
          <p:sp>
            <p:nvSpPr>
              <p:cNvPr id="14372" name="Line 54"/>
              <p:cNvSpPr>
                <a:spLocks noChangeShapeType="1"/>
              </p:cNvSpPr>
              <p:nvPr/>
            </p:nvSpPr>
            <p:spPr bwMode="auto">
              <a:xfrm>
                <a:off x="4608" y="1056"/>
                <a:ext cx="240" cy="240"/>
              </a:xfrm>
              <a:prstGeom prst="line">
                <a:avLst/>
              </a:prstGeom>
              <a:noFill/>
              <a:ln w="9525">
                <a:solidFill>
                  <a:schemeClr val="tx1"/>
                </a:solidFill>
                <a:round/>
                <a:headEnd/>
                <a:tailEnd/>
              </a:ln>
            </p:spPr>
            <p:txBody>
              <a:bodyPr wrap="none"/>
              <a:lstStyle/>
              <a:p>
                <a:endParaRPr lang="en-US"/>
              </a:p>
            </p:txBody>
          </p:sp>
          <p:sp>
            <p:nvSpPr>
              <p:cNvPr id="14373" name="Line 55"/>
              <p:cNvSpPr>
                <a:spLocks noChangeShapeType="1"/>
              </p:cNvSpPr>
              <p:nvPr/>
            </p:nvSpPr>
            <p:spPr bwMode="auto">
              <a:xfrm flipH="1">
                <a:off x="4848" y="1296"/>
                <a:ext cx="0" cy="672"/>
              </a:xfrm>
              <a:prstGeom prst="line">
                <a:avLst/>
              </a:prstGeom>
              <a:noFill/>
              <a:ln w="25400">
                <a:solidFill>
                  <a:schemeClr val="tx1"/>
                </a:solidFill>
                <a:round/>
                <a:headEnd/>
                <a:tailEnd/>
              </a:ln>
            </p:spPr>
            <p:txBody>
              <a:bodyPr wrap="none"/>
              <a:lstStyle/>
              <a:p>
                <a:endParaRPr lang="en-US"/>
              </a:p>
            </p:txBody>
          </p:sp>
          <p:sp>
            <p:nvSpPr>
              <p:cNvPr id="14374" name="Line 56"/>
              <p:cNvSpPr>
                <a:spLocks noChangeShapeType="1"/>
              </p:cNvSpPr>
              <p:nvPr/>
            </p:nvSpPr>
            <p:spPr bwMode="auto">
              <a:xfrm>
                <a:off x="4608" y="816"/>
                <a:ext cx="0" cy="96"/>
              </a:xfrm>
              <a:prstGeom prst="line">
                <a:avLst/>
              </a:prstGeom>
              <a:noFill/>
              <a:ln w="9525">
                <a:solidFill>
                  <a:schemeClr val="tx1"/>
                </a:solidFill>
                <a:round/>
                <a:headEnd/>
                <a:tailEnd/>
              </a:ln>
            </p:spPr>
            <p:txBody>
              <a:bodyPr wrap="none"/>
              <a:lstStyle/>
              <a:p>
                <a:endParaRPr lang="en-US"/>
              </a:p>
            </p:txBody>
          </p:sp>
          <p:sp>
            <p:nvSpPr>
              <p:cNvPr id="14375" name="Line 57"/>
              <p:cNvSpPr>
                <a:spLocks noChangeShapeType="1"/>
              </p:cNvSpPr>
              <p:nvPr/>
            </p:nvSpPr>
            <p:spPr bwMode="auto">
              <a:xfrm>
                <a:off x="3984" y="864"/>
                <a:ext cx="624" cy="0"/>
              </a:xfrm>
              <a:prstGeom prst="line">
                <a:avLst/>
              </a:prstGeom>
              <a:noFill/>
              <a:ln w="9525">
                <a:solidFill>
                  <a:schemeClr val="tx1"/>
                </a:solidFill>
                <a:round/>
                <a:headEnd type="arrow" w="med" len="med"/>
                <a:tailEnd type="arrow" w="med" len="med"/>
              </a:ln>
            </p:spPr>
            <p:txBody>
              <a:bodyPr wrap="none"/>
              <a:lstStyle/>
              <a:p>
                <a:endParaRPr lang="en-US"/>
              </a:p>
            </p:txBody>
          </p:sp>
          <p:sp>
            <p:nvSpPr>
              <p:cNvPr id="14376" name="Line 58"/>
              <p:cNvSpPr>
                <a:spLocks noChangeShapeType="1"/>
              </p:cNvSpPr>
              <p:nvPr/>
            </p:nvSpPr>
            <p:spPr bwMode="auto">
              <a:xfrm>
                <a:off x="4848" y="816"/>
                <a:ext cx="0" cy="96"/>
              </a:xfrm>
              <a:prstGeom prst="line">
                <a:avLst/>
              </a:prstGeom>
              <a:noFill/>
              <a:ln w="9525">
                <a:solidFill>
                  <a:schemeClr val="tx1"/>
                </a:solidFill>
                <a:round/>
                <a:headEnd/>
                <a:tailEnd/>
              </a:ln>
            </p:spPr>
            <p:txBody>
              <a:bodyPr wrap="none"/>
              <a:lstStyle/>
              <a:p>
                <a:endParaRPr lang="en-US"/>
              </a:p>
            </p:txBody>
          </p:sp>
          <p:sp>
            <p:nvSpPr>
              <p:cNvPr id="14377" name="Line 59"/>
              <p:cNvSpPr>
                <a:spLocks noChangeShapeType="1"/>
              </p:cNvSpPr>
              <p:nvPr/>
            </p:nvSpPr>
            <p:spPr bwMode="auto">
              <a:xfrm>
                <a:off x="4608" y="864"/>
                <a:ext cx="240" cy="0"/>
              </a:xfrm>
              <a:prstGeom prst="line">
                <a:avLst/>
              </a:prstGeom>
              <a:noFill/>
              <a:ln w="9525">
                <a:solidFill>
                  <a:schemeClr val="tx1"/>
                </a:solidFill>
                <a:round/>
                <a:headEnd type="arrow" w="med" len="med"/>
                <a:tailEnd type="arrow" w="med" len="med"/>
              </a:ln>
            </p:spPr>
            <p:txBody>
              <a:bodyPr wrap="none"/>
              <a:lstStyle/>
              <a:p>
                <a:endParaRPr lang="en-US"/>
              </a:p>
            </p:txBody>
          </p:sp>
          <p:sp>
            <p:nvSpPr>
              <p:cNvPr id="14378" name="Line 60"/>
              <p:cNvSpPr>
                <a:spLocks noChangeShapeType="1"/>
              </p:cNvSpPr>
              <p:nvPr/>
            </p:nvSpPr>
            <p:spPr bwMode="auto">
              <a:xfrm>
                <a:off x="4608" y="1056"/>
                <a:ext cx="384" cy="0"/>
              </a:xfrm>
              <a:prstGeom prst="line">
                <a:avLst/>
              </a:prstGeom>
              <a:noFill/>
              <a:ln w="9525">
                <a:solidFill>
                  <a:schemeClr val="tx1"/>
                </a:solidFill>
                <a:prstDash val="sysDot"/>
                <a:round/>
                <a:headEnd/>
                <a:tailEnd/>
              </a:ln>
            </p:spPr>
            <p:txBody>
              <a:bodyPr wrap="none"/>
              <a:lstStyle/>
              <a:p>
                <a:endParaRPr lang="en-US"/>
              </a:p>
            </p:txBody>
          </p:sp>
          <p:sp>
            <p:nvSpPr>
              <p:cNvPr id="14379" name="Line 61"/>
              <p:cNvSpPr>
                <a:spLocks noChangeShapeType="1"/>
              </p:cNvSpPr>
              <p:nvPr/>
            </p:nvSpPr>
            <p:spPr bwMode="auto">
              <a:xfrm>
                <a:off x="4848" y="912"/>
                <a:ext cx="0" cy="432"/>
              </a:xfrm>
              <a:prstGeom prst="line">
                <a:avLst/>
              </a:prstGeom>
              <a:noFill/>
              <a:ln w="9525">
                <a:solidFill>
                  <a:schemeClr val="tx1"/>
                </a:solidFill>
                <a:prstDash val="sysDot"/>
                <a:round/>
                <a:headEnd/>
                <a:tailEnd/>
              </a:ln>
            </p:spPr>
            <p:txBody>
              <a:bodyPr wrap="none"/>
              <a:lstStyle/>
              <a:p>
                <a:endParaRPr lang="en-US"/>
              </a:p>
            </p:txBody>
          </p:sp>
          <p:sp>
            <p:nvSpPr>
              <p:cNvPr id="14380" name="Line 62"/>
              <p:cNvSpPr>
                <a:spLocks noChangeShapeType="1"/>
              </p:cNvSpPr>
              <p:nvPr/>
            </p:nvSpPr>
            <p:spPr bwMode="auto">
              <a:xfrm>
                <a:off x="4944" y="1056"/>
                <a:ext cx="144" cy="0"/>
              </a:xfrm>
              <a:prstGeom prst="line">
                <a:avLst/>
              </a:prstGeom>
              <a:noFill/>
              <a:ln w="9525">
                <a:solidFill>
                  <a:schemeClr val="tx1"/>
                </a:solidFill>
                <a:round/>
                <a:headEnd/>
                <a:tailEnd/>
              </a:ln>
            </p:spPr>
            <p:txBody>
              <a:bodyPr wrap="none"/>
              <a:lstStyle/>
              <a:p>
                <a:endParaRPr lang="en-US"/>
              </a:p>
            </p:txBody>
          </p:sp>
          <p:sp>
            <p:nvSpPr>
              <p:cNvPr id="14381" name="Line 63"/>
              <p:cNvSpPr>
                <a:spLocks noChangeShapeType="1"/>
              </p:cNvSpPr>
              <p:nvPr/>
            </p:nvSpPr>
            <p:spPr bwMode="auto">
              <a:xfrm>
                <a:off x="4944" y="1296"/>
                <a:ext cx="144" cy="0"/>
              </a:xfrm>
              <a:prstGeom prst="line">
                <a:avLst/>
              </a:prstGeom>
              <a:noFill/>
              <a:ln w="9525">
                <a:solidFill>
                  <a:schemeClr val="tx1"/>
                </a:solidFill>
                <a:round/>
                <a:headEnd/>
                <a:tailEnd/>
              </a:ln>
            </p:spPr>
            <p:txBody>
              <a:bodyPr wrap="none"/>
              <a:lstStyle/>
              <a:p>
                <a:endParaRPr lang="en-US"/>
              </a:p>
            </p:txBody>
          </p:sp>
          <p:sp>
            <p:nvSpPr>
              <p:cNvPr id="14382" name="Line 64"/>
              <p:cNvSpPr>
                <a:spLocks noChangeShapeType="1"/>
              </p:cNvSpPr>
              <p:nvPr/>
            </p:nvSpPr>
            <p:spPr bwMode="auto">
              <a:xfrm>
                <a:off x="4992" y="1056"/>
                <a:ext cx="0" cy="240"/>
              </a:xfrm>
              <a:prstGeom prst="line">
                <a:avLst/>
              </a:prstGeom>
              <a:noFill/>
              <a:ln w="9525">
                <a:solidFill>
                  <a:schemeClr val="tx1"/>
                </a:solidFill>
                <a:round/>
                <a:headEnd type="arrow" w="med" len="med"/>
                <a:tailEnd type="arrow" w="med" len="med"/>
              </a:ln>
            </p:spPr>
            <p:txBody>
              <a:bodyPr wrap="none"/>
              <a:lstStyle/>
              <a:p>
                <a:endParaRPr lang="en-US"/>
              </a:p>
            </p:txBody>
          </p:sp>
          <p:sp>
            <p:nvSpPr>
              <p:cNvPr id="14383" name="Line 65"/>
              <p:cNvSpPr>
                <a:spLocks noChangeShapeType="1"/>
              </p:cNvSpPr>
              <p:nvPr/>
            </p:nvSpPr>
            <p:spPr bwMode="auto">
              <a:xfrm>
                <a:off x="4992" y="1296"/>
                <a:ext cx="0" cy="672"/>
              </a:xfrm>
              <a:prstGeom prst="line">
                <a:avLst/>
              </a:prstGeom>
              <a:noFill/>
              <a:ln w="9525">
                <a:solidFill>
                  <a:schemeClr val="tx1"/>
                </a:solidFill>
                <a:round/>
                <a:headEnd type="arrow" w="med" len="med"/>
                <a:tailEnd type="arrow" w="med" len="med"/>
              </a:ln>
            </p:spPr>
            <p:txBody>
              <a:bodyPr wrap="none"/>
              <a:lstStyle/>
              <a:p>
                <a:endParaRPr lang="en-US"/>
              </a:p>
            </p:txBody>
          </p:sp>
          <p:sp>
            <p:nvSpPr>
              <p:cNvPr id="14384" name="Text Box 66"/>
              <p:cNvSpPr txBox="1">
                <a:spLocks noChangeArrowheads="1"/>
              </p:cNvSpPr>
              <p:nvPr/>
            </p:nvSpPr>
            <p:spPr bwMode="auto">
              <a:xfrm>
                <a:off x="4080" y="624"/>
                <a:ext cx="419" cy="269"/>
              </a:xfrm>
              <a:prstGeom prst="rect">
                <a:avLst/>
              </a:prstGeom>
              <a:noFill/>
              <a:ln w="9525">
                <a:noFill/>
                <a:miter lim="800000"/>
                <a:headEnd/>
                <a:tailEnd/>
              </a:ln>
            </p:spPr>
            <p:txBody>
              <a:bodyPr wrap="none">
                <a:spAutoFit/>
              </a:bodyPr>
              <a:lstStyle/>
              <a:p>
                <a:r>
                  <a:rPr lang="en-US"/>
                  <a:t>3cm</a:t>
                </a:r>
              </a:p>
            </p:txBody>
          </p:sp>
          <p:sp>
            <p:nvSpPr>
              <p:cNvPr id="14385" name="Text Box 67"/>
              <p:cNvSpPr txBox="1">
                <a:spLocks noChangeArrowheads="1"/>
              </p:cNvSpPr>
              <p:nvPr/>
            </p:nvSpPr>
            <p:spPr bwMode="auto">
              <a:xfrm>
                <a:off x="4560" y="547"/>
                <a:ext cx="463" cy="269"/>
              </a:xfrm>
              <a:prstGeom prst="rect">
                <a:avLst/>
              </a:prstGeom>
              <a:noFill/>
              <a:ln w="9525">
                <a:noFill/>
                <a:miter lim="800000"/>
                <a:headEnd/>
                <a:tailEnd/>
              </a:ln>
            </p:spPr>
            <p:txBody>
              <a:bodyPr wrap="none">
                <a:spAutoFit/>
              </a:bodyPr>
              <a:lstStyle/>
              <a:p>
                <a:r>
                  <a:rPr lang="en-US"/>
                  <a:t>1 cm</a:t>
                </a:r>
              </a:p>
            </p:txBody>
          </p:sp>
          <p:sp>
            <p:nvSpPr>
              <p:cNvPr id="14386" name="Text Box 68"/>
              <p:cNvSpPr txBox="1">
                <a:spLocks noChangeArrowheads="1"/>
              </p:cNvSpPr>
              <p:nvPr/>
            </p:nvSpPr>
            <p:spPr bwMode="auto">
              <a:xfrm>
                <a:off x="4944" y="1008"/>
                <a:ext cx="463" cy="269"/>
              </a:xfrm>
              <a:prstGeom prst="rect">
                <a:avLst/>
              </a:prstGeom>
              <a:noFill/>
              <a:ln w="9525">
                <a:noFill/>
                <a:miter lim="800000"/>
                <a:headEnd/>
                <a:tailEnd/>
              </a:ln>
            </p:spPr>
            <p:txBody>
              <a:bodyPr wrap="none">
                <a:spAutoFit/>
              </a:bodyPr>
              <a:lstStyle/>
              <a:p>
                <a:r>
                  <a:rPr lang="en-US"/>
                  <a:t>1 cm</a:t>
                </a:r>
              </a:p>
            </p:txBody>
          </p:sp>
          <p:sp>
            <p:nvSpPr>
              <p:cNvPr id="14387" name="Text Box 69"/>
              <p:cNvSpPr txBox="1">
                <a:spLocks noChangeArrowheads="1"/>
              </p:cNvSpPr>
              <p:nvPr/>
            </p:nvSpPr>
            <p:spPr bwMode="auto">
              <a:xfrm>
                <a:off x="4992" y="1488"/>
                <a:ext cx="419" cy="269"/>
              </a:xfrm>
              <a:prstGeom prst="rect">
                <a:avLst/>
              </a:prstGeom>
              <a:noFill/>
              <a:ln w="9525">
                <a:noFill/>
                <a:miter lim="800000"/>
                <a:headEnd/>
                <a:tailEnd/>
              </a:ln>
            </p:spPr>
            <p:txBody>
              <a:bodyPr wrap="none">
                <a:spAutoFit/>
              </a:bodyPr>
              <a:lstStyle/>
              <a:p>
                <a:r>
                  <a:rPr lang="en-US"/>
                  <a:t>3cm</a:t>
                </a:r>
              </a:p>
            </p:txBody>
          </p:sp>
          <p:sp>
            <p:nvSpPr>
              <p:cNvPr id="14388" name="Line 70"/>
              <p:cNvSpPr>
                <a:spLocks noChangeShapeType="1"/>
              </p:cNvSpPr>
              <p:nvPr/>
            </p:nvSpPr>
            <p:spPr bwMode="auto">
              <a:xfrm flipH="1">
                <a:off x="3984" y="1056"/>
                <a:ext cx="624" cy="240"/>
              </a:xfrm>
              <a:prstGeom prst="line">
                <a:avLst/>
              </a:prstGeom>
              <a:noFill/>
              <a:ln w="9525">
                <a:solidFill>
                  <a:schemeClr val="tx1"/>
                </a:solidFill>
                <a:round/>
                <a:headEnd/>
                <a:tailEnd/>
              </a:ln>
            </p:spPr>
            <p:txBody>
              <a:bodyPr wrap="none"/>
              <a:lstStyle/>
              <a:p>
                <a:endParaRPr lang="en-US"/>
              </a:p>
            </p:txBody>
          </p:sp>
        </p:grpSp>
        <p:sp>
          <p:nvSpPr>
            <p:cNvPr id="14365" name="Line 71"/>
            <p:cNvSpPr>
              <a:spLocks noChangeShapeType="1"/>
            </p:cNvSpPr>
            <p:nvPr/>
          </p:nvSpPr>
          <p:spPr bwMode="auto">
            <a:xfrm>
              <a:off x="3984" y="1296"/>
              <a:ext cx="0" cy="672"/>
            </a:xfrm>
            <a:prstGeom prst="line">
              <a:avLst/>
            </a:prstGeom>
            <a:noFill/>
            <a:ln w="38100">
              <a:solidFill>
                <a:srgbClr val="00FF00"/>
              </a:solidFill>
              <a:round/>
              <a:headEnd/>
              <a:tailEnd/>
            </a:ln>
          </p:spPr>
          <p:txBody>
            <a:bodyPr wrap="none" anchor="ctr"/>
            <a:lstStyle/>
            <a:p>
              <a:endParaRPr lang="en-US"/>
            </a:p>
          </p:txBody>
        </p:sp>
        <p:sp>
          <p:nvSpPr>
            <p:cNvPr id="14366" name="Line 72"/>
            <p:cNvSpPr>
              <a:spLocks noChangeShapeType="1"/>
            </p:cNvSpPr>
            <p:nvPr/>
          </p:nvSpPr>
          <p:spPr bwMode="auto">
            <a:xfrm>
              <a:off x="3984" y="1968"/>
              <a:ext cx="864" cy="0"/>
            </a:xfrm>
            <a:prstGeom prst="line">
              <a:avLst/>
            </a:prstGeom>
            <a:noFill/>
            <a:ln w="38100">
              <a:solidFill>
                <a:srgbClr val="00FF00"/>
              </a:solidFill>
              <a:round/>
              <a:headEnd/>
              <a:tailEnd/>
            </a:ln>
          </p:spPr>
          <p:txBody>
            <a:bodyPr wrap="none" anchor="ctr"/>
            <a:lstStyle/>
            <a:p>
              <a:endParaRPr lang="en-US"/>
            </a:p>
          </p:txBody>
        </p:sp>
        <p:sp>
          <p:nvSpPr>
            <p:cNvPr id="14367" name="Line 73"/>
            <p:cNvSpPr>
              <a:spLocks noChangeShapeType="1"/>
            </p:cNvSpPr>
            <p:nvPr/>
          </p:nvSpPr>
          <p:spPr bwMode="auto">
            <a:xfrm flipV="1">
              <a:off x="4848" y="1296"/>
              <a:ext cx="0" cy="672"/>
            </a:xfrm>
            <a:prstGeom prst="line">
              <a:avLst/>
            </a:prstGeom>
            <a:noFill/>
            <a:ln w="38100">
              <a:solidFill>
                <a:srgbClr val="00FF00"/>
              </a:solidFill>
              <a:round/>
              <a:headEnd/>
              <a:tailEnd/>
            </a:ln>
          </p:spPr>
          <p:txBody>
            <a:bodyPr wrap="none" anchor="ctr"/>
            <a:lstStyle/>
            <a:p>
              <a:endParaRPr lang="en-US"/>
            </a:p>
          </p:txBody>
        </p:sp>
        <p:sp>
          <p:nvSpPr>
            <p:cNvPr id="14368" name="Line 74"/>
            <p:cNvSpPr>
              <a:spLocks noChangeShapeType="1"/>
            </p:cNvSpPr>
            <p:nvPr/>
          </p:nvSpPr>
          <p:spPr bwMode="auto">
            <a:xfrm flipH="1" flipV="1">
              <a:off x="4608" y="1056"/>
              <a:ext cx="252" cy="240"/>
            </a:xfrm>
            <a:prstGeom prst="line">
              <a:avLst/>
            </a:prstGeom>
            <a:noFill/>
            <a:ln w="38100">
              <a:solidFill>
                <a:srgbClr val="00FF00"/>
              </a:solidFill>
              <a:round/>
              <a:headEnd/>
              <a:tailEnd/>
            </a:ln>
          </p:spPr>
          <p:txBody>
            <a:bodyPr wrap="none" anchor="ctr"/>
            <a:lstStyle/>
            <a:p>
              <a:endParaRPr lang="en-US"/>
            </a:p>
          </p:txBody>
        </p:sp>
        <p:sp>
          <p:nvSpPr>
            <p:cNvPr id="14369" name="Line 75"/>
            <p:cNvSpPr>
              <a:spLocks noChangeShapeType="1"/>
            </p:cNvSpPr>
            <p:nvPr/>
          </p:nvSpPr>
          <p:spPr bwMode="auto">
            <a:xfrm flipV="1">
              <a:off x="3984" y="1056"/>
              <a:ext cx="624" cy="240"/>
            </a:xfrm>
            <a:prstGeom prst="line">
              <a:avLst/>
            </a:prstGeom>
            <a:noFill/>
            <a:ln w="38100">
              <a:solidFill>
                <a:srgbClr val="00FF00"/>
              </a:solidFill>
              <a:round/>
              <a:headEnd/>
              <a:tailEnd/>
            </a:ln>
          </p:spPr>
          <p:txBody>
            <a:bodyPr wrap="none" anchor="ctr"/>
            <a:lstStyle/>
            <a:p>
              <a:endParaRPr lang="en-US"/>
            </a:p>
          </p:txBody>
        </p:sp>
      </p:grpSp>
      <p:grpSp>
        <p:nvGrpSpPr>
          <p:cNvPr id="4" name="Group 87"/>
          <p:cNvGrpSpPr>
            <a:grpSpLocks/>
          </p:cNvGrpSpPr>
          <p:nvPr/>
        </p:nvGrpSpPr>
        <p:grpSpPr bwMode="auto">
          <a:xfrm>
            <a:off x="6248400" y="3657600"/>
            <a:ext cx="2595563" cy="2484438"/>
            <a:chOff x="3936" y="2304"/>
            <a:chExt cx="1635" cy="1565"/>
          </a:xfrm>
        </p:grpSpPr>
        <p:sp>
          <p:nvSpPr>
            <p:cNvPr id="14345" name="Line 26"/>
            <p:cNvSpPr>
              <a:spLocks noChangeShapeType="1"/>
            </p:cNvSpPr>
            <p:nvPr/>
          </p:nvSpPr>
          <p:spPr bwMode="auto">
            <a:xfrm>
              <a:off x="4176" y="2640"/>
              <a:ext cx="0" cy="1104"/>
            </a:xfrm>
            <a:prstGeom prst="line">
              <a:avLst/>
            </a:prstGeom>
            <a:noFill/>
            <a:ln w="9525">
              <a:solidFill>
                <a:schemeClr val="tx1"/>
              </a:solidFill>
              <a:round/>
              <a:headEnd/>
              <a:tailEnd/>
            </a:ln>
          </p:spPr>
          <p:txBody>
            <a:bodyPr wrap="none"/>
            <a:lstStyle/>
            <a:p>
              <a:endParaRPr lang="en-US"/>
            </a:p>
          </p:txBody>
        </p:sp>
        <p:sp>
          <p:nvSpPr>
            <p:cNvPr id="14346" name="Line 27"/>
            <p:cNvSpPr>
              <a:spLocks noChangeShapeType="1"/>
            </p:cNvSpPr>
            <p:nvPr/>
          </p:nvSpPr>
          <p:spPr bwMode="auto">
            <a:xfrm>
              <a:off x="4176" y="3744"/>
              <a:ext cx="1104" cy="0"/>
            </a:xfrm>
            <a:prstGeom prst="line">
              <a:avLst/>
            </a:prstGeom>
            <a:noFill/>
            <a:ln w="9525">
              <a:solidFill>
                <a:schemeClr val="tx1"/>
              </a:solidFill>
              <a:round/>
              <a:headEnd/>
              <a:tailEnd/>
            </a:ln>
          </p:spPr>
          <p:txBody>
            <a:bodyPr wrap="none"/>
            <a:lstStyle/>
            <a:p>
              <a:endParaRPr lang="en-US"/>
            </a:p>
          </p:txBody>
        </p:sp>
        <p:sp>
          <p:nvSpPr>
            <p:cNvPr id="14347" name="Line 28"/>
            <p:cNvSpPr>
              <a:spLocks noChangeShapeType="1"/>
            </p:cNvSpPr>
            <p:nvPr/>
          </p:nvSpPr>
          <p:spPr bwMode="auto">
            <a:xfrm>
              <a:off x="5280" y="2880"/>
              <a:ext cx="0" cy="864"/>
            </a:xfrm>
            <a:prstGeom prst="line">
              <a:avLst/>
            </a:prstGeom>
            <a:noFill/>
            <a:ln w="9525">
              <a:solidFill>
                <a:schemeClr val="tx1"/>
              </a:solidFill>
              <a:round/>
              <a:headEnd/>
              <a:tailEnd/>
            </a:ln>
          </p:spPr>
          <p:txBody>
            <a:bodyPr wrap="none"/>
            <a:lstStyle/>
            <a:p>
              <a:endParaRPr lang="en-US"/>
            </a:p>
          </p:txBody>
        </p:sp>
        <p:sp>
          <p:nvSpPr>
            <p:cNvPr id="14348" name="Line 29"/>
            <p:cNvSpPr>
              <a:spLocks noChangeShapeType="1"/>
            </p:cNvSpPr>
            <p:nvPr/>
          </p:nvSpPr>
          <p:spPr bwMode="auto">
            <a:xfrm>
              <a:off x="4176" y="2880"/>
              <a:ext cx="1104" cy="0"/>
            </a:xfrm>
            <a:prstGeom prst="line">
              <a:avLst/>
            </a:prstGeom>
            <a:noFill/>
            <a:ln w="9525">
              <a:solidFill>
                <a:schemeClr val="tx1"/>
              </a:solidFill>
              <a:round/>
              <a:headEnd/>
              <a:tailEnd/>
            </a:ln>
          </p:spPr>
          <p:txBody>
            <a:bodyPr wrap="none"/>
            <a:lstStyle/>
            <a:p>
              <a:endParaRPr lang="en-US"/>
            </a:p>
          </p:txBody>
        </p:sp>
        <p:sp>
          <p:nvSpPr>
            <p:cNvPr id="14349" name="Line 30"/>
            <p:cNvSpPr>
              <a:spLocks noChangeShapeType="1"/>
            </p:cNvSpPr>
            <p:nvPr/>
          </p:nvSpPr>
          <p:spPr bwMode="auto">
            <a:xfrm>
              <a:off x="4752" y="3456"/>
              <a:ext cx="528" cy="288"/>
            </a:xfrm>
            <a:prstGeom prst="line">
              <a:avLst/>
            </a:prstGeom>
            <a:noFill/>
            <a:ln w="9525">
              <a:solidFill>
                <a:schemeClr val="tx1"/>
              </a:solidFill>
              <a:round/>
              <a:headEnd/>
              <a:tailEnd/>
            </a:ln>
          </p:spPr>
          <p:txBody>
            <a:bodyPr wrap="none"/>
            <a:lstStyle/>
            <a:p>
              <a:endParaRPr lang="en-US"/>
            </a:p>
          </p:txBody>
        </p:sp>
        <p:sp>
          <p:nvSpPr>
            <p:cNvPr id="14350" name="Oval 31"/>
            <p:cNvSpPr>
              <a:spLocks noChangeArrowheads="1"/>
            </p:cNvSpPr>
            <p:nvPr/>
          </p:nvSpPr>
          <p:spPr bwMode="auto">
            <a:xfrm>
              <a:off x="4656" y="3360"/>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14351" name="Oval 32"/>
            <p:cNvSpPr>
              <a:spLocks noChangeArrowheads="1"/>
            </p:cNvSpPr>
            <p:nvPr/>
          </p:nvSpPr>
          <p:spPr bwMode="auto">
            <a:xfrm>
              <a:off x="4032" y="2544"/>
              <a:ext cx="144" cy="144"/>
            </a:xfrm>
            <a:prstGeom prst="ellipse">
              <a:avLst/>
            </a:prstGeom>
            <a:solidFill>
              <a:schemeClr val="bg1"/>
            </a:solidFill>
            <a:ln w="9525">
              <a:solidFill>
                <a:schemeClr val="tx1"/>
              </a:solidFill>
              <a:round/>
              <a:headEnd/>
              <a:tailEnd/>
            </a:ln>
          </p:spPr>
          <p:txBody>
            <a:bodyPr wrap="none" anchor="ctr"/>
            <a:lstStyle/>
            <a:p>
              <a:endParaRPr lang="en-US"/>
            </a:p>
          </p:txBody>
        </p:sp>
        <p:sp>
          <p:nvSpPr>
            <p:cNvPr id="14352" name="Arc 33"/>
            <p:cNvSpPr>
              <a:spLocks/>
            </p:cNvSpPr>
            <p:nvPr/>
          </p:nvSpPr>
          <p:spPr bwMode="auto">
            <a:xfrm flipH="1">
              <a:off x="4752" y="3552"/>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14353" name="Text Box 34"/>
            <p:cNvSpPr txBox="1">
              <a:spLocks noChangeArrowheads="1"/>
            </p:cNvSpPr>
            <p:nvPr/>
          </p:nvSpPr>
          <p:spPr bwMode="auto">
            <a:xfrm>
              <a:off x="4416" y="3456"/>
              <a:ext cx="347" cy="269"/>
            </a:xfrm>
            <a:prstGeom prst="rect">
              <a:avLst/>
            </a:prstGeom>
            <a:noFill/>
            <a:ln w="9525">
              <a:noFill/>
              <a:miter lim="800000"/>
              <a:headEnd/>
              <a:tailEnd/>
            </a:ln>
          </p:spPr>
          <p:txBody>
            <a:bodyPr wrap="none">
              <a:spAutoFit/>
            </a:bodyPr>
            <a:lstStyle/>
            <a:p>
              <a:r>
                <a:rPr lang="en-US"/>
                <a:t>30</a:t>
              </a:r>
              <a:r>
                <a:rPr lang="en-US">
                  <a:cs typeface="Times New Roman" pitchFamily="18" charset="0"/>
                </a:rPr>
                <a:t>º</a:t>
              </a:r>
              <a:endParaRPr lang="en-US"/>
            </a:p>
          </p:txBody>
        </p:sp>
        <p:sp>
          <p:nvSpPr>
            <p:cNvPr id="14354" name="Text Box 35"/>
            <p:cNvSpPr txBox="1">
              <a:spLocks noChangeArrowheads="1"/>
            </p:cNvSpPr>
            <p:nvPr/>
          </p:nvSpPr>
          <p:spPr bwMode="auto">
            <a:xfrm>
              <a:off x="4656" y="3120"/>
              <a:ext cx="243" cy="269"/>
            </a:xfrm>
            <a:prstGeom prst="rect">
              <a:avLst/>
            </a:prstGeom>
            <a:noFill/>
            <a:ln w="9525">
              <a:noFill/>
              <a:miter lim="800000"/>
              <a:headEnd/>
              <a:tailEnd/>
            </a:ln>
          </p:spPr>
          <p:txBody>
            <a:bodyPr wrap="none">
              <a:spAutoFit/>
            </a:bodyPr>
            <a:lstStyle/>
            <a:p>
              <a:r>
                <a:rPr lang="en-US"/>
                <a:t>G</a:t>
              </a:r>
            </a:p>
          </p:txBody>
        </p:sp>
        <p:sp>
          <p:nvSpPr>
            <p:cNvPr id="14355" name="Text Box 36"/>
            <p:cNvSpPr txBox="1">
              <a:spLocks noChangeArrowheads="1"/>
            </p:cNvSpPr>
            <p:nvPr/>
          </p:nvSpPr>
          <p:spPr bwMode="auto">
            <a:xfrm>
              <a:off x="3936" y="2304"/>
              <a:ext cx="233" cy="269"/>
            </a:xfrm>
            <a:prstGeom prst="rect">
              <a:avLst/>
            </a:prstGeom>
            <a:noFill/>
            <a:ln w="9525">
              <a:noFill/>
              <a:miter lim="800000"/>
              <a:headEnd/>
              <a:tailEnd/>
            </a:ln>
          </p:spPr>
          <p:txBody>
            <a:bodyPr wrap="none">
              <a:spAutoFit/>
            </a:bodyPr>
            <a:lstStyle/>
            <a:p>
              <a:r>
                <a:rPr lang="en-US"/>
                <a:t>C</a:t>
              </a:r>
            </a:p>
          </p:txBody>
        </p:sp>
        <p:sp>
          <p:nvSpPr>
            <p:cNvPr id="14356" name="Text Box 37"/>
            <p:cNvSpPr txBox="1">
              <a:spLocks noChangeArrowheads="1"/>
            </p:cNvSpPr>
            <p:nvPr/>
          </p:nvSpPr>
          <p:spPr bwMode="auto">
            <a:xfrm>
              <a:off x="5328" y="3552"/>
              <a:ext cx="243" cy="269"/>
            </a:xfrm>
            <a:prstGeom prst="rect">
              <a:avLst/>
            </a:prstGeom>
            <a:noFill/>
            <a:ln w="9525">
              <a:noFill/>
              <a:miter lim="800000"/>
              <a:headEnd/>
              <a:tailEnd/>
            </a:ln>
          </p:spPr>
          <p:txBody>
            <a:bodyPr wrap="none">
              <a:spAutoFit/>
            </a:bodyPr>
            <a:lstStyle/>
            <a:p>
              <a:r>
                <a:rPr lang="en-US"/>
                <a:t>A</a:t>
              </a:r>
            </a:p>
          </p:txBody>
        </p:sp>
        <p:sp>
          <p:nvSpPr>
            <p:cNvPr id="14357" name="Text Box 38"/>
            <p:cNvSpPr txBox="1">
              <a:spLocks noChangeArrowheads="1"/>
            </p:cNvSpPr>
            <p:nvPr/>
          </p:nvSpPr>
          <p:spPr bwMode="auto">
            <a:xfrm>
              <a:off x="3936" y="3600"/>
              <a:ext cx="233" cy="269"/>
            </a:xfrm>
            <a:prstGeom prst="rect">
              <a:avLst/>
            </a:prstGeom>
            <a:noFill/>
            <a:ln w="9525">
              <a:noFill/>
              <a:miter lim="800000"/>
              <a:headEnd/>
              <a:tailEnd/>
            </a:ln>
          </p:spPr>
          <p:txBody>
            <a:bodyPr wrap="none">
              <a:spAutoFit/>
            </a:bodyPr>
            <a:lstStyle/>
            <a:p>
              <a:r>
                <a:rPr lang="en-US"/>
                <a:t>B</a:t>
              </a:r>
            </a:p>
          </p:txBody>
        </p:sp>
        <p:sp>
          <p:nvSpPr>
            <p:cNvPr id="14358" name="Line 39"/>
            <p:cNvSpPr>
              <a:spLocks noChangeShapeType="1"/>
            </p:cNvSpPr>
            <p:nvPr/>
          </p:nvSpPr>
          <p:spPr bwMode="auto">
            <a:xfrm flipH="1">
              <a:off x="4176" y="2448"/>
              <a:ext cx="240" cy="96"/>
            </a:xfrm>
            <a:prstGeom prst="line">
              <a:avLst/>
            </a:prstGeom>
            <a:noFill/>
            <a:ln w="9525">
              <a:solidFill>
                <a:schemeClr val="accent1"/>
              </a:solidFill>
              <a:round/>
              <a:headEnd type="arrow" w="med" len="med"/>
              <a:tailEnd/>
            </a:ln>
          </p:spPr>
          <p:txBody>
            <a:bodyPr wrap="none"/>
            <a:lstStyle/>
            <a:p>
              <a:endParaRPr lang="en-US"/>
            </a:p>
          </p:txBody>
        </p:sp>
        <p:sp>
          <p:nvSpPr>
            <p:cNvPr id="14359" name="Line 79"/>
            <p:cNvSpPr>
              <a:spLocks noChangeShapeType="1"/>
            </p:cNvSpPr>
            <p:nvPr/>
          </p:nvSpPr>
          <p:spPr bwMode="auto">
            <a:xfrm flipV="1">
              <a:off x="4176" y="2880"/>
              <a:ext cx="0" cy="864"/>
            </a:xfrm>
            <a:prstGeom prst="line">
              <a:avLst/>
            </a:prstGeom>
            <a:noFill/>
            <a:ln w="38100">
              <a:solidFill>
                <a:srgbClr val="00FF00"/>
              </a:solidFill>
              <a:round/>
              <a:headEnd/>
              <a:tailEnd/>
            </a:ln>
          </p:spPr>
          <p:txBody>
            <a:bodyPr wrap="none" anchor="ctr"/>
            <a:lstStyle/>
            <a:p>
              <a:endParaRPr lang="en-US"/>
            </a:p>
          </p:txBody>
        </p:sp>
        <p:sp>
          <p:nvSpPr>
            <p:cNvPr id="14360" name="Line 80"/>
            <p:cNvSpPr>
              <a:spLocks noChangeShapeType="1"/>
            </p:cNvSpPr>
            <p:nvPr/>
          </p:nvSpPr>
          <p:spPr bwMode="auto">
            <a:xfrm>
              <a:off x="4176" y="2880"/>
              <a:ext cx="1104" cy="0"/>
            </a:xfrm>
            <a:prstGeom prst="line">
              <a:avLst/>
            </a:prstGeom>
            <a:noFill/>
            <a:ln w="38100">
              <a:solidFill>
                <a:srgbClr val="00FF00"/>
              </a:solidFill>
              <a:round/>
              <a:headEnd/>
              <a:tailEnd/>
            </a:ln>
          </p:spPr>
          <p:txBody>
            <a:bodyPr wrap="none" anchor="ctr"/>
            <a:lstStyle/>
            <a:p>
              <a:endParaRPr lang="en-US"/>
            </a:p>
          </p:txBody>
        </p:sp>
        <p:sp>
          <p:nvSpPr>
            <p:cNvPr id="14361" name="Line 81"/>
            <p:cNvSpPr>
              <a:spLocks noChangeShapeType="1"/>
            </p:cNvSpPr>
            <p:nvPr/>
          </p:nvSpPr>
          <p:spPr bwMode="auto">
            <a:xfrm>
              <a:off x="4224" y="3744"/>
              <a:ext cx="1056" cy="0"/>
            </a:xfrm>
            <a:prstGeom prst="line">
              <a:avLst/>
            </a:prstGeom>
            <a:noFill/>
            <a:ln w="9525">
              <a:solidFill>
                <a:schemeClr val="tx1"/>
              </a:solidFill>
              <a:round/>
              <a:headEnd/>
              <a:tailEnd/>
            </a:ln>
          </p:spPr>
          <p:txBody>
            <a:bodyPr wrap="none" anchor="ctr"/>
            <a:lstStyle/>
            <a:p>
              <a:endParaRPr lang="en-US"/>
            </a:p>
          </p:txBody>
        </p:sp>
        <p:sp>
          <p:nvSpPr>
            <p:cNvPr id="14362" name="Line 82"/>
            <p:cNvSpPr>
              <a:spLocks noChangeShapeType="1"/>
            </p:cNvSpPr>
            <p:nvPr/>
          </p:nvSpPr>
          <p:spPr bwMode="auto">
            <a:xfrm flipV="1">
              <a:off x="5280" y="2892"/>
              <a:ext cx="12" cy="864"/>
            </a:xfrm>
            <a:prstGeom prst="line">
              <a:avLst/>
            </a:prstGeom>
            <a:noFill/>
            <a:ln w="38100">
              <a:solidFill>
                <a:srgbClr val="00FF00"/>
              </a:solidFill>
              <a:round/>
              <a:headEnd/>
              <a:tailEnd/>
            </a:ln>
          </p:spPr>
          <p:txBody>
            <a:bodyPr wrap="none" anchor="ctr"/>
            <a:lstStyle/>
            <a:p>
              <a:endParaRPr lang="en-US"/>
            </a:p>
          </p:txBody>
        </p:sp>
        <p:sp>
          <p:nvSpPr>
            <p:cNvPr id="14363" name="Line 83"/>
            <p:cNvSpPr>
              <a:spLocks noChangeShapeType="1"/>
            </p:cNvSpPr>
            <p:nvPr/>
          </p:nvSpPr>
          <p:spPr bwMode="auto">
            <a:xfrm>
              <a:off x="4128" y="3744"/>
              <a:ext cx="1152" cy="0"/>
            </a:xfrm>
            <a:prstGeom prst="line">
              <a:avLst/>
            </a:prstGeom>
            <a:noFill/>
            <a:ln w="38100">
              <a:solidFill>
                <a:srgbClr val="00FF00"/>
              </a:solidFill>
              <a:round/>
              <a:headEnd/>
              <a:tailEnd/>
            </a:ln>
          </p:spPr>
          <p:txBody>
            <a:bodyPr wrap="none"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1026"/>
          <p:cNvSpPr txBox="1">
            <a:spLocks noChangeArrowheads="1"/>
          </p:cNvSpPr>
          <p:nvPr/>
        </p:nvSpPr>
        <p:spPr bwMode="auto">
          <a:xfrm>
            <a:off x="762000" y="381000"/>
            <a:ext cx="76962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GROUP   PROBLEM   SOLVING</a:t>
            </a:r>
          </a:p>
        </p:txBody>
      </p:sp>
      <p:sp>
        <p:nvSpPr>
          <p:cNvPr id="87044" name="Text Box 1028"/>
          <p:cNvSpPr txBox="1">
            <a:spLocks noChangeArrowheads="1"/>
          </p:cNvSpPr>
          <p:nvPr/>
        </p:nvSpPr>
        <p:spPr bwMode="auto">
          <a:xfrm>
            <a:off x="533400" y="5029200"/>
            <a:ext cx="8229600" cy="1384300"/>
          </a:xfrm>
          <a:prstGeom prst="rect">
            <a:avLst/>
          </a:prstGeom>
          <a:noFill/>
          <a:ln w="9525">
            <a:noFill/>
            <a:miter lim="800000"/>
            <a:headEnd/>
            <a:tailEnd/>
          </a:ln>
        </p:spPr>
        <p:txBody>
          <a:bodyPr>
            <a:spAutoFit/>
          </a:bodyPr>
          <a:lstStyle/>
          <a:p>
            <a:pPr marL="400050" indent="-400050">
              <a:spcBef>
                <a:spcPct val="50000"/>
              </a:spcBef>
            </a:pPr>
            <a:r>
              <a:rPr lang="en-US" sz="2400" b="1" u="sng" dirty="0">
                <a:solidFill>
                  <a:schemeClr val="tx2"/>
                </a:solidFill>
              </a:rPr>
              <a:t>Solution</a:t>
            </a:r>
            <a:endParaRPr lang="en-US" sz="2400" dirty="0">
              <a:solidFill>
                <a:schemeClr val="tx2"/>
              </a:solidFill>
            </a:endParaRPr>
          </a:p>
          <a:p>
            <a:pPr marL="400050" indent="-400050">
              <a:spcBef>
                <a:spcPct val="50000"/>
              </a:spcBef>
            </a:pPr>
            <a:r>
              <a:rPr lang="en-US" sz="2400" dirty="0">
                <a:solidFill>
                  <a:schemeClr val="tx2"/>
                </a:solidFill>
              </a:rPr>
              <a:t>1.  In this problem, the blocks A and B can be considered as two pieces (or segments).</a:t>
            </a:r>
          </a:p>
        </p:txBody>
      </p:sp>
      <p:grpSp>
        <p:nvGrpSpPr>
          <p:cNvPr id="2" name="Group 10"/>
          <p:cNvGrpSpPr>
            <a:grpSpLocks/>
          </p:cNvGrpSpPr>
          <p:nvPr/>
        </p:nvGrpSpPr>
        <p:grpSpPr bwMode="auto">
          <a:xfrm>
            <a:off x="533400" y="990600"/>
            <a:ext cx="7772400" cy="4124326"/>
            <a:chOff x="336" y="624"/>
            <a:chExt cx="4896" cy="2598"/>
          </a:xfrm>
        </p:grpSpPr>
        <p:sp>
          <p:nvSpPr>
            <p:cNvPr id="15367" name="Text Box 1027"/>
            <p:cNvSpPr txBox="1">
              <a:spLocks noChangeArrowheads="1"/>
            </p:cNvSpPr>
            <p:nvPr/>
          </p:nvSpPr>
          <p:spPr bwMode="auto">
            <a:xfrm>
              <a:off x="336" y="624"/>
              <a:ext cx="3264" cy="2598"/>
            </a:xfrm>
            <a:prstGeom prst="rect">
              <a:avLst/>
            </a:prstGeom>
            <a:noFill/>
            <a:ln w="9525">
              <a:noFill/>
              <a:miter lim="800000"/>
              <a:headEnd/>
              <a:tailEnd/>
            </a:ln>
          </p:spPr>
          <p:txBody>
            <a:bodyPr>
              <a:spAutoFit/>
            </a:bodyPr>
            <a:lstStyle/>
            <a:p>
              <a:pPr>
                <a:spcBef>
                  <a:spcPct val="50000"/>
                </a:spcBef>
              </a:pPr>
              <a:r>
                <a:rPr lang="en-US" sz="2400" b="1" dirty="0">
                  <a:solidFill>
                    <a:schemeClr val="tx2"/>
                  </a:solidFill>
                </a:rPr>
                <a:t>Given:</a:t>
              </a:r>
              <a:r>
                <a:rPr lang="en-US" sz="2400" dirty="0">
                  <a:solidFill>
                    <a:schemeClr val="tx2"/>
                  </a:solidFill>
                </a:rPr>
                <a:t>	 Two blocks of different 	 	 materials are assembled as 	  	 shown.  </a:t>
              </a:r>
            </a:p>
            <a:p>
              <a:pPr>
                <a:spcBef>
                  <a:spcPct val="50000"/>
                </a:spcBef>
              </a:pPr>
              <a:r>
                <a:rPr lang="en-US" sz="2400" dirty="0">
                  <a:solidFill>
                    <a:schemeClr val="tx2"/>
                  </a:solidFill>
                </a:rPr>
                <a:t>The densities of the materials are:</a:t>
              </a:r>
            </a:p>
            <a:p>
              <a:pPr>
                <a:spcBef>
                  <a:spcPct val="50000"/>
                </a:spcBef>
              </a:pPr>
              <a:r>
                <a:rPr lang="en-US" sz="2400" dirty="0">
                  <a:solidFill>
                    <a:schemeClr val="tx2"/>
                  </a:solidFill>
                </a:rPr>
                <a:t> 	</a:t>
              </a:r>
              <a:r>
                <a:rPr lang="en-US" dirty="0">
                  <a:solidFill>
                    <a:schemeClr val="tx2"/>
                  </a:solidFill>
                  <a:sym typeface="Symbol" pitchFamily="18" charset="2"/>
                </a:rPr>
                <a:t></a:t>
              </a:r>
              <a:r>
                <a:rPr lang="en-US" baseline="-25000" dirty="0">
                  <a:solidFill>
                    <a:schemeClr val="tx2"/>
                  </a:solidFill>
                  <a:sym typeface="Symbol" pitchFamily="18" charset="2"/>
                </a:rPr>
                <a:t>A</a:t>
              </a:r>
              <a:r>
                <a:rPr lang="en-US" dirty="0">
                  <a:solidFill>
                    <a:schemeClr val="tx2"/>
                  </a:solidFill>
                  <a:sym typeface="Symbol" pitchFamily="18" charset="2"/>
                </a:rPr>
                <a:t>  =   150  lb / ft</a:t>
              </a:r>
              <a:r>
                <a:rPr lang="en-US" baseline="30000" dirty="0">
                  <a:solidFill>
                    <a:schemeClr val="tx2"/>
                  </a:solidFill>
                  <a:sym typeface="Symbol" pitchFamily="18" charset="2"/>
                </a:rPr>
                <a:t>3</a:t>
              </a:r>
              <a:r>
                <a:rPr lang="en-US" dirty="0">
                  <a:solidFill>
                    <a:schemeClr val="tx2"/>
                  </a:solidFill>
                  <a:sym typeface="Symbol" pitchFamily="18" charset="2"/>
                </a:rPr>
                <a:t>   and</a:t>
              </a:r>
              <a:br>
                <a:rPr lang="en-US" dirty="0">
                  <a:solidFill>
                    <a:schemeClr val="tx2"/>
                  </a:solidFill>
                  <a:sym typeface="Symbol" pitchFamily="18" charset="2"/>
                </a:rPr>
              </a:br>
              <a:r>
                <a:rPr lang="en-US" dirty="0">
                  <a:solidFill>
                    <a:schemeClr val="tx2"/>
                  </a:solidFill>
                  <a:sym typeface="Symbol" pitchFamily="18" charset="2"/>
                </a:rPr>
                <a:t> 	</a:t>
              </a:r>
              <a:r>
                <a:rPr lang="en-US" baseline="-25000" dirty="0">
                  <a:solidFill>
                    <a:schemeClr val="tx2"/>
                  </a:solidFill>
                  <a:sym typeface="Symbol" pitchFamily="18" charset="2"/>
                </a:rPr>
                <a:t>B</a:t>
              </a:r>
              <a:r>
                <a:rPr lang="en-US" dirty="0">
                  <a:solidFill>
                    <a:schemeClr val="tx2"/>
                  </a:solidFill>
                  <a:sym typeface="Symbol" pitchFamily="18" charset="2"/>
                </a:rPr>
                <a:t>  =    400 lb / ft</a:t>
              </a:r>
              <a:r>
                <a:rPr lang="en-US" baseline="30000" dirty="0">
                  <a:solidFill>
                    <a:schemeClr val="tx2"/>
                  </a:solidFill>
                  <a:sym typeface="Symbol" pitchFamily="18" charset="2"/>
                </a:rPr>
                <a:t>3</a:t>
              </a:r>
              <a:r>
                <a:rPr lang="en-US" dirty="0">
                  <a:solidFill>
                    <a:schemeClr val="tx2"/>
                  </a:solidFill>
                  <a:sym typeface="Symbol" pitchFamily="18" charset="2"/>
                </a:rPr>
                <a:t>.</a:t>
              </a:r>
            </a:p>
            <a:p>
              <a:pPr>
                <a:spcBef>
                  <a:spcPct val="50000"/>
                </a:spcBef>
              </a:pPr>
              <a:r>
                <a:rPr lang="en-US" sz="2400" b="1" dirty="0">
                  <a:solidFill>
                    <a:schemeClr val="tx2"/>
                  </a:solidFill>
                  <a:sym typeface="Symbol" pitchFamily="18" charset="2"/>
                </a:rPr>
                <a:t>Find:</a:t>
              </a:r>
              <a:r>
                <a:rPr lang="en-US" sz="2400" dirty="0">
                  <a:solidFill>
                    <a:schemeClr val="tx2"/>
                  </a:solidFill>
                  <a:sym typeface="Symbol" pitchFamily="18" charset="2"/>
                </a:rPr>
                <a:t>	  The center of gravity of this 		  assembly.</a:t>
              </a:r>
            </a:p>
            <a:p>
              <a:pPr>
                <a:spcBef>
                  <a:spcPct val="50000"/>
                </a:spcBef>
              </a:pPr>
              <a:r>
                <a:rPr lang="en-US" sz="2400" b="1" dirty="0">
                  <a:solidFill>
                    <a:schemeClr val="tx2"/>
                  </a:solidFill>
                  <a:sym typeface="Symbol" pitchFamily="18" charset="2"/>
                </a:rPr>
                <a:t>Plan:</a:t>
              </a:r>
              <a:r>
                <a:rPr lang="en-US" sz="2400" dirty="0">
                  <a:solidFill>
                    <a:schemeClr val="tx2"/>
                  </a:solidFill>
                  <a:sym typeface="Symbol" pitchFamily="18" charset="2"/>
                </a:rPr>
                <a:t> 	   Follow the steps for analysis.</a:t>
              </a:r>
              <a:endParaRPr lang="en-US" sz="2400" b="1" u="sng" dirty="0">
                <a:solidFill>
                  <a:schemeClr val="tx2"/>
                </a:solidFill>
                <a:sym typeface="Symbol" pitchFamily="18" charset="2"/>
              </a:endParaRPr>
            </a:p>
          </p:txBody>
        </p:sp>
        <p:pic>
          <p:nvPicPr>
            <p:cNvPr id="15368" name="Picture 9" descr="CH 9 Group Problem Solve"/>
            <p:cNvPicPr>
              <a:picLocks noChangeAspect="1" noChangeArrowheads="1"/>
            </p:cNvPicPr>
            <p:nvPr/>
          </p:nvPicPr>
          <p:blipFill>
            <a:blip r:embed="rId3" cstate="print"/>
            <a:srcRect/>
            <a:stretch>
              <a:fillRect/>
            </a:stretch>
          </p:blipFill>
          <p:spPr bwMode="auto">
            <a:xfrm>
              <a:off x="3216" y="720"/>
              <a:ext cx="2016" cy="1675"/>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4098"/>
          <p:cNvSpPr txBox="1">
            <a:spLocks noChangeArrowheads="1"/>
          </p:cNvSpPr>
          <p:nvPr/>
        </p:nvSpPr>
        <p:spPr bwMode="auto">
          <a:xfrm>
            <a:off x="1066800" y="457200"/>
            <a:ext cx="73152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GROUP PROBLEM SOLVING </a:t>
            </a:r>
            <a:r>
              <a:rPr lang="en-US" sz="2400" dirty="0">
                <a:solidFill>
                  <a:schemeClr val="tx2"/>
                </a:solidFill>
                <a:sym typeface="Symbol" pitchFamily="18" charset="2"/>
              </a:rPr>
              <a:t>(continued)</a:t>
            </a:r>
          </a:p>
        </p:txBody>
      </p:sp>
      <p:grpSp>
        <p:nvGrpSpPr>
          <p:cNvPr id="2" name="Group 4100"/>
          <p:cNvGrpSpPr>
            <a:grpSpLocks/>
          </p:cNvGrpSpPr>
          <p:nvPr/>
        </p:nvGrpSpPr>
        <p:grpSpPr bwMode="auto">
          <a:xfrm>
            <a:off x="685800" y="3352800"/>
            <a:ext cx="8077200" cy="2667000"/>
            <a:chOff x="432" y="2112"/>
            <a:chExt cx="5088" cy="1680"/>
          </a:xfrm>
        </p:grpSpPr>
        <p:sp>
          <p:nvSpPr>
            <p:cNvPr id="16394" name="Rectangle 4101"/>
            <p:cNvSpPr>
              <a:spLocks noChangeArrowheads="1"/>
            </p:cNvSpPr>
            <p:nvPr/>
          </p:nvSpPr>
          <p:spPr bwMode="auto">
            <a:xfrm>
              <a:off x="4944" y="3391"/>
              <a:ext cx="576" cy="401"/>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56.25</a:t>
              </a:r>
            </a:p>
          </p:txBody>
        </p:sp>
        <p:sp>
          <p:nvSpPr>
            <p:cNvPr id="16395" name="Rectangle 4102"/>
            <p:cNvSpPr>
              <a:spLocks noChangeArrowheads="1"/>
            </p:cNvSpPr>
            <p:nvPr/>
          </p:nvSpPr>
          <p:spPr bwMode="auto">
            <a:xfrm>
              <a:off x="4368" y="3391"/>
              <a:ext cx="576" cy="401"/>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53.12</a:t>
              </a:r>
            </a:p>
          </p:txBody>
        </p:sp>
        <p:sp>
          <p:nvSpPr>
            <p:cNvPr id="16396" name="Rectangle 4103"/>
            <p:cNvSpPr>
              <a:spLocks noChangeArrowheads="1"/>
            </p:cNvSpPr>
            <p:nvPr/>
          </p:nvSpPr>
          <p:spPr bwMode="auto">
            <a:xfrm>
              <a:off x="3696" y="3391"/>
              <a:ext cx="672" cy="401"/>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29.17</a:t>
              </a:r>
            </a:p>
          </p:txBody>
        </p:sp>
        <p:sp>
          <p:nvSpPr>
            <p:cNvPr id="16397" name="Rectangle 4104"/>
            <p:cNvSpPr>
              <a:spLocks noChangeArrowheads="1"/>
            </p:cNvSpPr>
            <p:nvPr/>
          </p:nvSpPr>
          <p:spPr bwMode="auto">
            <a:xfrm>
              <a:off x="2976" y="3391"/>
              <a:ext cx="720" cy="401"/>
            </a:xfrm>
            <a:prstGeom prst="rect">
              <a:avLst/>
            </a:prstGeom>
            <a:noFill/>
            <a:ln w="9525">
              <a:noFill/>
              <a:miter lim="800000"/>
              <a:headEnd/>
              <a:tailEnd/>
            </a:ln>
          </p:spPr>
          <p:txBody>
            <a:bodyPr/>
            <a:lstStyle/>
            <a:p>
              <a:pPr algn="ctr">
                <a:spcBef>
                  <a:spcPct val="20000"/>
                </a:spcBef>
                <a:buClr>
                  <a:schemeClr val="accent1"/>
                </a:buClr>
              </a:pPr>
              <a:endParaRPr lang="en-US">
                <a:solidFill>
                  <a:schemeClr val="tx2"/>
                </a:solidFill>
              </a:endParaRPr>
            </a:p>
          </p:txBody>
        </p:sp>
        <p:sp>
          <p:nvSpPr>
            <p:cNvPr id="16398" name="Rectangle 4105"/>
            <p:cNvSpPr>
              <a:spLocks noChangeArrowheads="1"/>
            </p:cNvSpPr>
            <p:nvPr/>
          </p:nvSpPr>
          <p:spPr bwMode="auto">
            <a:xfrm>
              <a:off x="2352" y="3391"/>
              <a:ext cx="624" cy="401"/>
            </a:xfrm>
            <a:prstGeom prst="rect">
              <a:avLst/>
            </a:prstGeom>
            <a:noFill/>
            <a:ln w="9525">
              <a:noFill/>
              <a:miter lim="800000"/>
              <a:headEnd/>
              <a:tailEnd/>
            </a:ln>
          </p:spPr>
          <p:txBody>
            <a:bodyPr/>
            <a:lstStyle/>
            <a:p>
              <a:pPr algn="ctr">
                <a:spcBef>
                  <a:spcPct val="20000"/>
                </a:spcBef>
                <a:buClr>
                  <a:schemeClr val="accent1"/>
                </a:buClr>
              </a:pPr>
              <a:endParaRPr lang="en-US">
                <a:solidFill>
                  <a:schemeClr val="tx2"/>
                </a:solidFill>
              </a:endParaRPr>
            </a:p>
          </p:txBody>
        </p:sp>
        <p:sp>
          <p:nvSpPr>
            <p:cNvPr id="16399" name="Rectangle 4106"/>
            <p:cNvSpPr>
              <a:spLocks noChangeArrowheads="1"/>
            </p:cNvSpPr>
            <p:nvPr/>
          </p:nvSpPr>
          <p:spPr bwMode="auto">
            <a:xfrm>
              <a:off x="1776" y="3391"/>
              <a:ext cx="576" cy="401"/>
            </a:xfrm>
            <a:prstGeom prst="rect">
              <a:avLst/>
            </a:prstGeom>
            <a:noFill/>
            <a:ln w="9525">
              <a:noFill/>
              <a:miter lim="800000"/>
              <a:headEnd/>
              <a:tailEnd/>
            </a:ln>
          </p:spPr>
          <p:txBody>
            <a:bodyPr/>
            <a:lstStyle/>
            <a:p>
              <a:pPr algn="ctr">
                <a:spcBef>
                  <a:spcPct val="20000"/>
                </a:spcBef>
                <a:buClr>
                  <a:schemeClr val="accent1"/>
                </a:buClr>
              </a:pPr>
              <a:endParaRPr lang="en-US">
                <a:solidFill>
                  <a:schemeClr val="tx2"/>
                </a:solidFill>
              </a:endParaRPr>
            </a:p>
          </p:txBody>
        </p:sp>
        <p:sp>
          <p:nvSpPr>
            <p:cNvPr id="16400" name="Rectangle 4107"/>
            <p:cNvSpPr>
              <a:spLocks noChangeArrowheads="1"/>
            </p:cNvSpPr>
            <p:nvPr/>
          </p:nvSpPr>
          <p:spPr bwMode="auto">
            <a:xfrm>
              <a:off x="1200" y="3391"/>
              <a:ext cx="576" cy="401"/>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19.79</a:t>
              </a:r>
            </a:p>
          </p:txBody>
        </p:sp>
        <p:sp>
          <p:nvSpPr>
            <p:cNvPr id="16401" name="Rectangle 4108"/>
            <p:cNvSpPr>
              <a:spLocks noChangeArrowheads="1"/>
            </p:cNvSpPr>
            <p:nvPr/>
          </p:nvSpPr>
          <p:spPr bwMode="auto">
            <a:xfrm>
              <a:off x="432" y="3391"/>
              <a:ext cx="768" cy="401"/>
            </a:xfrm>
            <a:prstGeom prst="rect">
              <a:avLst/>
            </a:prstGeom>
            <a:noFill/>
            <a:ln w="9525">
              <a:noFill/>
              <a:miter lim="800000"/>
              <a:headEnd/>
              <a:tailEnd/>
            </a:ln>
          </p:spPr>
          <p:txBody>
            <a:bodyPr/>
            <a:lstStyle/>
            <a:p>
              <a:pPr algn="ctr">
                <a:spcBef>
                  <a:spcPct val="20000"/>
                </a:spcBef>
                <a:buClr>
                  <a:schemeClr val="accent1"/>
                </a:buClr>
              </a:pPr>
              <a:r>
                <a:rPr lang="en-US" sz="2600" b="1">
                  <a:solidFill>
                    <a:schemeClr val="tx2"/>
                  </a:solidFill>
                  <a:sym typeface="Symbol" pitchFamily="18" charset="2"/>
                </a:rPr>
                <a:t></a:t>
              </a:r>
            </a:p>
          </p:txBody>
        </p:sp>
        <p:sp>
          <p:nvSpPr>
            <p:cNvPr id="16402" name="Rectangle 4109"/>
            <p:cNvSpPr>
              <a:spLocks noChangeArrowheads="1"/>
            </p:cNvSpPr>
            <p:nvPr/>
          </p:nvSpPr>
          <p:spPr bwMode="auto">
            <a:xfrm>
              <a:off x="4944" y="2659"/>
              <a:ext cx="576"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6</a:t>
              </a:r>
              <a:r>
                <a:rPr lang="en-US" b="1">
                  <a:solidFill>
                    <a:schemeClr val="tx2"/>
                  </a:solidFill>
                </a:rPr>
                <a:t>.</a:t>
              </a:r>
              <a:r>
                <a:rPr lang="en-US">
                  <a:solidFill>
                    <a:schemeClr val="tx2"/>
                  </a:solidFill>
                </a:rPr>
                <a:t>25</a:t>
              </a:r>
            </a:p>
            <a:p>
              <a:pPr algn="ctr">
                <a:spcBef>
                  <a:spcPct val="20000"/>
                </a:spcBef>
                <a:buClr>
                  <a:schemeClr val="accent1"/>
                </a:buClr>
              </a:pPr>
              <a:r>
                <a:rPr lang="en-US">
                  <a:solidFill>
                    <a:schemeClr val="tx2"/>
                  </a:solidFill>
                </a:rPr>
                <a:t>50.00</a:t>
              </a:r>
            </a:p>
          </p:txBody>
        </p:sp>
        <p:sp>
          <p:nvSpPr>
            <p:cNvPr id="16403" name="Rectangle 4110"/>
            <p:cNvSpPr>
              <a:spLocks noChangeArrowheads="1"/>
            </p:cNvSpPr>
            <p:nvPr/>
          </p:nvSpPr>
          <p:spPr bwMode="auto">
            <a:xfrm>
              <a:off x="4368" y="2659"/>
              <a:ext cx="576"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3</a:t>
              </a:r>
              <a:r>
                <a:rPr lang="en-US" b="1">
                  <a:solidFill>
                    <a:schemeClr val="tx2"/>
                  </a:solidFill>
                </a:rPr>
                <a:t>.</a:t>
              </a:r>
              <a:r>
                <a:rPr lang="en-US">
                  <a:solidFill>
                    <a:schemeClr val="tx2"/>
                  </a:solidFill>
                </a:rPr>
                <a:t>125</a:t>
              </a:r>
            </a:p>
            <a:p>
              <a:pPr algn="ctr">
                <a:spcBef>
                  <a:spcPct val="20000"/>
                </a:spcBef>
                <a:buClr>
                  <a:schemeClr val="accent1"/>
                </a:buClr>
              </a:pPr>
              <a:r>
                <a:rPr lang="en-US">
                  <a:solidFill>
                    <a:schemeClr val="tx2"/>
                  </a:solidFill>
                </a:rPr>
                <a:t>50.00</a:t>
              </a:r>
            </a:p>
          </p:txBody>
        </p:sp>
        <p:sp>
          <p:nvSpPr>
            <p:cNvPr id="16404" name="Rectangle 4111"/>
            <p:cNvSpPr>
              <a:spLocks noChangeArrowheads="1"/>
            </p:cNvSpPr>
            <p:nvPr/>
          </p:nvSpPr>
          <p:spPr bwMode="auto">
            <a:xfrm>
              <a:off x="3696" y="2659"/>
              <a:ext cx="672"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12</a:t>
              </a:r>
              <a:r>
                <a:rPr lang="en-US" b="1">
                  <a:solidFill>
                    <a:schemeClr val="tx2"/>
                  </a:solidFill>
                </a:rPr>
                <a:t>.</a:t>
              </a:r>
              <a:r>
                <a:rPr lang="en-US">
                  <a:solidFill>
                    <a:schemeClr val="tx2"/>
                  </a:solidFill>
                </a:rPr>
                <a:t>5</a:t>
              </a:r>
            </a:p>
            <a:p>
              <a:pPr algn="ctr">
                <a:spcBef>
                  <a:spcPct val="20000"/>
                </a:spcBef>
                <a:buClr>
                  <a:schemeClr val="accent1"/>
                </a:buClr>
              </a:pPr>
              <a:r>
                <a:rPr lang="en-US">
                  <a:solidFill>
                    <a:schemeClr val="tx2"/>
                  </a:solidFill>
                </a:rPr>
                <a:t>16.67</a:t>
              </a:r>
            </a:p>
          </p:txBody>
        </p:sp>
        <p:sp>
          <p:nvSpPr>
            <p:cNvPr id="16405" name="Rectangle 4112"/>
            <p:cNvSpPr>
              <a:spLocks noChangeArrowheads="1"/>
            </p:cNvSpPr>
            <p:nvPr/>
          </p:nvSpPr>
          <p:spPr bwMode="auto">
            <a:xfrm>
              <a:off x="2976" y="2659"/>
              <a:ext cx="720"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2</a:t>
              </a:r>
            </a:p>
            <a:p>
              <a:pPr algn="ctr">
                <a:spcBef>
                  <a:spcPct val="20000"/>
                </a:spcBef>
                <a:buClr>
                  <a:schemeClr val="accent1"/>
                </a:buClr>
              </a:pPr>
              <a:r>
                <a:rPr lang="en-US">
                  <a:solidFill>
                    <a:schemeClr val="tx2"/>
                  </a:solidFill>
                </a:rPr>
                <a:t>3</a:t>
              </a:r>
            </a:p>
          </p:txBody>
        </p:sp>
        <p:sp>
          <p:nvSpPr>
            <p:cNvPr id="16406" name="Rectangle 4113"/>
            <p:cNvSpPr>
              <a:spLocks noChangeArrowheads="1"/>
            </p:cNvSpPr>
            <p:nvPr/>
          </p:nvSpPr>
          <p:spPr bwMode="auto">
            <a:xfrm>
              <a:off x="2352" y="2659"/>
              <a:ext cx="624"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1</a:t>
              </a:r>
            </a:p>
            <a:p>
              <a:pPr algn="ctr">
                <a:spcBef>
                  <a:spcPct val="20000"/>
                </a:spcBef>
                <a:buClr>
                  <a:schemeClr val="accent1"/>
                </a:buClr>
              </a:pPr>
              <a:r>
                <a:rPr lang="en-US">
                  <a:solidFill>
                    <a:schemeClr val="tx2"/>
                  </a:solidFill>
                </a:rPr>
                <a:t>3</a:t>
              </a:r>
            </a:p>
          </p:txBody>
        </p:sp>
        <p:sp>
          <p:nvSpPr>
            <p:cNvPr id="16407" name="Rectangle 4114"/>
            <p:cNvSpPr>
              <a:spLocks noChangeArrowheads="1"/>
            </p:cNvSpPr>
            <p:nvPr/>
          </p:nvSpPr>
          <p:spPr bwMode="auto">
            <a:xfrm>
              <a:off x="1776" y="2659"/>
              <a:ext cx="576"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4</a:t>
              </a:r>
            </a:p>
            <a:p>
              <a:pPr algn="ctr">
                <a:spcBef>
                  <a:spcPct val="20000"/>
                </a:spcBef>
                <a:buClr>
                  <a:schemeClr val="accent1"/>
                </a:buClr>
              </a:pPr>
              <a:r>
                <a:rPr lang="en-US">
                  <a:solidFill>
                    <a:schemeClr val="tx2"/>
                  </a:solidFill>
                </a:rPr>
                <a:t>1</a:t>
              </a:r>
            </a:p>
          </p:txBody>
        </p:sp>
        <p:sp>
          <p:nvSpPr>
            <p:cNvPr id="16408" name="Rectangle 4115"/>
            <p:cNvSpPr>
              <a:spLocks noChangeArrowheads="1"/>
            </p:cNvSpPr>
            <p:nvPr/>
          </p:nvSpPr>
          <p:spPr bwMode="auto">
            <a:xfrm>
              <a:off x="1200" y="2659"/>
              <a:ext cx="576"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3</a:t>
              </a:r>
              <a:r>
                <a:rPr lang="en-US" b="1">
                  <a:solidFill>
                    <a:schemeClr val="tx2"/>
                  </a:solidFill>
                </a:rPr>
                <a:t>.</a:t>
              </a:r>
              <a:r>
                <a:rPr lang="en-US">
                  <a:solidFill>
                    <a:schemeClr val="tx2"/>
                  </a:solidFill>
                </a:rPr>
                <a:t>125</a:t>
              </a:r>
            </a:p>
            <a:p>
              <a:pPr algn="ctr">
                <a:spcBef>
                  <a:spcPct val="20000"/>
                </a:spcBef>
                <a:buClr>
                  <a:schemeClr val="accent1"/>
                </a:buClr>
              </a:pPr>
              <a:r>
                <a:rPr lang="en-US">
                  <a:solidFill>
                    <a:schemeClr val="tx2"/>
                  </a:solidFill>
                </a:rPr>
                <a:t>16.67</a:t>
              </a:r>
            </a:p>
          </p:txBody>
        </p:sp>
        <p:sp>
          <p:nvSpPr>
            <p:cNvPr id="16409" name="Rectangle 4116"/>
            <p:cNvSpPr>
              <a:spLocks noChangeArrowheads="1"/>
            </p:cNvSpPr>
            <p:nvPr/>
          </p:nvSpPr>
          <p:spPr bwMode="auto">
            <a:xfrm>
              <a:off x="432" y="2659"/>
              <a:ext cx="768" cy="732"/>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A</a:t>
              </a:r>
            </a:p>
            <a:p>
              <a:pPr algn="ctr">
                <a:spcBef>
                  <a:spcPct val="20000"/>
                </a:spcBef>
                <a:buClr>
                  <a:schemeClr val="accent1"/>
                </a:buClr>
              </a:pPr>
              <a:r>
                <a:rPr lang="en-US">
                  <a:solidFill>
                    <a:schemeClr val="tx2"/>
                  </a:solidFill>
                </a:rPr>
                <a:t>B</a:t>
              </a:r>
              <a:br>
                <a:rPr lang="en-US">
                  <a:solidFill>
                    <a:schemeClr val="tx2"/>
                  </a:solidFill>
                </a:rPr>
              </a:br>
              <a:endParaRPr lang="en-US">
                <a:solidFill>
                  <a:schemeClr val="tx2"/>
                </a:solidFill>
              </a:endParaRPr>
            </a:p>
          </p:txBody>
        </p:sp>
        <p:sp>
          <p:nvSpPr>
            <p:cNvPr id="16410" name="Rectangle 4117"/>
            <p:cNvSpPr>
              <a:spLocks noChangeArrowheads="1"/>
            </p:cNvSpPr>
            <p:nvPr/>
          </p:nvSpPr>
          <p:spPr bwMode="auto">
            <a:xfrm>
              <a:off x="4944" y="2180"/>
              <a:ext cx="576"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zA (lb·in)</a:t>
              </a:r>
            </a:p>
          </p:txBody>
        </p:sp>
        <p:sp>
          <p:nvSpPr>
            <p:cNvPr id="16411" name="Rectangle 4118"/>
            <p:cNvSpPr>
              <a:spLocks noChangeArrowheads="1"/>
            </p:cNvSpPr>
            <p:nvPr/>
          </p:nvSpPr>
          <p:spPr bwMode="auto">
            <a:xfrm>
              <a:off x="4368" y="2180"/>
              <a:ext cx="576"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 yA (lb·in)</a:t>
              </a:r>
            </a:p>
          </p:txBody>
        </p:sp>
        <p:sp>
          <p:nvSpPr>
            <p:cNvPr id="16412" name="Rectangle 4119"/>
            <p:cNvSpPr>
              <a:spLocks noChangeArrowheads="1"/>
            </p:cNvSpPr>
            <p:nvPr/>
          </p:nvSpPr>
          <p:spPr bwMode="auto">
            <a:xfrm>
              <a:off x="3696" y="2180"/>
              <a:ext cx="672"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xA (lb·in)</a:t>
              </a:r>
            </a:p>
          </p:txBody>
        </p:sp>
        <p:sp>
          <p:nvSpPr>
            <p:cNvPr id="16413" name="Rectangle 4120"/>
            <p:cNvSpPr>
              <a:spLocks noChangeArrowheads="1"/>
            </p:cNvSpPr>
            <p:nvPr/>
          </p:nvSpPr>
          <p:spPr bwMode="auto">
            <a:xfrm>
              <a:off x="2976" y="2180"/>
              <a:ext cx="720"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z (in)</a:t>
              </a:r>
            </a:p>
          </p:txBody>
        </p:sp>
        <p:sp>
          <p:nvSpPr>
            <p:cNvPr id="16414" name="Rectangle 4121"/>
            <p:cNvSpPr>
              <a:spLocks noChangeArrowheads="1"/>
            </p:cNvSpPr>
            <p:nvPr/>
          </p:nvSpPr>
          <p:spPr bwMode="auto">
            <a:xfrm>
              <a:off x="2352" y="2180"/>
              <a:ext cx="624"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y  (in)</a:t>
              </a:r>
            </a:p>
          </p:txBody>
        </p:sp>
        <p:sp>
          <p:nvSpPr>
            <p:cNvPr id="16415" name="Rectangle 4122"/>
            <p:cNvSpPr>
              <a:spLocks noChangeArrowheads="1"/>
            </p:cNvSpPr>
            <p:nvPr/>
          </p:nvSpPr>
          <p:spPr bwMode="auto">
            <a:xfrm>
              <a:off x="1776" y="2180"/>
              <a:ext cx="576"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x (in)</a:t>
              </a:r>
            </a:p>
          </p:txBody>
        </p:sp>
        <p:sp>
          <p:nvSpPr>
            <p:cNvPr id="16416" name="Rectangle 4123"/>
            <p:cNvSpPr>
              <a:spLocks noChangeArrowheads="1"/>
            </p:cNvSpPr>
            <p:nvPr/>
          </p:nvSpPr>
          <p:spPr bwMode="auto">
            <a:xfrm>
              <a:off x="1200" y="2180"/>
              <a:ext cx="576"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w (lb)</a:t>
              </a:r>
            </a:p>
          </p:txBody>
        </p:sp>
        <p:sp>
          <p:nvSpPr>
            <p:cNvPr id="16417" name="Rectangle 4124"/>
            <p:cNvSpPr>
              <a:spLocks noChangeArrowheads="1"/>
            </p:cNvSpPr>
            <p:nvPr/>
          </p:nvSpPr>
          <p:spPr bwMode="auto">
            <a:xfrm>
              <a:off x="432" y="2180"/>
              <a:ext cx="768"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Segment</a:t>
              </a:r>
            </a:p>
          </p:txBody>
        </p:sp>
        <p:sp>
          <p:nvSpPr>
            <p:cNvPr id="16418" name="Line 4125"/>
            <p:cNvSpPr>
              <a:spLocks noChangeShapeType="1"/>
            </p:cNvSpPr>
            <p:nvPr/>
          </p:nvSpPr>
          <p:spPr bwMode="auto">
            <a:xfrm>
              <a:off x="432" y="2180"/>
              <a:ext cx="5088" cy="0"/>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6419" name="Line 4126"/>
            <p:cNvSpPr>
              <a:spLocks noChangeShapeType="1"/>
            </p:cNvSpPr>
            <p:nvPr/>
          </p:nvSpPr>
          <p:spPr bwMode="auto">
            <a:xfrm>
              <a:off x="432" y="2659"/>
              <a:ext cx="5088" cy="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0" name="Line 4127"/>
            <p:cNvSpPr>
              <a:spLocks noChangeShapeType="1"/>
            </p:cNvSpPr>
            <p:nvPr/>
          </p:nvSpPr>
          <p:spPr bwMode="auto">
            <a:xfrm>
              <a:off x="432" y="3792"/>
              <a:ext cx="5088" cy="0"/>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6421" name="Line 4128"/>
            <p:cNvSpPr>
              <a:spLocks noChangeShapeType="1"/>
            </p:cNvSpPr>
            <p:nvPr/>
          </p:nvSpPr>
          <p:spPr bwMode="auto">
            <a:xfrm>
              <a:off x="432" y="2180"/>
              <a:ext cx="0" cy="1612"/>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6422" name="Line 4129"/>
            <p:cNvSpPr>
              <a:spLocks noChangeShapeType="1"/>
            </p:cNvSpPr>
            <p:nvPr/>
          </p:nvSpPr>
          <p:spPr bwMode="auto">
            <a:xfrm>
              <a:off x="1200" y="2180"/>
              <a:ext cx="0" cy="1612"/>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3" name="Line 4130"/>
            <p:cNvSpPr>
              <a:spLocks noChangeShapeType="1"/>
            </p:cNvSpPr>
            <p:nvPr/>
          </p:nvSpPr>
          <p:spPr bwMode="auto">
            <a:xfrm>
              <a:off x="1776" y="2180"/>
              <a:ext cx="0" cy="1612"/>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4" name="Line 4131"/>
            <p:cNvSpPr>
              <a:spLocks noChangeShapeType="1"/>
            </p:cNvSpPr>
            <p:nvPr/>
          </p:nvSpPr>
          <p:spPr bwMode="auto">
            <a:xfrm>
              <a:off x="2352" y="2180"/>
              <a:ext cx="0" cy="1612"/>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5" name="Line 4132"/>
            <p:cNvSpPr>
              <a:spLocks noChangeShapeType="1"/>
            </p:cNvSpPr>
            <p:nvPr/>
          </p:nvSpPr>
          <p:spPr bwMode="auto">
            <a:xfrm>
              <a:off x="2976" y="2180"/>
              <a:ext cx="0" cy="1612"/>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6" name="Line 4133"/>
            <p:cNvSpPr>
              <a:spLocks noChangeShapeType="1"/>
            </p:cNvSpPr>
            <p:nvPr/>
          </p:nvSpPr>
          <p:spPr bwMode="auto">
            <a:xfrm>
              <a:off x="3696" y="2180"/>
              <a:ext cx="0" cy="1612"/>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7" name="Line 4134"/>
            <p:cNvSpPr>
              <a:spLocks noChangeShapeType="1"/>
            </p:cNvSpPr>
            <p:nvPr/>
          </p:nvSpPr>
          <p:spPr bwMode="auto">
            <a:xfrm>
              <a:off x="4368" y="2180"/>
              <a:ext cx="0" cy="1612"/>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8" name="Line 4135"/>
            <p:cNvSpPr>
              <a:spLocks noChangeShapeType="1"/>
            </p:cNvSpPr>
            <p:nvPr/>
          </p:nvSpPr>
          <p:spPr bwMode="auto">
            <a:xfrm>
              <a:off x="4944" y="2180"/>
              <a:ext cx="0" cy="1612"/>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29" name="Line 4136"/>
            <p:cNvSpPr>
              <a:spLocks noChangeShapeType="1"/>
            </p:cNvSpPr>
            <p:nvPr/>
          </p:nvSpPr>
          <p:spPr bwMode="auto">
            <a:xfrm>
              <a:off x="5520" y="2180"/>
              <a:ext cx="0" cy="1612"/>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6430" name="Line 4137"/>
            <p:cNvSpPr>
              <a:spLocks noChangeShapeType="1"/>
            </p:cNvSpPr>
            <p:nvPr/>
          </p:nvSpPr>
          <p:spPr bwMode="auto">
            <a:xfrm>
              <a:off x="432" y="3264"/>
              <a:ext cx="5088" cy="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6431" name="Text Box 4138"/>
            <p:cNvSpPr txBox="1">
              <a:spLocks noChangeArrowheads="1"/>
            </p:cNvSpPr>
            <p:nvPr/>
          </p:nvSpPr>
          <p:spPr bwMode="auto">
            <a:xfrm>
              <a:off x="1824" y="2112"/>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6432" name="Text Box 4139"/>
            <p:cNvSpPr txBox="1">
              <a:spLocks noChangeArrowheads="1"/>
            </p:cNvSpPr>
            <p:nvPr/>
          </p:nvSpPr>
          <p:spPr bwMode="auto">
            <a:xfrm>
              <a:off x="2400" y="2112"/>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6433" name="Text Box 4140"/>
            <p:cNvSpPr txBox="1">
              <a:spLocks noChangeArrowheads="1"/>
            </p:cNvSpPr>
            <p:nvPr/>
          </p:nvSpPr>
          <p:spPr bwMode="auto">
            <a:xfrm>
              <a:off x="3072" y="2112"/>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6434" name="Text Box 4141"/>
            <p:cNvSpPr txBox="1">
              <a:spLocks noChangeArrowheads="1"/>
            </p:cNvSpPr>
            <p:nvPr/>
          </p:nvSpPr>
          <p:spPr bwMode="auto">
            <a:xfrm>
              <a:off x="4512" y="2112"/>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6435" name="Text Box 4142"/>
            <p:cNvSpPr txBox="1">
              <a:spLocks noChangeArrowheads="1"/>
            </p:cNvSpPr>
            <p:nvPr/>
          </p:nvSpPr>
          <p:spPr bwMode="auto">
            <a:xfrm>
              <a:off x="3888" y="2112"/>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6436" name="Text Box 4143"/>
            <p:cNvSpPr txBox="1">
              <a:spLocks noChangeArrowheads="1"/>
            </p:cNvSpPr>
            <p:nvPr/>
          </p:nvSpPr>
          <p:spPr bwMode="auto">
            <a:xfrm>
              <a:off x="5088" y="2112"/>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grpSp>
      <p:grpSp>
        <p:nvGrpSpPr>
          <p:cNvPr id="3" name="Group 53"/>
          <p:cNvGrpSpPr>
            <a:grpSpLocks/>
          </p:cNvGrpSpPr>
          <p:nvPr/>
        </p:nvGrpSpPr>
        <p:grpSpPr bwMode="auto">
          <a:xfrm>
            <a:off x="533400" y="1066800"/>
            <a:ext cx="8382000" cy="2165350"/>
            <a:chOff x="336" y="672"/>
            <a:chExt cx="5280" cy="1364"/>
          </a:xfrm>
        </p:grpSpPr>
        <p:sp>
          <p:nvSpPr>
            <p:cNvPr id="16392" name="Text Box 4099"/>
            <p:cNvSpPr txBox="1">
              <a:spLocks noChangeArrowheads="1"/>
            </p:cNvSpPr>
            <p:nvPr/>
          </p:nvSpPr>
          <p:spPr bwMode="auto">
            <a:xfrm>
              <a:off x="2016" y="672"/>
              <a:ext cx="3600" cy="922"/>
            </a:xfrm>
            <a:prstGeom prst="rect">
              <a:avLst/>
            </a:prstGeom>
            <a:noFill/>
            <a:ln w="9525">
              <a:noFill/>
              <a:miter lim="800000"/>
              <a:headEnd/>
              <a:tailEnd/>
            </a:ln>
          </p:spPr>
          <p:txBody>
            <a:bodyPr>
              <a:spAutoFit/>
            </a:bodyPr>
            <a:lstStyle/>
            <a:p>
              <a:pPr>
                <a:spcBef>
                  <a:spcPct val="50000"/>
                </a:spcBef>
              </a:pPr>
              <a:r>
                <a:rPr lang="en-US" dirty="0">
                  <a:solidFill>
                    <a:schemeClr val="tx2"/>
                  </a:solidFill>
                </a:rPr>
                <a:t>Weight  =  w   =   </a:t>
              </a:r>
              <a:r>
                <a:rPr lang="en-US" sz="2400" dirty="0">
                  <a:solidFill>
                    <a:schemeClr val="tx2"/>
                  </a:solidFill>
                  <a:sym typeface="Symbol" pitchFamily="18" charset="2"/>
                </a:rPr>
                <a:t> (Volume in ft</a:t>
              </a:r>
              <a:r>
                <a:rPr lang="en-US" sz="2400" baseline="30000" dirty="0">
                  <a:solidFill>
                    <a:schemeClr val="tx2"/>
                  </a:solidFill>
                  <a:sym typeface="Symbol" pitchFamily="18" charset="2"/>
                </a:rPr>
                <a:t>3</a:t>
              </a:r>
              <a:r>
                <a:rPr lang="en-US" sz="2400" dirty="0">
                  <a:solidFill>
                    <a:schemeClr val="tx2"/>
                  </a:solidFill>
                  <a:sym typeface="Symbol" pitchFamily="18" charset="2"/>
                </a:rPr>
                <a:t>)</a:t>
              </a:r>
              <a:endParaRPr lang="en-US" dirty="0">
                <a:solidFill>
                  <a:schemeClr val="tx2"/>
                </a:solidFill>
              </a:endParaRPr>
            </a:p>
            <a:p>
              <a:pPr>
                <a:spcBef>
                  <a:spcPct val="50000"/>
                </a:spcBef>
              </a:pPr>
              <a:r>
                <a:rPr lang="en-US" dirty="0" err="1">
                  <a:solidFill>
                    <a:schemeClr val="tx2"/>
                  </a:solidFill>
                </a:rPr>
                <a:t>w</a:t>
              </a:r>
              <a:r>
                <a:rPr lang="en-US" baseline="-25000" dirty="0" err="1">
                  <a:solidFill>
                    <a:schemeClr val="tx2"/>
                  </a:solidFill>
                </a:rPr>
                <a:t>A</a:t>
              </a:r>
              <a:r>
                <a:rPr lang="en-US" dirty="0">
                  <a:solidFill>
                    <a:schemeClr val="tx2"/>
                  </a:solidFill>
                </a:rPr>
                <a:t>  =   150 (0</a:t>
              </a:r>
              <a:r>
                <a:rPr lang="en-US" b="1" dirty="0">
                  <a:solidFill>
                    <a:schemeClr val="tx2"/>
                  </a:solidFill>
                </a:rPr>
                <a:t>.</a:t>
              </a:r>
              <a:r>
                <a:rPr lang="en-US" dirty="0">
                  <a:solidFill>
                    <a:schemeClr val="tx2"/>
                  </a:solidFill>
                </a:rPr>
                <a:t>5) (6) (6) (2) / (12)</a:t>
              </a:r>
              <a:r>
                <a:rPr lang="en-US" baseline="30000" dirty="0">
                  <a:solidFill>
                    <a:schemeClr val="tx2"/>
                  </a:solidFill>
                </a:rPr>
                <a:t>3</a:t>
              </a:r>
              <a:r>
                <a:rPr lang="en-US" dirty="0">
                  <a:solidFill>
                    <a:schemeClr val="tx2"/>
                  </a:solidFill>
                </a:rPr>
                <a:t>   =  3</a:t>
              </a:r>
              <a:r>
                <a:rPr lang="en-US" b="1" dirty="0">
                  <a:solidFill>
                    <a:schemeClr val="tx2"/>
                  </a:solidFill>
                </a:rPr>
                <a:t>.</a:t>
              </a:r>
              <a:r>
                <a:rPr lang="en-US" dirty="0">
                  <a:solidFill>
                    <a:schemeClr val="tx2"/>
                  </a:solidFill>
                </a:rPr>
                <a:t>125  lb</a:t>
              </a:r>
            </a:p>
            <a:p>
              <a:pPr>
                <a:spcBef>
                  <a:spcPct val="50000"/>
                </a:spcBef>
              </a:pPr>
              <a:r>
                <a:rPr lang="en-US" dirty="0" err="1">
                  <a:solidFill>
                    <a:schemeClr val="tx2"/>
                  </a:solidFill>
                </a:rPr>
                <a:t>w</a:t>
              </a:r>
              <a:r>
                <a:rPr lang="en-US" baseline="-25000" dirty="0" err="1">
                  <a:solidFill>
                    <a:schemeClr val="tx2"/>
                  </a:solidFill>
                </a:rPr>
                <a:t>B</a:t>
              </a:r>
              <a:r>
                <a:rPr lang="en-US" dirty="0">
                  <a:solidFill>
                    <a:schemeClr val="tx2"/>
                  </a:solidFill>
                </a:rPr>
                <a:t>  =    400 (6) (6) (2) / (12)</a:t>
              </a:r>
              <a:r>
                <a:rPr lang="en-US" baseline="30000" dirty="0">
                  <a:solidFill>
                    <a:schemeClr val="tx2"/>
                  </a:solidFill>
                </a:rPr>
                <a:t>3</a:t>
              </a:r>
              <a:r>
                <a:rPr lang="en-US" dirty="0">
                  <a:solidFill>
                    <a:schemeClr val="tx2"/>
                  </a:solidFill>
                </a:rPr>
                <a:t>  =  16.67  lb</a:t>
              </a:r>
            </a:p>
          </p:txBody>
        </p:sp>
        <p:pic>
          <p:nvPicPr>
            <p:cNvPr id="16393" name="Picture 52" descr="CH 9 Group Problem Solve"/>
            <p:cNvPicPr>
              <a:picLocks noChangeAspect="1" noChangeArrowheads="1"/>
            </p:cNvPicPr>
            <p:nvPr/>
          </p:nvPicPr>
          <p:blipFill>
            <a:blip r:embed="rId3" cstate="print"/>
            <a:srcRect/>
            <a:stretch>
              <a:fillRect/>
            </a:stretch>
          </p:blipFill>
          <p:spPr bwMode="auto">
            <a:xfrm>
              <a:off x="336" y="720"/>
              <a:ext cx="1584" cy="1316"/>
            </a:xfrm>
            <a:prstGeom prst="rect">
              <a:avLst/>
            </a:prstGeom>
            <a:noFill/>
            <a:ln w="9525">
              <a:noFill/>
              <a:miter lim="800000"/>
              <a:headEnd/>
              <a:tailEnd/>
            </a:ln>
          </p:spPr>
        </p:pic>
      </p:grpSp>
      <p:cxnSp>
        <p:nvCxnSpPr>
          <p:cNvPr id="16391" name="Straight Connector 52"/>
          <p:cNvCxnSpPr>
            <a:cxnSpLocks noChangeShapeType="1"/>
          </p:cNvCxnSpPr>
          <p:nvPr/>
        </p:nvCxnSpPr>
        <p:spPr bwMode="auto">
          <a:xfrm>
            <a:off x="685800" y="4648200"/>
            <a:ext cx="8077200" cy="1588"/>
          </a:xfrm>
          <a:prstGeom prst="line">
            <a:avLst/>
          </a:prstGeom>
          <a:noFill/>
          <a:ln w="9525" algn="ctr">
            <a:solidFill>
              <a:schemeClr val="tx1"/>
            </a:solidFill>
            <a:round/>
            <a:headEnd/>
            <a:tailEnd/>
          </a:ln>
        </p:spPr>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066800" y="457200"/>
            <a:ext cx="73152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GROUP PROBLEM SOLVING </a:t>
            </a:r>
            <a:r>
              <a:rPr lang="en-US" sz="2400" dirty="0">
                <a:solidFill>
                  <a:schemeClr val="tx2"/>
                </a:solidFill>
              </a:rPr>
              <a:t>(continued)</a:t>
            </a:r>
            <a:endParaRPr lang="en-US" sz="2400" b="1" dirty="0">
              <a:solidFill>
                <a:schemeClr val="tx2"/>
              </a:solidFill>
            </a:endParaRPr>
          </a:p>
        </p:txBody>
      </p:sp>
      <p:grpSp>
        <p:nvGrpSpPr>
          <p:cNvPr id="17413" name="Group 15"/>
          <p:cNvGrpSpPr>
            <a:grpSpLocks/>
          </p:cNvGrpSpPr>
          <p:nvPr/>
        </p:nvGrpSpPr>
        <p:grpSpPr bwMode="auto">
          <a:xfrm>
            <a:off x="1447800" y="3810000"/>
            <a:ext cx="6300788" cy="1630363"/>
            <a:chOff x="1524000" y="4495800"/>
            <a:chExt cx="6300123" cy="1630343"/>
          </a:xfrm>
        </p:grpSpPr>
        <p:sp>
          <p:nvSpPr>
            <p:cNvPr id="17430" name="Text Box 7"/>
            <p:cNvSpPr txBox="1">
              <a:spLocks noChangeArrowheads="1"/>
            </p:cNvSpPr>
            <p:nvPr/>
          </p:nvSpPr>
          <p:spPr bwMode="auto">
            <a:xfrm>
              <a:off x="2514600" y="4495800"/>
              <a:ext cx="334963" cy="427038"/>
            </a:xfrm>
            <a:prstGeom prst="rect">
              <a:avLst/>
            </a:prstGeom>
            <a:noFill/>
            <a:ln w="9525">
              <a:noFill/>
              <a:miter lim="800000"/>
              <a:headEnd/>
              <a:tailEnd/>
            </a:ln>
          </p:spPr>
          <p:txBody>
            <a:bodyPr wrap="none">
              <a:spAutoFit/>
            </a:bodyPr>
            <a:lstStyle/>
            <a:p>
              <a:r>
                <a:rPr lang="en-US">
                  <a:solidFill>
                    <a:schemeClr val="tx2"/>
                  </a:solidFill>
                </a:rPr>
                <a:t>~</a:t>
              </a:r>
            </a:p>
          </p:txBody>
        </p:sp>
        <p:sp>
          <p:nvSpPr>
            <p:cNvPr id="17431" name="Text Box 8"/>
            <p:cNvSpPr txBox="1">
              <a:spLocks noChangeArrowheads="1"/>
            </p:cNvSpPr>
            <p:nvPr/>
          </p:nvSpPr>
          <p:spPr bwMode="auto">
            <a:xfrm>
              <a:off x="1524000" y="4618038"/>
              <a:ext cx="6300123" cy="1508105"/>
            </a:xfrm>
            <a:prstGeom prst="rect">
              <a:avLst/>
            </a:prstGeom>
            <a:noFill/>
            <a:ln w="9525">
              <a:noFill/>
              <a:miter lim="800000"/>
              <a:headEnd/>
              <a:tailEnd/>
            </a:ln>
          </p:spPr>
          <p:txBody>
            <a:bodyPr wrap="none">
              <a:spAutoFit/>
            </a:bodyPr>
            <a:lstStyle/>
            <a:p>
              <a:r>
                <a:rPr lang="en-US" sz="2400" dirty="0">
                  <a:solidFill>
                    <a:schemeClr val="tx2"/>
                  </a:solidFill>
                </a:rPr>
                <a:t>x  =  (</a:t>
              </a:r>
              <a:r>
                <a:rPr lang="en-US" sz="2400" dirty="0">
                  <a:solidFill>
                    <a:schemeClr val="tx2"/>
                  </a:solidFill>
                  <a:sym typeface="Symbol" pitchFamily="18" charset="2"/>
                </a:rPr>
                <a:t> x  w) / ( w )   =  29.17/19.79 = 1.47 in</a:t>
              </a:r>
            </a:p>
            <a:p>
              <a:pPr>
                <a:spcBef>
                  <a:spcPts val="1200"/>
                </a:spcBef>
              </a:pPr>
              <a:r>
                <a:rPr lang="en-US" sz="2400" dirty="0">
                  <a:solidFill>
                    <a:schemeClr val="tx2"/>
                  </a:solidFill>
                  <a:sym typeface="Symbol" pitchFamily="18" charset="2"/>
                </a:rPr>
                <a:t>y  =  ( y  w) / ( w )   =  53.12/ 19.79 = 2.68 in</a:t>
              </a:r>
            </a:p>
            <a:p>
              <a:pPr>
                <a:spcBef>
                  <a:spcPts val="1200"/>
                </a:spcBef>
              </a:pPr>
              <a:r>
                <a:rPr lang="en-US" sz="2400" dirty="0">
                  <a:solidFill>
                    <a:schemeClr val="tx2"/>
                  </a:solidFill>
                  <a:sym typeface="Symbol" pitchFamily="18" charset="2"/>
                </a:rPr>
                <a:t>z  =  </a:t>
              </a:r>
              <a:r>
                <a:rPr lang="en-US" sz="2400" dirty="0">
                  <a:solidFill>
                    <a:schemeClr val="tx2"/>
                  </a:solidFill>
                </a:rPr>
                <a:t>(</a:t>
              </a:r>
              <a:r>
                <a:rPr lang="en-US" sz="2400" dirty="0">
                  <a:solidFill>
                    <a:schemeClr val="tx2"/>
                  </a:solidFill>
                  <a:sym typeface="Symbol" pitchFamily="18" charset="2"/>
                </a:rPr>
                <a:t> z  w) / ( w )   =  56.25 / 19.79 =  2.84 in </a:t>
              </a:r>
            </a:p>
          </p:txBody>
        </p:sp>
        <p:sp>
          <p:nvSpPr>
            <p:cNvPr id="17432" name="Line 9"/>
            <p:cNvSpPr>
              <a:spLocks noChangeShapeType="1"/>
            </p:cNvSpPr>
            <p:nvPr/>
          </p:nvSpPr>
          <p:spPr bwMode="auto">
            <a:xfrm>
              <a:off x="1600200" y="5515504"/>
              <a:ext cx="152400" cy="0"/>
            </a:xfrm>
            <a:prstGeom prst="line">
              <a:avLst/>
            </a:prstGeom>
            <a:noFill/>
            <a:ln w="9525">
              <a:solidFill>
                <a:schemeClr val="tx1"/>
              </a:solidFill>
              <a:round/>
              <a:headEnd/>
              <a:tailEnd/>
            </a:ln>
          </p:spPr>
          <p:txBody>
            <a:bodyPr wrap="none"/>
            <a:lstStyle/>
            <a:p>
              <a:endParaRPr lang="en-US">
                <a:solidFill>
                  <a:schemeClr val="tx2"/>
                </a:solidFill>
              </a:endParaRPr>
            </a:p>
          </p:txBody>
        </p:sp>
        <p:sp>
          <p:nvSpPr>
            <p:cNvPr id="17433" name="Line 10"/>
            <p:cNvSpPr>
              <a:spLocks noChangeShapeType="1"/>
            </p:cNvSpPr>
            <p:nvPr/>
          </p:nvSpPr>
          <p:spPr bwMode="auto">
            <a:xfrm>
              <a:off x="1600200" y="4770438"/>
              <a:ext cx="152400" cy="0"/>
            </a:xfrm>
            <a:prstGeom prst="line">
              <a:avLst/>
            </a:prstGeom>
            <a:noFill/>
            <a:ln w="9525">
              <a:solidFill>
                <a:schemeClr val="tx1"/>
              </a:solidFill>
              <a:round/>
              <a:headEnd/>
              <a:tailEnd/>
            </a:ln>
          </p:spPr>
          <p:txBody>
            <a:bodyPr wrap="none"/>
            <a:lstStyle/>
            <a:p>
              <a:endParaRPr lang="en-US">
                <a:solidFill>
                  <a:schemeClr val="tx2"/>
                </a:solidFill>
              </a:endParaRPr>
            </a:p>
          </p:txBody>
        </p:sp>
        <p:sp>
          <p:nvSpPr>
            <p:cNvPr id="17434" name="Line 11"/>
            <p:cNvSpPr>
              <a:spLocks noChangeShapeType="1"/>
            </p:cNvSpPr>
            <p:nvPr/>
          </p:nvSpPr>
          <p:spPr bwMode="auto">
            <a:xfrm>
              <a:off x="1600200" y="5134504"/>
              <a:ext cx="152400" cy="0"/>
            </a:xfrm>
            <a:prstGeom prst="line">
              <a:avLst/>
            </a:prstGeom>
            <a:noFill/>
            <a:ln w="9525">
              <a:solidFill>
                <a:schemeClr val="tx1"/>
              </a:solidFill>
              <a:round/>
              <a:headEnd/>
              <a:tailEnd/>
            </a:ln>
          </p:spPr>
          <p:txBody>
            <a:bodyPr wrap="none"/>
            <a:lstStyle/>
            <a:p>
              <a:endParaRPr lang="en-US">
                <a:solidFill>
                  <a:schemeClr val="tx2"/>
                </a:solidFill>
              </a:endParaRPr>
            </a:p>
          </p:txBody>
        </p:sp>
        <p:sp>
          <p:nvSpPr>
            <p:cNvPr id="17435" name="Text Box 12"/>
            <p:cNvSpPr txBox="1">
              <a:spLocks noChangeArrowheads="1"/>
            </p:cNvSpPr>
            <p:nvPr/>
          </p:nvSpPr>
          <p:spPr bwMode="auto">
            <a:xfrm>
              <a:off x="2514600" y="5562600"/>
              <a:ext cx="334963" cy="427038"/>
            </a:xfrm>
            <a:prstGeom prst="rect">
              <a:avLst/>
            </a:prstGeom>
            <a:noFill/>
            <a:ln w="9525">
              <a:noFill/>
              <a:miter lim="800000"/>
              <a:headEnd/>
              <a:tailEnd/>
            </a:ln>
          </p:spPr>
          <p:txBody>
            <a:bodyPr wrap="none">
              <a:spAutoFit/>
            </a:bodyPr>
            <a:lstStyle/>
            <a:p>
              <a:r>
                <a:rPr lang="en-US">
                  <a:solidFill>
                    <a:schemeClr val="tx2"/>
                  </a:solidFill>
                </a:rPr>
                <a:t>~</a:t>
              </a:r>
            </a:p>
          </p:txBody>
        </p:sp>
        <p:sp>
          <p:nvSpPr>
            <p:cNvPr id="17436" name="Text Box 13"/>
            <p:cNvSpPr txBox="1">
              <a:spLocks noChangeArrowheads="1"/>
            </p:cNvSpPr>
            <p:nvPr/>
          </p:nvSpPr>
          <p:spPr bwMode="auto">
            <a:xfrm>
              <a:off x="2514600" y="5029200"/>
              <a:ext cx="334963" cy="427038"/>
            </a:xfrm>
            <a:prstGeom prst="rect">
              <a:avLst/>
            </a:prstGeom>
            <a:noFill/>
            <a:ln w="9525">
              <a:noFill/>
              <a:miter lim="800000"/>
              <a:headEnd/>
              <a:tailEnd/>
            </a:ln>
          </p:spPr>
          <p:txBody>
            <a:bodyPr wrap="none">
              <a:spAutoFit/>
            </a:bodyPr>
            <a:lstStyle/>
            <a:p>
              <a:r>
                <a:rPr lang="en-US">
                  <a:solidFill>
                    <a:schemeClr val="tx2"/>
                  </a:solidFill>
                </a:rPr>
                <a:t>~</a:t>
              </a:r>
            </a:p>
          </p:txBody>
        </p:sp>
      </p:grpSp>
      <p:pic>
        <p:nvPicPr>
          <p:cNvPr id="17414" name="Picture 15" descr="CH 9 Group Problem Solve"/>
          <p:cNvPicPr>
            <a:picLocks noChangeAspect="1" noChangeArrowheads="1"/>
          </p:cNvPicPr>
          <p:nvPr/>
        </p:nvPicPr>
        <p:blipFill>
          <a:blip r:embed="rId3" cstate="print"/>
          <a:srcRect/>
          <a:stretch>
            <a:fillRect/>
          </a:stretch>
        </p:blipFill>
        <p:spPr bwMode="auto">
          <a:xfrm>
            <a:off x="457200" y="1066800"/>
            <a:ext cx="2660650" cy="2209800"/>
          </a:xfrm>
          <a:prstGeom prst="rect">
            <a:avLst/>
          </a:prstGeom>
          <a:noFill/>
          <a:ln w="9525">
            <a:noFill/>
            <a:miter lim="800000"/>
            <a:headEnd/>
            <a:tailEnd/>
          </a:ln>
        </p:spPr>
      </p:pic>
      <p:grpSp>
        <p:nvGrpSpPr>
          <p:cNvPr id="17415" name="Group 47"/>
          <p:cNvGrpSpPr>
            <a:grpSpLocks/>
          </p:cNvGrpSpPr>
          <p:nvPr/>
        </p:nvGrpSpPr>
        <p:grpSpPr bwMode="auto">
          <a:xfrm>
            <a:off x="3581400" y="1600200"/>
            <a:ext cx="4954588" cy="1449388"/>
            <a:chOff x="3580606" y="1447800"/>
            <a:chExt cx="4953794" cy="1449388"/>
          </a:xfrm>
        </p:grpSpPr>
        <p:sp>
          <p:nvSpPr>
            <p:cNvPr id="17418" name="TextBox 17"/>
            <p:cNvSpPr txBox="1">
              <a:spLocks noChangeArrowheads="1"/>
            </p:cNvSpPr>
            <p:nvPr/>
          </p:nvSpPr>
          <p:spPr bwMode="auto">
            <a:xfrm>
              <a:off x="3734594" y="1608667"/>
              <a:ext cx="4799806" cy="1261884"/>
            </a:xfrm>
            <a:prstGeom prst="rect">
              <a:avLst/>
            </a:prstGeom>
            <a:noFill/>
            <a:ln w="9525">
              <a:noFill/>
              <a:miter lim="800000"/>
              <a:headEnd/>
              <a:tailEnd/>
            </a:ln>
          </p:spPr>
          <p:txBody>
            <a:bodyPr>
              <a:spAutoFit/>
            </a:bodyPr>
            <a:lstStyle/>
            <a:p>
              <a:pPr>
                <a:buFont typeface="Symbol" pitchFamily="18" charset="2"/>
                <a:buChar char="S"/>
              </a:pPr>
              <a:r>
                <a:rPr lang="en-US" sz="2000" dirty="0">
                  <a:solidFill>
                    <a:schemeClr val="tx2"/>
                  </a:solidFill>
                  <a:sym typeface="Symbol" pitchFamily="18" charset="2"/>
                </a:rPr>
                <a:t>W (lb)</a:t>
              </a:r>
              <a:r>
                <a:rPr lang="en-US" dirty="0">
                  <a:solidFill>
                    <a:schemeClr val="tx2"/>
                  </a:solidFill>
                  <a:sym typeface="Symbol" pitchFamily="18" charset="2"/>
                </a:rPr>
                <a:t>	     </a:t>
              </a:r>
              <a:r>
                <a:rPr lang="en-US" dirty="0">
                  <a:solidFill>
                    <a:schemeClr val="tx2"/>
                  </a:solidFill>
                </a:rPr>
                <a:t>x w	       y w        z w</a:t>
              </a:r>
            </a:p>
            <a:p>
              <a:r>
                <a:rPr lang="en-US" dirty="0">
                  <a:solidFill>
                    <a:schemeClr val="tx2"/>
                  </a:solidFill>
                </a:rPr>
                <a:t>                 (</a:t>
              </a:r>
              <a:r>
                <a:rPr lang="en-US" dirty="0" err="1">
                  <a:solidFill>
                    <a:schemeClr val="tx2"/>
                  </a:solidFill>
                </a:rPr>
                <a:t>lb·in</a:t>
              </a:r>
              <a:r>
                <a:rPr lang="en-US" dirty="0">
                  <a:solidFill>
                    <a:schemeClr val="tx2"/>
                  </a:solidFill>
                </a:rPr>
                <a:t>)   (</a:t>
              </a:r>
              <a:r>
                <a:rPr lang="en-US" dirty="0" err="1">
                  <a:solidFill>
                    <a:schemeClr val="tx2"/>
                  </a:solidFill>
                </a:rPr>
                <a:t>lb·in</a:t>
              </a:r>
              <a:r>
                <a:rPr lang="en-US" dirty="0">
                  <a:solidFill>
                    <a:schemeClr val="tx2"/>
                  </a:solidFill>
                </a:rPr>
                <a:t>)     (</a:t>
              </a:r>
              <a:r>
                <a:rPr lang="en-US" dirty="0" err="1">
                  <a:solidFill>
                    <a:schemeClr val="tx2"/>
                  </a:solidFill>
                </a:rPr>
                <a:t>lb·in</a:t>
              </a:r>
              <a:r>
                <a:rPr lang="en-US" dirty="0">
                  <a:solidFill>
                    <a:schemeClr val="tx2"/>
                  </a:solidFill>
                </a:rPr>
                <a:t>)</a:t>
              </a:r>
            </a:p>
            <a:p>
              <a:pPr>
                <a:spcBef>
                  <a:spcPts val="1200"/>
                </a:spcBef>
              </a:pPr>
              <a:r>
                <a:rPr lang="en-US" dirty="0">
                  <a:solidFill>
                    <a:schemeClr val="tx2"/>
                  </a:solidFill>
                </a:rPr>
                <a:t>  19.79	    29.17	    53.12       56.25</a:t>
              </a:r>
            </a:p>
          </p:txBody>
        </p:sp>
        <p:sp>
          <p:nvSpPr>
            <p:cNvPr id="17419" name="Text Box 6"/>
            <p:cNvSpPr txBox="1">
              <a:spLocks noChangeArrowheads="1"/>
            </p:cNvSpPr>
            <p:nvPr/>
          </p:nvSpPr>
          <p:spPr bwMode="auto">
            <a:xfrm>
              <a:off x="6019800" y="1447800"/>
              <a:ext cx="401637" cy="461665"/>
            </a:xfrm>
            <a:prstGeom prst="rect">
              <a:avLst/>
            </a:prstGeom>
            <a:noFill/>
            <a:ln w="9525">
              <a:noFill/>
              <a:miter lim="800000"/>
              <a:headEnd/>
              <a:tailEnd/>
            </a:ln>
          </p:spPr>
          <p:txBody>
            <a:bodyPr>
              <a:spAutoFit/>
            </a:bodyPr>
            <a:lstStyle/>
            <a:p>
              <a:pPr>
                <a:spcBef>
                  <a:spcPct val="50000"/>
                </a:spcBef>
              </a:pPr>
              <a:r>
                <a:rPr lang="en-US" sz="2400">
                  <a:solidFill>
                    <a:schemeClr val="tx2"/>
                  </a:solidFill>
                  <a:cs typeface="Times New Roman" pitchFamily="18" charset="0"/>
                  <a:sym typeface="Symbol" pitchFamily="18" charset="2"/>
                </a:rPr>
                <a:t></a:t>
              </a:r>
            </a:p>
          </p:txBody>
        </p:sp>
        <p:sp>
          <p:nvSpPr>
            <p:cNvPr id="17420" name="Text Box 6"/>
            <p:cNvSpPr txBox="1">
              <a:spLocks noChangeArrowheads="1"/>
            </p:cNvSpPr>
            <p:nvPr/>
          </p:nvSpPr>
          <p:spPr bwMode="auto">
            <a:xfrm>
              <a:off x="4953000" y="1447800"/>
              <a:ext cx="320675" cy="457200"/>
            </a:xfrm>
            <a:prstGeom prst="rect">
              <a:avLst/>
            </a:prstGeom>
            <a:noFill/>
            <a:ln w="9525">
              <a:noFill/>
              <a:miter lim="800000"/>
              <a:headEnd/>
              <a:tailEnd/>
            </a:ln>
          </p:spPr>
          <p:txBody>
            <a:bodyPr>
              <a:spAutoFit/>
            </a:bodyPr>
            <a:lstStyle/>
            <a:p>
              <a:pPr>
                <a:spcBef>
                  <a:spcPct val="50000"/>
                </a:spcBef>
              </a:pPr>
              <a:r>
                <a:rPr lang="en-US" sz="2400">
                  <a:solidFill>
                    <a:schemeClr val="tx2"/>
                  </a:solidFill>
                  <a:cs typeface="Times New Roman" pitchFamily="18" charset="0"/>
                  <a:sym typeface="Symbol" pitchFamily="18" charset="2"/>
                </a:rPr>
                <a:t></a:t>
              </a:r>
            </a:p>
          </p:txBody>
        </p:sp>
        <p:cxnSp>
          <p:nvCxnSpPr>
            <p:cNvPr id="17421" name="Straight Connector 21"/>
            <p:cNvCxnSpPr>
              <a:cxnSpLocks noChangeShapeType="1"/>
            </p:cNvCxnSpPr>
            <p:nvPr/>
          </p:nvCxnSpPr>
          <p:spPr bwMode="auto">
            <a:xfrm>
              <a:off x="3581400" y="1600200"/>
              <a:ext cx="4419600" cy="1588"/>
            </a:xfrm>
            <a:prstGeom prst="line">
              <a:avLst/>
            </a:prstGeom>
            <a:noFill/>
            <a:ln w="9525" algn="ctr">
              <a:solidFill>
                <a:schemeClr val="tx1"/>
              </a:solidFill>
              <a:round/>
              <a:headEnd/>
              <a:tailEnd/>
            </a:ln>
          </p:spPr>
        </p:cxnSp>
        <p:sp>
          <p:nvSpPr>
            <p:cNvPr id="17422" name="Text Box 6"/>
            <p:cNvSpPr txBox="1">
              <a:spLocks noChangeArrowheads="1"/>
            </p:cNvSpPr>
            <p:nvPr/>
          </p:nvSpPr>
          <p:spPr bwMode="auto">
            <a:xfrm>
              <a:off x="7010400" y="1447800"/>
              <a:ext cx="401637" cy="461665"/>
            </a:xfrm>
            <a:prstGeom prst="rect">
              <a:avLst/>
            </a:prstGeom>
            <a:noFill/>
            <a:ln w="9525">
              <a:noFill/>
              <a:miter lim="800000"/>
              <a:headEnd/>
              <a:tailEnd/>
            </a:ln>
          </p:spPr>
          <p:txBody>
            <a:bodyPr>
              <a:spAutoFit/>
            </a:bodyPr>
            <a:lstStyle/>
            <a:p>
              <a:pPr>
                <a:spcBef>
                  <a:spcPct val="50000"/>
                </a:spcBef>
              </a:pPr>
              <a:r>
                <a:rPr lang="en-US" sz="2400">
                  <a:solidFill>
                    <a:schemeClr val="tx2"/>
                  </a:solidFill>
                  <a:cs typeface="Times New Roman" pitchFamily="18" charset="0"/>
                  <a:sym typeface="Symbol" pitchFamily="18" charset="2"/>
                </a:rPr>
                <a:t></a:t>
              </a:r>
            </a:p>
          </p:txBody>
        </p:sp>
        <p:cxnSp>
          <p:nvCxnSpPr>
            <p:cNvPr id="17423" name="Straight Connector 33"/>
            <p:cNvCxnSpPr>
              <a:cxnSpLocks noChangeShapeType="1"/>
            </p:cNvCxnSpPr>
            <p:nvPr/>
          </p:nvCxnSpPr>
          <p:spPr bwMode="auto">
            <a:xfrm>
              <a:off x="3581400" y="2895600"/>
              <a:ext cx="4419600" cy="1588"/>
            </a:xfrm>
            <a:prstGeom prst="line">
              <a:avLst/>
            </a:prstGeom>
            <a:noFill/>
            <a:ln w="9525" algn="ctr">
              <a:solidFill>
                <a:schemeClr val="tx1"/>
              </a:solidFill>
              <a:round/>
              <a:headEnd/>
              <a:tailEnd/>
            </a:ln>
          </p:spPr>
        </p:cxnSp>
        <p:cxnSp>
          <p:nvCxnSpPr>
            <p:cNvPr id="17424" name="Straight Connector 35"/>
            <p:cNvCxnSpPr>
              <a:cxnSpLocks noChangeShapeType="1"/>
            </p:cNvCxnSpPr>
            <p:nvPr/>
          </p:nvCxnSpPr>
          <p:spPr bwMode="auto">
            <a:xfrm rot="5400000">
              <a:off x="2933700" y="2247900"/>
              <a:ext cx="1295400" cy="1588"/>
            </a:xfrm>
            <a:prstGeom prst="line">
              <a:avLst/>
            </a:prstGeom>
            <a:noFill/>
            <a:ln w="9525" algn="ctr">
              <a:solidFill>
                <a:schemeClr val="tx1"/>
              </a:solidFill>
              <a:round/>
              <a:headEnd/>
              <a:tailEnd/>
            </a:ln>
          </p:spPr>
        </p:cxnSp>
        <p:cxnSp>
          <p:nvCxnSpPr>
            <p:cNvPr id="17425" name="Straight Connector 37"/>
            <p:cNvCxnSpPr>
              <a:cxnSpLocks noChangeShapeType="1"/>
            </p:cNvCxnSpPr>
            <p:nvPr/>
          </p:nvCxnSpPr>
          <p:spPr bwMode="auto">
            <a:xfrm rot="5400000">
              <a:off x="7353300" y="2247900"/>
              <a:ext cx="1295400" cy="1588"/>
            </a:xfrm>
            <a:prstGeom prst="line">
              <a:avLst/>
            </a:prstGeom>
            <a:noFill/>
            <a:ln w="9525" algn="ctr">
              <a:solidFill>
                <a:schemeClr val="tx1"/>
              </a:solidFill>
              <a:round/>
              <a:headEnd/>
              <a:tailEnd/>
            </a:ln>
          </p:spPr>
        </p:cxnSp>
        <p:cxnSp>
          <p:nvCxnSpPr>
            <p:cNvPr id="17426" name="Straight Connector 39"/>
            <p:cNvCxnSpPr>
              <a:cxnSpLocks noChangeShapeType="1"/>
            </p:cNvCxnSpPr>
            <p:nvPr/>
          </p:nvCxnSpPr>
          <p:spPr bwMode="auto">
            <a:xfrm rot="5400000">
              <a:off x="4152900" y="2247900"/>
              <a:ext cx="1295400" cy="1588"/>
            </a:xfrm>
            <a:prstGeom prst="line">
              <a:avLst/>
            </a:prstGeom>
            <a:noFill/>
            <a:ln w="9525" algn="ctr">
              <a:solidFill>
                <a:schemeClr val="tx1"/>
              </a:solidFill>
              <a:round/>
              <a:headEnd/>
              <a:tailEnd/>
            </a:ln>
          </p:spPr>
        </p:cxnSp>
        <p:cxnSp>
          <p:nvCxnSpPr>
            <p:cNvPr id="17427" name="Straight Connector 41"/>
            <p:cNvCxnSpPr>
              <a:cxnSpLocks noChangeShapeType="1"/>
            </p:cNvCxnSpPr>
            <p:nvPr/>
          </p:nvCxnSpPr>
          <p:spPr bwMode="auto">
            <a:xfrm rot="5400000">
              <a:off x="5143500" y="2247900"/>
              <a:ext cx="1295400" cy="1588"/>
            </a:xfrm>
            <a:prstGeom prst="line">
              <a:avLst/>
            </a:prstGeom>
            <a:noFill/>
            <a:ln w="9525" algn="ctr">
              <a:solidFill>
                <a:schemeClr val="tx1"/>
              </a:solidFill>
              <a:round/>
              <a:headEnd/>
              <a:tailEnd/>
            </a:ln>
          </p:spPr>
        </p:cxnSp>
        <p:cxnSp>
          <p:nvCxnSpPr>
            <p:cNvPr id="17428" name="Straight Connector 43"/>
            <p:cNvCxnSpPr>
              <a:cxnSpLocks noChangeShapeType="1"/>
            </p:cNvCxnSpPr>
            <p:nvPr/>
          </p:nvCxnSpPr>
          <p:spPr bwMode="auto">
            <a:xfrm rot="5400000">
              <a:off x="6210300" y="2247900"/>
              <a:ext cx="1295400" cy="1588"/>
            </a:xfrm>
            <a:prstGeom prst="line">
              <a:avLst/>
            </a:prstGeom>
            <a:noFill/>
            <a:ln w="9525" algn="ctr">
              <a:solidFill>
                <a:schemeClr val="tx1"/>
              </a:solidFill>
              <a:round/>
              <a:headEnd/>
              <a:tailEnd/>
            </a:ln>
          </p:spPr>
        </p:cxnSp>
        <p:cxnSp>
          <p:nvCxnSpPr>
            <p:cNvPr id="17429" name="Straight Connector 45"/>
            <p:cNvCxnSpPr>
              <a:cxnSpLocks noChangeShapeType="1"/>
            </p:cNvCxnSpPr>
            <p:nvPr/>
          </p:nvCxnSpPr>
          <p:spPr bwMode="auto">
            <a:xfrm>
              <a:off x="3581400" y="2362200"/>
              <a:ext cx="4419600" cy="1588"/>
            </a:xfrm>
            <a:prstGeom prst="line">
              <a:avLst/>
            </a:prstGeom>
            <a:noFill/>
            <a:ln w="9525" algn="ctr">
              <a:solidFill>
                <a:schemeClr val="tx1"/>
              </a:solidFill>
              <a:round/>
              <a:headEnd/>
              <a:tailEnd/>
            </a:ln>
          </p:spPr>
        </p:cxnSp>
      </p:grpSp>
      <p:sp>
        <p:nvSpPr>
          <p:cNvPr id="17416" name="TextBox 48"/>
          <p:cNvSpPr txBox="1">
            <a:spLocks noChangeArrowheads="1"/>
          </p:cNvSpPr>
          <p:nvPr/>
        </p:nvSpPr>
        <p:spPr bwMode="auto">
          <a:xfrm>
            <a:off x="4267200" y="1295400"/>
            <a:ext cx="1976438" cy="430213"/>
          </a:xfrm>
          <a:prstGeom prst="rect">
            <a:avLst/>
          </a:prstGeom>
          <a:noFill/>
          <a:ln w="9525">
            <a:noFill/>
            <a:miter lim="800000"/>
            <a:headEnd/>
            <a:tailEnd/>
          </a:ln>
        </p:spPr>
        <p:txBody>
          <a:bodyPr wrap="none">
            <a:spAutoFit/>
          </a:bodyPr>
          <a:lstStyle/>
          <a:p>
            <a:r>
              <a:rPr lang="en-US"/>
              <a:t>Table Summary</a:t>
            </a:r>
          </a:p>
        </p:txBody>
      </p:sp>
      <p:sp>
        <p:nvSpPr>
          <p:cNvPr id="17417" name="TextBox 49"/>
          <p:cNvSpPr txBox="1">
            <a:spLocks noChangeArrowheads="1"/>
          </p:cNvSpPr>
          <p:nvPr/>
        </p:nvSpPr>
        <p:spPr bwMode="auto">
          <a:xfrm>
            <a:off x="2514600" y="3429000"/>
            <a:ext cx="3703638" cy="430213"/>
          </a:xfrm>
          <a:prstGeom prst="rect">
            <a:avLst/>
          </a:prstGeom>
          <a:noFill/>
          <a:ln w="9525">
            <a:noFill/>
            <a:miter lim="800000"/>
            <a:headEnd/>
            <a:tailEnd/>
          </a:ln>
        </p:spPr>
        <p:txBody>
          <a:bodyPr wrap="none">
            <a:spAutoFit/>
          </a:bodyPr>
          <a:lstStyle/>
          <a:p>
            <a:r>
              <a:rPr lang="en-US" dirty="0">
                <a:solidFill>
                  <a:schemeClr val="tx2"/>
                </a:solidFill>
              </a:rPr>
              <a:t>Substituting into the equations: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59"/>
          <p:cNvSpPr txBox="1">
            <a:spLocks noChangeArrowheads="1"/>
          </p:cNvSpPr>
          <p:nvPr/>
        </p:nvSpPr>
        <p:spPr bwMode="auto">
          <a:xfrm>
            <a:off x="1981200" y="533400"/>
            <a:ext cx="37338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ATTENTION QUIZ</a:t>
            </a:r>
          </a:p>
        </p:txBody>
      </p:sp>
      <p:grpSp>
        <p:nvGrpSpPr>
          <p:cNvPr id="2" name="Group 158"/>
          <p:cNvGrpSpPr>
            <a:grpSpLocks/>
          </p:cNvGrpSpPr>
          <p:nvPr/>
        </p:nvGrpSpPr>
        <p:grpSpPr bwMode="auto">
          <a:xfrm>
            <a:off x="457200" y="3810000"/>
            <a:ext cx="5943600" cy="2438400"/>
            <a:chOff x="288" y="2448"/>
            <a:chExt cx="3744" cy="1536"/>
          </a:xfrm>
        </p:grpSpPr>
        <p:sp>
          <p:nvSpPr>
            <p:cNvPr id="18499" name="Text Box 61"/>
            <p:cNvSpPr txBox="1">
              <a:spLocks noChangeArrowheads="1"/>
            </p:cNvSpPr>
            <p:nvPr/>
          </p:nvSpPr>
          <p:spPr bwMode="auto">
            <a:xfrm>
              <a:off x="288" y="2448"/>
              <a:ext cx="3744" cy="1536"/>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2.    For determining the </a:t>
              </a:r>
              <a:r>
                <a:rPr lang="en-US" dirty="0" err="1">
                  <a:solidFill>
                    <a:schemeClr val="tx2"/>
                  </a:solidFill>
                </a:rPr>
                <a:t>centroid</a:t>
              </a:r>
              <a:r>
                <a:rPr lang="en-US" dirty="0">
                  <a:solidFill>
                    <a:schemeClr val="tx2"/>
                  </a:solidFill>
                </a:rPr>
                <a:t> of the area, two square segments are considered; square ABCD and square DEFG.  What are the coordinates   (x, y ) of the </a:t>
              </a:r>
              <a:r>
                <a:rPr lang="en-US" dirty="0" err="1">
                  <a:solidFill>
                    <a:schemeClr val="tx2"/>
                  </a:solidFill>
                </a:rPr>
                <a:t>centroid</a:t>
              </a:r>
              <a:r>
                <a:rPr lang="en-US" dirty="0">
                  <a:solidFill>
                    <a:schemeClr val="tx2"/>
                  </a:solidFill>
                </a:rPr>
                <a:t> of square DEFG?</a:t>
              </a:r>
            </a:p>
            <a:p>
              <a:pPr marL="457200" indent="-457200">
                <a:spcBef>
                  <a:spcPct val="50000"/>
                </a:spcBef>
              </a:pPr>
              <a:r>
                <a:rPr lang="en-US" dirty="0">
                  <a:solidFill>
                    <a:schemeClr val="tx2"/>
                  </a:solidFill>
                </a:rPr>
                <a:t>	A)	(1, 1) m     </a:t>
              </a:r>
              <a:r>
                <a:rPr lang="en-US" dirty="0">
                  <a:solidFill>
                    <a:schemeClr val="tx2"/>
                  </a:solidFill>
                  <a:sym typeface="Symbol" pitchFamily="18" charset="2"/>
                </a:rPr>
                <a:t>	B)  (1</a:t>
              </a:r>
              <a:r>
                <a:rPr lang="en-US" b="1" dirty="0">
                  <a:solidFill>
                    <a:schemeClr val="tx2"/>
                  </a:solidFill>
                  <a:sym typeface="Symbol" pitchFamily="18" charset="2"/>
                </a:rPr>
                <a:t>.</a:t>
              </a:r>
              <a:r>
                <a:rPr lang="en-US" dirty="0">
                  <a:solidFill>
                    <a:schemeClr val="tx2"/>
                  </a:solidFill>
                  <a:sym typeface="Symbol" pitchFamily="18" charset="2"/>
                </a:rPr>
                <a:t>25, 1</a:t>
              </a:r>
              <a:r>
                <a:rPr lang="en-US" b="1" dirty="0">
                  <a:solidFill>
                    <a:schemeClr val="tx2"/>
                  </a:solidFill>
                  <a:sym typeface="Symbol" pitchFamily="18" charset="2"/>
                </a:rPr>
                <a:t>.</a:t>
              </a:r>
              <a:r>
                <a:rPr lang="en-US" dirty="0">
                  <a:solidFill>
                    <a:schemeClr val="tx2"/>
                  </a:solidFill>
                  <a:sym typeface="Symbol" pitchFamily="18" charset="2"/>
                </a:rPr>
                <a:t>25) m</a:t>
              </a:r>
            </a:p>
            <a:p>
              <a:pPr marL="457200" indent="-457200">
                <a:spcBef>
                  <a:spcPct val="50000"/>
                </a:spcBef>
              </a:pPr>
              <a:r>
                <a:rPr lang="en-US" dirty="0">
                  <a:solidFill>
                    <a:schemeClr val="tx2"/>
                  </a:solidFill>
                  <a:sym typeface="Symbol" pitchFamily="18" charset="2"/>
                </a:rPr>
                <a:t>	C)	(0</a:t>
              </a:r>
              <a:r>
                <a:rPr lang="en-US" b="1" dirty="0">
                  <a:solidFill>
                    <a:schemeClr val="tx2"/>
                  </a:solidFill>
                  <a:sym typeface="Symbol" pitchFamily="18" charset="2"/>
                </a:rPr>
                <a:t>.</a:t>
              </a:r>
              <a:r>
                <a:rPr lang="en-US" dirty="0">
                  <a:solidFill>
                    <a:schemeClr val="tx2"/>
                  </a:solidFill>
                  <a:sym typeface="Symbol" pitchFamily="18" charset="2"/>
                </a:rPr>
                <a:t>5, 0</a:t>
              </a:r>
              <a:r>
                <a:rPr lang="en-US" b="1" dirty="0">
                  <a:solidFill>
                    <a:schemeClr val="tx2"/>
                  </a:solidFill>
                  <a:sym typeface="Symbol" pitchFamily="18" charset="2"/>
                </a:rPr>
                <a:t>.</a:t>
              </a:r>
              <a:r>
                <a:rPr lang="en-US" dirty="0">
                  <a:solidFill>
                    <a:schemeClr val="tx2"/>
                  </a:solidFill>
                  <a:sym typeface="Symbol" pitchFamily="18" charset="2"/>
                </a:rPr>
                <a:t>5 ) m	D)  (1</a:t>
              </a:r>
              <a:r>
                <a:rPr lang="en-US" b="1" dirty="0">
                  <a:solidFill>
                    <a:schemeClr val="tx2"/>
                  </a:solidFill>
                  <a:sym typeface="Symbol" pitchFamily="18" charset="2"/>
                </a:rPr>
                <a:t>.</a:t>
              </a:r>
              <a:r>
                <a:rPr lang="en-US" dirty="0">
                  <a:solidFill>
                    <a:schemeClr val="tx2"/>
                  </a:solidFill>
                  <a:sym typeface="Symbol" pitchFamily="18" charset="2"/>
                </a:rPr>
                <a:t>5, 1</a:t>
              </a:r>
              <a:r>
                <a:rPr lang="en-US" b="1" dirty="0">
                  <a:solidFill>
                    <a:schemeClr val="tx2"/>
                  </a:solidFill>
                  <a:sym typeface="Symbol" pitchFamily="18" charset="2"/>
                </a:rPr>
                <a:t>.</a:t>
              </a:r>
              <a:r>
                <a:rPr lang="en-US" dirty="0">
                  <a:solidFill>
                    <a:schemeClr val="tx2"/>
                  </a:solidFill>
                  <a:sym typeface="Symbol" pitchFamily="18" charset="2"/>
                </a:rPr>
                <a:t>5) m  </a:t>
              </a:r>
            </a:p>
          </p:txBody>
        </p:sp>
        <p:sp>
          <p:nvSpPr>
            <p:cNvPr id="18500" name="Text Box 155"/>
            <p:cNvSpPr txBox="1">
              <a:spLocks noChangeArrowheads="1"/>
            </p:cNvSpPr>
            <p:nvPr/>
          </p:nvSpPr>
          <p:spPr bwMode="auto">
            <a:xfrm>
              <a:off x="672" y="2976"/>
              <a:ext cx="211" cy="269"/>
            </a:xfrm>
            <a:prstGeom prst="rect">
              <a:avLst/>
            </a:prstGeom>
            <a:noFill/>
            <a:ln w="9525">
              <a:noFill/>
              <a:miter lim="800000"/>
              <a:headEnd/>
              <a:tailEnd/>
            </a:ln>
          </p:spPr>
          <p:txBody>
            <a:bodyPr wrap="none">
              <a:spAutoFit/>
            </a:bodyPr>
            <a:lstStyle/>
            <a:p>
              <a:r>
                <a:rPr lang="en-US"/>
                <a:t>~</a:t>
              </a:r>
            </a:p>
          </p:txBody>
        </p:sp>
        <p:sp>
          <p:nvSpPr>
            <p:cNvPr id="18501" name="Text Box 156"/>
            <p:cNvSpPr txBox="1">
              <a:spLocks noChangeArrowheads="1"/>
            </p:cNvSpPr>
            <p:nvPr/>
          </p:nvSpPr>
          <p:spPr bwMode="auto">
            <a:xfrm>
              <a:off x="816" y="2976"/>
              <a:ext cx="211" cy="269"/>
            </a:xfrm>
            <a:prstGeom prst="rect">
              <a:avLst/>
            </a:prstGeom>
            <a:noFill/>
            <a:ln w="9525">
              <a:noFill/>
              <a:miter lim="800000"/>
              <a:headEnd/>
              <a:tailEnd/>
            </a:ln>
          </p:spPr>
          <p:txBody>
            <a:bodyPr wrap="none">
              <a:spAutoFit/>
            </a:bodyPr>
            <a:lstStyle/>
            <a:p>
              <a:r>
                <a:rPr lang="en-US"/>
                <a:t>~</a:t>
              </a:r>
            </a:p>
          </p:txBody>
        </p:sp>
      </p:grpSp>
      <p:grpSp>
        <p:nvGrpSpPr>
          <p:cNvPr id="3" name="Group 70"/>
          <p:cNvGrpSpPr>
            <a:grpSpLocks/>
          </p:cNvGrpSpPr>
          <p:nvPr/>
        </p:nvGrpSpPr>
        <p:grpSpPr bwMode="auto">
          <a:xfrm>
            <a:off x="457200" y="838200"/>
            <a:ext cx="8020050" cy="2819400"/>
            <a:chOff x="288" y="528"/>
            <a:chExt cx="5052" cy="1776"/>
          </a:xfrm>
        </p:grpSpPr>
        <p:sp>
          <p:nvSpPr>
            <p:cNvPr id="18471" name="Text Box 60"/>
            <p:cNvSpPr txBox="1">
              <a:spLocks noChangeArrowheads="1"/>
            </p:cNvSpPr>
            <p:nvPr/>
          </p:nvSpPr>
          <p:spPr bwMode="auto">
            <a:xfrm>
              <a:off x="288" y="768"/>
              <a:ext cx="3648" cy="1536"/>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1.    A rectangular area has semicircular and triangular cuts as shown.  For determining the </a:t>
              </a:r>
              <a:r>
                <a:rPr lang="en-US" dirty="0" err="1">
                  <a:solidFill>
                    <a:schemeClr val="tx2"/>
                  </a:solidFill>
                </a:rPr>
                <a:t>centroid</a:t>
              </a:r>
              <a:r>
                <a:rPr lang="en-US" dirty="0">
                  <a:solidFill>
                    <a:schemeClr val="tx2"/>
                  </a:solidFill>
                </a:rPr>
                <a:t>, what is the minimum number of pieces that you can use?</a:t>
              </a:r>
            </a:p>
            <a:p>
              <a:pPr marL="457200" indent="-457200">
                <a:spcBef>
                  <a:spcPct val="50000"/>
                </a:spcBef>
              </a:pPr>
              <a:r>
                <a:rPr lang="en-US" dirty="0">
                  <a:solidFill>
                    <a:schemeClr val="tx2"/>
                  </a:solidFill>
                </a:rPr>
                <a:t>	A)	Two		B)   Three</a:t>
              </a:r>
            </a:p>
            <a:p>
              <a:pPr marL="457200" indent="-457200">
                <a:spcBef>
                  <a:spcPct val="50000"/>
                </a:spcBef>
              </a:pPr>
              <a:r>
                <a:rPr lang="en-US" dirty="0">
                  <a:solidFill>
                    <a:schemeClr val="tx2"/>
                  </a:solidFill>
                </a:rPr>
                <a:t>	C)	Four		D)   Five</a:t>
              </a:r>
            </a:p>
          </p:txBody>
        </p:sp>
        <p:grpSp>
          <p:nvGrpSpPr>
            <p:cNvPr id="18472" name="Group 161"/>
            <p:cNvGrpSpPr>
              <a:grpSpLocks/>
            </p:cNvGrpSpPr>
            <p:nvPr/>
          </p:nvGrpSpPr>
          <p:grpSpPr bwMode="auto">
            <a:xfrm>
              <a:off x="3792" y="528"/>
              <a:ext cx="1548" cy="1661"/>
              <a:chOff x="3792" y="384"/>
              <a:chExt cx="1548" cy="1661"/>
            </a:xfrm>
          </p:grpSpPr>
          <p:sp>
            <p:nvSpPr>
              <p:cNvPr id="18473" name="Line 2"/>
              <p:cNvSpPr>
                <a:spLocks noChangeShapeType="1"/>
              </p:cNvSpPr>
              <p:nvPr/>
            </p:nvSpPr>
            <p:spPr bwMode="auto">
              <a:xfrm>
                <a:off x="4032" y="720"/>
                <a:ext cx="0" cy="864"/>
              </a:xfrm>
              <a:prstGeom prst="line">
                <a:avLst/>
              </a:prstGeom>
              <a:noFill/>
              <a:ln w="38100">
                <a:solidFill>
                  <a:srgbClr val="00FF00"/>
                </a:solidFill>
                <a:round/>
                <a:headEnd/>
                <a:tailEnd/>
              </a:ln>
            </p:spPr>
            <p:txBody>
              <a:bodyPr wrap="none"/>
              <a:lstStyle/>
              <a:p>
                <a:endParaRPr lang="en-US"/>
              </a:p>
            </p:txBody>
          </p:sp>
          <p:sp>
            <p:nvSpPr>
              <p:cNvPr id="18474" name="Line 4"/>
              <p:cNvSpPr>
                <a:spLocks noChangeShapeType="1"/>
              </p:cNvSpPr>
              <p:nvPr/>
            </p:nvSpPr>
            <p:spPr bwMode="auto">
              <a:xfrm>
                <a:off x="4800" y="720"/>
                <a:ext cx="0" cy="864"/>
              </a:xfrm>
              <a:prstGeom prst="line">
                <a:avLst/>
              </a:prstGeom>
              <a:noFill/>
              <a:ln w="38100">
                <a:solidFill>
                  <a:srgbClr val="00FF00"/>
                </a:solidFill>
                <a:round/>
                <a:headEnd/>
                <a:tailEnd/>
              </a:ln>
            </p:spPr>
            <p:txBody>
              <a:bodyPr wrap="none"/>
              <a:lstStyle/>
              <a:p>
                <a:endParaRPr lang="en-US"/>
              </a:p>
            </p:txBody>
          </p:sp>
          <p:sp>
            <p:nvSpPr>
              <p:cNvPr id="18475" name="Arc 5"/>
              <p:cNvSpPr>
                <a:spLocks/>
              </p:cNvSpPr>
              <p:nvPr/>
            </p:nvSpPr>
            <p:spPr bwMode="auto">
              <a:xfrm rot="16110069" flipV="1">
                <a:off x="4198" y="986"/>
                <a:ext cx="435" cy="768"/>
              </a:xfrm>
              <a:custGeom>
                <a:avLst/>
                <a:gdLst>
                  <a:gd name="T0" fmla="*/ 0 w 23389"/>
                  <a:gd name="T1" fmla="*/ 0 h 43200"/>
                  <a:gd name="T2" fmla="*/ 0 w 23389"/>
                  <a:gd name="T3" fmla="*/ 0 h 43200"/>
                  <a:gd name="T4" fmla="*/ 0 w 23389"/>
                  <a:gd name="T5" fmla="*/ 0 h 43200"/>
                  <a:gd name="T6" fmla="*/ 0 60000 65536"/>
                  <a:gd name="T7" fmla="*/ 0 60000 65536"/>
                  <a:gd name="T8" fmla="*/ 0 60000 65536"/>
                  <a:gd name="T9" fmla="*/ 0 w 23389"/>
                  <a:gd name="T10" fmla="*/ 0 h 43200"/>
                  <a:gd name="T11" fmla="*/ 23389 w 23389"/>
                  <a:gd name="T12" fmla="*/ 43200 h 43200"/>
                </a:gdLst>
                <a:ahLst/>
                <a:cxnLst>
                  <a:cxn ang="T6">
                    <a:pos x="T0" y="T1"/>
                  </a:cxn>
                  <a:cxn ang="T7">
                    <a:pos x="T2" y="T3"/>
                  </a:cxn>
                  <a:cxn ang="T8">
                    <a:pos x="T4" y="T5"/>
                  </a:cxn>
                </a:cxnLst>
                <a:rect l="T9" t="T10" r="T11" b="T12"/>
                <a:pathLst>
                  <a:path w="23389" h="43200" fill="none" extrusionOk="0">
                    <a:moveTo>
                      <a:pt x="1788" y="0"/>
                    </a:moveTo>
                    <a:cubicBezTo>
                      <a:pt x="13718" y="0"/>
                      <a:pt x="23389" y="9670"/>
                      <a:pt x="23389" y="21600"/>
                    </a:cubicBezTo>
                    <a:cubicBezTo>
                      <a:pt x="23389" y="33529"/>
                      <a:pt x="13718" y="43200"/>
                      <a:pt x="1789" y="43200"/>
                    </a:cubicBezTo>
                    <a:cubicBezTo>
                      <a:pt x="1191" y="43200"/>
                      <a:pt x="595" y="43175"/>
                      <a:pt x="0" y="43125"/>
                    </a:cubicBezTo>
                  </a:path>
                  <a:path w="23389" h="43200" stroke="0" extrusionOk="0">
                    <a:moveTo>
                      <a:pt x="1788" y="0"/>
                    </a:moveTo>
                    <a:cubicBezTo>
                      <a:pt x="13718" y="0"/>
                      <a:pt x="23389" y="9670"/>
                      <a:pt x="23389" y="21600"/>
                    </a:cubicBezTo>
                    <a:cubicBezTo>
                      <a:pt x="23389" y="33529"/>
                      <a:pt x="13718" y="43200"/>
                      <a:pt x="1789" y="43200"/>
                    </a:cubicBezTo>
                    <a:cubicBezTo>
                      <a:pt x="1191" y="43200"/>
                      <a:pt x="595" y="43175"/>
                      <a:pt x="0" y="43125"/>
                    </a:cubicBezTo>
                    <a:lnTo>
                      <a:pt x="1789" y="21600"/>
                    </a:lnTo>
                    <a:close/>
                  </a:path>
                </a:pathLst>
              </a:custGeom>
              <a:noFill/>
              <a:ln w="38100">
                <a:solidFill>
                  <a:srgbClr val="00FF00"/>
                </a:solidFill>
                <a:round/>
                <a:headEnd/>
                <a:tailEnd/>
              </a:ln>
            </p:spPr>
            <p:txBody>
              <a:bodyPr wrap="none" anchor="ctr"/>
              <a:lstStyle/>
              <a:p>
                <a:endParaRPr lang="en-US"/>
              </a:p>
            </p:txBody>
          </p:sp>
          <p:sp>
            <p:nvSpPr>
              <p:cNvPr id="18476" name="Line 6"/>
              <p:cNvSpPr>
                <a:spLocks noChangeShapeType="1"/>
              </p:cNvSpPr>
              <p:nvPr/>
            </p:nvSpPr>
            <p:spPr bwMode="auto">
              <a:xfrm>
                <a:off x="4032" y="720"/>
                <a:ext cx="384" cy="240"/>
              </a:xfrm>
              <a:prstGeom prst="line">
                <a:avLst/>
              </a:prstGeom>
              <a:noFill/>
              <a:ln w="38100">
                <a:solidFill>
                  <a:srgbClr val="00FF00"/>
                </a:solidFill>
                <a:round/>
                <a:headEnd/>
                <a:tailEnd/>
              </a:ln>
            </p:spPr>
            <p:txBody>
              <a:bodyPr wrap="none"/>
              <a:lstStyle/>
              <a:p>
                <a:endParaRPr lang="en-US"/>
              </a:p>
            </p:txBody>
          </p:sp>
          <p:sp>
            <p:nvSpPr>
              <p:cNvPr id="18477" name="Line 7"/>
              <p:cNvSpPr>
                <a:spLocks noChangeShapeType="1"/>
              </p:cNvSpPr>
              <p:nvPr/>
            </p:nvSpPr>
            <p:spPr bwMode="auto">
              <a:xfrm flipH="1">
                <a:off x="4416" y="720"/>
                <a:ext cx="384" cy="240"/>
              </a:xfrm>
              <a:prstGeom prst="line">
                <a:avLst/>
              </a:prstGeom>
              <a:noFill/>
              <a:ln w="38100">
                <a:solidFill>
                  <a:srgbClr val="00FF00"/>
                </a:solidFill>
                <a:round/>
                <a:headEnd/>
                <a:tailEnd/>
              </a:ln>
            </p:spPr>
            <p:txBody>
              <a:bodyPr wrap="none"/>
              <a:lstStyle/>
              <a:p>
                <a:endParaRPr lang="en-US"/>
              </a:p>
            </p:txBody>
          </p:sp>
          <p:sp>
            <p:nvSpPr>
              <p:cNvPr id="18478" name="Line 9"/>
              <p:cNvSpPr>
                <a:spLocks noChangeShapeType="1"/>
              </p:cNvSpPr>
              <p:nvPr/>
            </p:nvSpPr>
            <p:spPr bwMode="auto">
              <a:xfrm flipV="1">
                <a:off x="4032" y="528"/>
                <a:ext cx="0" cy="192"/>
              </a:xfrm>
              <a:prstGeom prst="line">
                <a:avLst/>
              </a:prstGeom>
              <a:noFill/>
              <a:ln w="9525">
                <a:solidFill>
                  <a:schemeClr val="tx1"/>
                </a:solidFill>
                <a:round/>
                <a:headEnd/>
                <a:tailEnd type="arrow" w="med" len="med"/>
              </a:ln>
            </p:spPr>
            <p:txBody>
              <a:bodyPr wrap="none"/>
              <a:lstStyle/>
              <a:p>
                <a:endParaRPr lang="en-US"/>
              </a:p>
            </p:txBody>
          </p:sp>
          <p:sp>
            <p:nvSpPr>
              <p:cNvPr id="18479" name="Line 10"/>
              <p:cNvSpPr>
                <a:spLocks noChangeShapeType="1"/>
              </p:cNvSpPr>
              <p:nvPr/>
            </p:nvSpPr>
            <p:spPr bwMode="auto">
              <a:xfrm>
                <a:off x="4416" y="960"/>
                <a:ext cx="0" cy="624"/>
              </a:xfrm>
              <a:prstGeom prst="line">
                <a:avLst/>
              </a:prstGeom>
              <a:noFill/>
              <a:ln w="9525">
                <a:solidFill>
                  <a:schemeClr val="tx1"/>
                </a:solidFill>
                <a:prstDash val="sysDot"/>
                <a:round/>
                <a:headEnd/>
                <a:tailEnd/>
              </a:ln>
            </p:spPr>
            <p:txBody>
              <a:bodyPr wrap="none"/>
              <a:lstStyle/>
              <a:p>
                <a:endParaRPr lang="en-US"/>
              </a:p>
            </p:txBody>
          </p:sp>
          <p:sp>
            <p:nvSpPr>
              <p:cNvPr id="18480" name="Line 11"/>
              <p:cNvSpPr>
                <a:spLocks noChangeShapeType="1"/>
              </p:cNvSpPr>
              <p:nvPr/>
            </p:nvSpPr>
            <p:spPr bwMode="auto">
              <a:xfrm>
                <a:off x="4032" y="1680"/>
                <a:ext cx="0" cy="144"/>
              </a:xfrm>
              <a:prstGeom prst="line">
                <a:avLst/>
              </a:prstGeom>
              <a:noFill/>
              <a:ln w="9525">
                <a:solidFill>
                  <a:schemeClr val="tx1"/>
                </a:solidFill>
                <a:round/>
                <a:headEnd/>
                <a:tailEnd/>
              </a:ln>
            </p:spPr>
            <p:txBody>
              <a:bodyPr wrap="none"/>
              <a:lstStyle/>
              <a:p>
                <a:endParaRPr lang="en-US"/>
              </a:p>
            </p:txBody>
          </p:sp>
          <p:sp>
            <p:nvSpPr>
              <p:cNvPr id="18481" name="Line 12"/>
              <p:cNvSpPr>
                <a:spLocks noChangeShapeType="1"/>
              </p:cNvSpPr>
              <p:nvPr/>
            </p:nvSpPr>
            <p:spPr bwMode="auto">
              <a:xfrm>
                <a:off x="4416" y="1680"/>
                <a:ext cx="0" cy="144"/>
              </a:xfrm>
              <a:prstGeom prst="line">
                <a:avLst/>
              </a:prstGeom>
              <a:noFill/>
              <a:ln w="9525">
                <a:solidFill>
                  <a:schemeClr val="tx1"/>
                </a:solidFill>
                <a:round/>
                <a:headEnd/>
                <a:tailEnd/>
              </a:ln>
            </p:spPr>
            <p:txBody>
              <a:bodyPr wrap="none"/>
              <a:lstStyle/>
              <a:p>
                <a:endParaRPr lang="en-US"/>
              </a:p>
            </p:txBody>
          </p:sp>
          <p:sp>
            <p:nvSpPr>
              <p:cNvPr id="18482" name="Line 13"/>
              <p:cNvSpPr>
                <a:spLocks noChangeShapeType="1"/>
              </p:cNvSpPr>
              <p:nvPr/>
            </p:nvSpPr>
            <p:spPr bwMode="auto">
              <a:xfrm>
                <a:off x="4800" y="1680"/>
                <a:ext cx="0" cy="144"/>
              </a:xfrm>
              <a:prstGeom prst="line">
                <a:avLst/>
              </a:prstGeom>
              <a:noFill/>
              <a:ln w="9525">
                <a:solidFill>
                  <a:schemeClr val="tx1"/>
                </a:solidFill>
                <a:round/>
                <a:headEnd/>
                <a:tailEnd/>
              </a:ln>
            </p:spPr>
            <p:txBody>
              <a:bodyPr wrap="none"/>
              <a:lstStyle/>
              <a:p>
                <a:endParaRPr lang="en-US"/>
              </a:p>
            </p:txBody>
          </p:sp>
          <p:sp>
            <p:nvSpPr>
              <p:cNvPr id="18483" name="Line 14"/>
              <p:cNvSpPr>
                <a:spLocks noChangeShapeType="1"/>
              </p:cNvSpPr>
              <p:nvPr/>
            </p:nvSpPr>
            <p:spPr bwMode="auto">
              <a:xfrm>
                <a:off x="4032" y="1728"/>
                <a:ext cx="384" cy="0"/>
              </a:xfrm>
              <a:prstGeom prst="line">
                <a:avLst/>
              </a:prstGeom>
              <a:noFill/>
              <a:ln w="9525">
                <a:solidFill>
                  <a:schemeClr val="tx1"/>
                </a:solidFill>
                <a:round/>
                <a:headEnd type="arrow" w="med" len="med"/>
                <a:tailEnd type="arrow" w="med" len="med"/>
              </a:ln>
            </p:spPr>
            <p:txBody>
              <a:bodyPr wrap="none"/>
              <a:lstStyle/>
              <a:p>
                <a:endParaRPr lang="en-US"/>
              </a:p>
            </p:txBody>
          </p:sp>
          <p:sp>
            <p:nvSpPr>
              <p:cNvPr id="18484" name="Line 15"/>
              <p:cNvSpPr>
                <a:spLocks noChangeShapeType="1"/>
              </p:cNvSpPr>
              <p:nvPr/>
            </p:nvSpPr>
            <p:spPr bwMode="auto">
              <a:xfrm>
                <a:off x="4416" y="1728"/>
                <a:ext cx="384" cy="0"/>
              </a:xfrm>
              <a:prstGeom prst="line">
                <a:avLst/>
              </a:prstGeom>
              <a:noFill/>
              <a:ln w="9525">
                <a:solidFill>
                  <a:schemeClr val="tx1"/>
                </a:solidFill>
                <a:round/>
                <a:headEnd type="arrow" w="med" len="med"/>
                <a:tailEnd type="arrow" w="med" len="med"/>
              </a:ln>
            </p:spPr>
            <p:txBody>
              <a:bodyPr wrap="none"/>
              <a:lstStyle/>
              <a:p>
                <a:endParaRPr lang="en-US"/>
              </a:p>
            </p:txBody>
          </p:sp>
          <p:sp>
            <p:nvSpPr>
              <p:cNvPr id="18485" name="Line 16"/>
              <p:cNvSpPr>
                <a:spLocks noChangeShapeType="1"/>
              </p:cNvSpPr>
              <p:nvPr/>
            </p:nvSpPr>
            <p:spPr bwMode="auto">
              <a:xfrm>
                <a:off x="4848" y="720"/>
                <a:ext cx="144" cy="0"/>
              </a:xfrm>
              <a:prstGeom prst="line">
                <a:avLst/>
              </a:prstGeom>
              <a:noFill/>
              <a:ln w="9525">
                <a:solidFill>
                  <a:schemeClr val="tx1"/>
                </a:solidFill>
                <a:round/>
                <a:headEnd/>
                <a:tailEnd/>
              </a:ln>
            </p:spPr>
            <p:txBody>
              <a:bodyPr wrap="none"/>
              <a:lstStyle/>
              <a:p>
                <a:endParaRPr lang="en-US"/>
              </a:p>
            </p:txBody>
          </p:sp>
          <p:sp>
            <p:nvSpPr>
              <p:cNvPr id="18486" name="Line 17"/>
              <p:cNvSpPr>
                <a:spLocks noChangeShapeType="1"/>
              </p:cNvSpPr>
              <p:nvPr/>
            </p:nvSpPr>
            <p:spPr bwMode="auto">
              <a:xfrm>
                <a:off x="4848" y="960"/>
                <a:ext cx="144" cy="0"/>
              </a:xfrm>
              <a:prstGeom prst="line">
                <a:avLst/>
              </a:prstGeom>
              <a:noFill/>
              <a:ln w="9525">
                <a:solidFill>
                  <a:schemeClr val="tx1"/>
                </a:solidFill>
                <a:round/>
                <a:headEnd/>
                <a:tailEnd/>
              </a:ln>
            </p:spPr>
            <p:txBody>
              <a:bodyPr wrap="none"/>
              <a:lstStyle/>
              <a:p>
                <a:endParaRPr lang="en-US"/>
              </a:p>
            </p:txBody>
          </p:sp>
          <p:sp>
            <p:nvSpPr>
              <p:cNvPr id="18487" name="Line 18"/>
              <p:cNvSpPr>
                <a:spLocks noChangeShapeType="1"/>
              </p:cNvSpPr>
              <p:nvPr/>
            </p:nvSpPr>
            <p:spPr bwMode="auto">
              <a:xfrm>
                <a:off x="4848" y="1584"/>
                <a:ext cx="144" cy="0"/>
              </a:xfrm>
              <a:prstGeom prst="line">
                <a:avLst/>
              </a:prstGeom>
              <a:noFill/>
              <a:ln w="9525">
                <a:solidFill>
                  <a:schemeClr val="tx1"/>
                </a:solidFill>
                <a:round/>
                <a:headEnd/>
                <a:tailEnd/>
              </a:ln>
            </p:spPr>
            <p:txBody>
              <a:bodyPr wrap="none"/>
              <a:lstStyle/>
              <a:p>
                <a:endParaRPr lang="en-US"/>
              </a:p>
            </p:txBody>
          </p:sp>
          <p:sp>
            <p:nvSpPr>
              <p:cNvPr id="18488" name="Line 19"/>
              <p:cNvSpPr>
                <a:spLocks noChangeShapeType="1"/>
              </p:cNvSpPr>
              <p:nvPr/>
            </p:nvSpPr>
            <p:spPr bwMode="auto">
              <a:xfrm>
                <a:off x="4416" y="960"/>
                <a:ext cx="432" cy="0"/>
              </a:xfrm>
              <a:prstGeom prst="line">
                <a:avLst/>
              </a:prstGeom>
              <a:noFill/>
              <a:ln w="9525">
                <a:solidFill>
                  <a:schemeClr val="tx1"/>
                </a:solidFill>
                <a:prstDash val="sysDot"/>
                <a:round/>
                <a:headEnd/>
                <a:tailEnd/>
              </a:ln>
            </p:spPr>
            <p:txBody>
              <a:bodyPr wrap="none"/>
              <a:lstStyle/>
              <a:p>
                <a:endParaRPr lang="en-US"/>
              </a:p>
            </p:txBody>
          </p:sp>
          <p:sp>
            <p:nvSpPr>
              <p:cNvPr id="18489" name="Line 20"/>
              <p:cNvSpPr>
                <a:spLocks noChangeShapeType="1"/>
              </p:cNvSpPr>
              <p:nvPr/>
            </p:nvSpPr>
            <p:spPr bwMode="auto">
              <a:xfrm>
                <a:off x="4896" y="720"/>
                <a:ext cx="0" cy="240"/>
              </a:xfrm>
              <a:prstGeom prst="line">
                <a:avLst/>
              </a:prstGeom>
              <a:noFill/>
              <a:ln w="9525">
                <a:solidFill>
                  <a:schemeClr val="tx1"/>
                </a:solidFill>
                <a:round/>
                <a:headEnd type="arrow" w="med" len="med"/>
                <a:tailEnd type="arrow" w="med" len="med"/>
              </a:ln>
            </p:spPr>
            <p:txBody>
              <a:bodyPr wrap="none"/>
              <a:lstStyle/>
              <a:p>
                <a:endParaRPr lang="en-US"/>
              </a:p>
            </p:txBody>
          </p:sp>
          <p:sp>
            <p:nvSpPr>
              <p:cNvPr id="18490" name="Line 21"/>
              <p:cNvSpPr>
                <a:spLocks noChangeShapeType="1"/>
              </p:cNvSpPr>
              <p:nvPr/>
            </p:nvSpPr>
            <p:spPr bwMode="auto">
              <a:xfrm>
                <a:off x="4896" y="960"/>
                <a:ext cx="0" cy="624"/>
              </a:xfrm>
              <a:prstGeom prst="line">
                <a:avLst/>
              </a:prstGeom>
              <a:noFill/>
              <a:ln w="9525">
                <a:solidFill>
                  <a:schemeClr val="tx1"/>
                </a:solidFill>
                <a:round/>
                <a:headEnd type="arrow" w="med" len="med"/>
                <a:tailEnd type="arrow" w="med" len="med"/>
              </a:ln>
            </p:spPr>
            <p:txBody>
              <a:bodyPr wrap="none"/>
              <a:lstStyle/>
              <a:p>
                <a:endParaRPr lang="en-US"/>
              </a:p>
            </p:txBody>
          </p:sp>
          <p:sp>
            <p:nvSpPr>
              <p:cNvPr id="18491" name="Text Box 22"/>
              <p:cNvSpPr txBox="1">
                <a:spLocks noChangeArrowheads="1"/>
              </p:cNvSpPr>
              <p:nvPr/>
            </p:nvSpPr>
            <p:spPr bwMode="auto">
              <a:xfrm>
                <a:off x="4032" y="1776"/>
                <a:ext cx="419" cy="269"/>
              </a:xfrm>
              <a:prstGeom prst="rect">
                <a:avLst/>
              </a:prstGeom>
              <a:noFill/>
              <a:ln w="9525">
                <a:noFill/>
                <a:miter lim="800000"/>
                <a:headEnd/>
                <a:tailEnd/>
              </a:ln>
            </p:spPr>
            <p:txBody>
              <a:bodyPr wrap="none">
                <a:spAutoFit/>
              </a:bodyPr>
              <a:lstStyle/>
              <a:p>
                <a:r>
                  <a:rPr lang="en-US"/>
                  <a:t>2cm</a:t>
                </a:r>
              </a:p>
            </p:txBody>
          </p:sp>
          <p:sp>
            <p:nvSpPr>
              <p:cNvPr id="18492" name="Text Box 23"/>
              <p:cNvSpPr txBox="1">
                <a:spLocks noChangeArrowheads="1"/>
              </p:cNvSpPr>
              <p:nvPr/>
            </p:nvSpPr>
            <p:spPr bwMode="auto">
              <a:xfrm>
                <a:off x="4429" y="1776"/>
                <a:ext cx="419" cy="269"/>
              </a:xfrm>
              <a:prstGeom prst="rect">
                <a:avLst/>
              </a:prstGeom>
              <a:noFill/>
              <a:ln w="9525">
                <a:noFill/>
                <a:miter lim="800000"/>
                <a:headEnd/>
                <a:tailEnd/>
              </a:ln>
            </p:spPr>
            <p:txBody>
              <a:bodyPr wrap="none">
                <a:spAutoFit/>
              </a:bodyPr>
              <a:lstStyle/>
              <a:p>
                <a:r>
                  <a:rPr lang="en-US"/>
                  <a:t>2cm</a:t>
                </a:r>
              </a:p>
            </p:txBody>
          </p:sp>
          <p:sp>
            <p:nvSpPr>
              <p:cNvPr id="18493" name="Text Box 24"/>
              <p:cNvSpPr txBox="1">
                <a:spLocks noChangeArrowheads="1"/>
              </p:cNvSpPr>
              <p:nvPr/>
            </p:nvSpPr>
            <p:spPr bwMode="auto">
              <a:xfrm>
                <a:off x="4896" y="720"/>
                <a:ext cx="419" cy="269"/>
              </a:xfrm>
              <a:prstGeom prst="rect">
                <a:avLst/>
              </a:prstGeom>
              <a:noFill/>
              <a:ln w="9525">
                <a:noFill/>
                <a:miter lim="800000"/>
                <a:headEnd/>
                <a:tailEnd/>
              </a:ln>
            </p:spPr>
            <p:txBody>
              <a:bodyPr wrap="none">
                <a:spAutoFit/>
              </a:bodyPr>
              <a:lstStyle/>
              <a:p>
                <a:r>
                  <a:rPr lang="en-US"/>
                  <a:t>2cm</a:t>
                </a:r>
              </a:p>
            </p:txBody>
          </p:sp>
          <p:sp>
            <p:nvSpPr>
              <p:cNvPr id="18494" name="Text Box 25"/>
              <p:cNvSpPr txBox="1">
                <a:spLocks noChangeArrowheads="1"/>
              </p:cNvSpPr>
              <p:nvPr/>
            </p:nvSpPr>
            <p:spPr bwMode="auto">
              <a:xfrm>
                <a:off x="4896" y="1152"/>
                <a:ext cx="419" cy="269"/>
              </a:xfrm>
              <a:prstGeom prst="rect">
                <a:avLst/>
              </a:prstGeom>
              <a:noFill/>
              <a:ln w="9525">
                <a:noFill/>
                <a:miter lim="800000"/>
                <a:headEnd/>
                <a:tailEnd/>
              </a:ln>
            </p:spPr>
            <p:txBody>
              <a:bodyPr wrap="none">
                <a:spAutoFit/>
              </a:bodyPr>
              <a:lstStyle/>
              <a:p>
                <a:r>
                  <a:rPr lang="en-US"/>
                  <a:t>4cm</a:t>
                </a:r>
              </a:p>
            </p:txBody>
          </p:sp>
          <p:sp>
            <p:nvSpPr>
              <p:cNvPr id="18495" name="Line 26"/>
              <p:cNvSpPr>
                <a:spLocks noChangeShapeType="1"/>
              </p:cNvSpPr>
              <p:nvPr/>
            </p:nvSpPr>
            <p:spPr bwMode="auto">
              <a:xfrm>
                <a:off x="4944" y="1584"/>
                <a:ext cx="192" cy="0"/>
              </a:xfrm>
              <a:prstGeom prst="line">
                <a:avLst/>
              </a:prstGeom>
              <a:noFill/>
              <a:ln w="9525">
                <a:solidFill>
                  <a:schemeClr val="tx1"/>
                </a:solidFill>
                <a:round/>
                <a:headEnd/>
                <a:tailEnd type="arrow" w="med" len="med"/>
              </a:ln>
            </p:spPr>
            <p:txBody>
              <a:bodyPr wrap="none"/>
              <a:lstStyle/>
              <a:p>
                <a:endParaRPr lang="en-US"/>
              </a:p>
            </p:txBody>
          </p:sp>
          <p:sp>
            <p:nvSpPr>
              <p:cNvPr id="18496" name="Text Box 27"/>
              <p:cNvSpPr txBox="1">
                <a:spLocks noChangeArrowheads="1"/>
              </p:cNvSpPr>
              <p:nvPr/>
            </p:nvSpPr>
            <p:spPr bwMode="auto">
              <a:xfrm>
                <a:off x="5136" y="1536"/>
                <a:ext cx="204" cy="269"/>
              </a:xfrm>
              <a:prstGeom prst="rect">
                <a:avLst/>
              </a:prstGeom>
              <a:noFill/>
              <a:ln w="9525">
                <a:noFill/>
                <a:miter lim="800000"/>
                <a:headEnd/>
                <a:tailEnd/>
              </a:ln>
            </p:spPr>
            <p:txBody>
              <a:bodyPr wrap="none">
                <a:spAutoFit/>
              </a:bodyPr>
              <a:lstStyle/>
              <a:p>
                <a:r>
                  <a:rPr lang="en-US"/>
                  <a:t>x</a:t>
                </a:r>
              </a:p>
            </p:txBody>
          </p:sp>
          <p:sp>
            <p:nvSpPr>
              <p:cNvPr id="18497" name="Text Box 28"/>
              <p:cNvSpPr txBox="1">
                <a:spLocks noChangeArrowheads="1"/>
              </p:cNvSpPr>
              <p:nvPr/>
            </p:nvSpPr>
            <p:spPr bwMode="auto">
              <a:xfrm>
                <a:off x="3792" y="384"/>
                <a:ext cx="204" cy="269"/>
              </a:xfrm>
              <a:prstGeom prst="rect">
                <a:avLst/>
              </a:prstGeom>
              <a:noFill/>
              <a:ln w="9525">
                <a:noFill/>
                <a:miter lim="800000"/>
                <a:headEnd/>
                <a:tailEnd/>
              </a:ln>
            </p:spPr>
            <p:txBody>
              <a:bodyPr wrap="none">
                <a:spAutoFit/>
              </a:bodyPr>
              <a:lstStyle/>
              <a:p>
                <a:r>
                  <a:rPr lang="en-US"/>
                  <a:t>y</a:t>
                </a:r>
              </a:p>
            </p:txBody>
          </p:sp>
          <p:sp>
            <p:nvSpPr>
              <p:cNvPr id="18498" name="Line 160"/>
              <p:cNvSpPr>
                <a:spLocks noChangeShapeType="1"/>
              </p:cNvSpPr>
              <p:nvPr/>
            </p:nvSpPr>
            <p:spPr bwMode="auto">
              <a:xfrm>
                <a:off x="4032" y="1584"/>
                <a:ext cx="816" cy="0"/>
              </a:xfrm>
              <a:prstGeom prst="line">
                <a:avLst/>
              </a:prstGeom>
              <a:noFill/>
              <a:ln w="9525">
                <a:solidFill>
                  <a:schemeClr val="tx1"/>
                </a:solidFill>
                <a:round/>
                <a:headEnd/>
                <a:tailEnd/>
              </a:ln>
            </p:spPr>
            <p:txBody>
              <a:bodyPr wrap="none" anchor="ctr"/>
              <a:lstStyle/>
              <a:p>
                <a:endParaRPr lang="en-US"/>
              </a:p>
            </p:txBody>
          </p:sp>
        </p:grpSp>
      </p:grpSp>
      <p:grpSp>
        <p:nvGrpSpPr>
          <p:cNvPr id="5" name="Group 164"/>
          <p:cNvGrpSpPr>
            <a:grpSpLocks/>
          </p:cNvGrpSpPr>
          <p:nvPr/>
        </p:nvGrpSpPr>
        <p:grpSpPr bwMode="auto">
          <a:xfrm>
            <a:off x="6248400" y="3810000"/>
            <a:ext cx="2590800" cy="2332038"/>
            <a:chOff x="3984" y="2496"/>
            <a:chExt cx="1632" cy="1469"/>
          </a:xfrm>
        </p:grpSpPr>
        <p:sp>
          <p:nvSpPr>
            <p:cNvPr id="18440" name="Text Box 122"/>
            <p:cNvSpPr txBox="1">
              <a:spLocks noChangeArrowheads="1"/>
            </p:cNvSpPr>
            <p:nvPr/>
          </p:nvSpPr>
          <p:spPr bwMode="auto">
            <a:xfrm>
              <a:off x="3984" y="2832"/>
              <a:ext cx="243" cy="269"/>
            </a:xfrm>
            <a:prstGeom prst="rect">
              <a:avLst/>
            </a:prstGeom>
            <a:noFill/>
            <a:ln w="9525">
              <a:noFill/>
              <a:miter lim="800000"/>
              <a:headEnd/>
              <a:tailEnd/>
            </a:ln>
          </p:spPr>
          <p:txBody>
            <a:bodyPr wrap="none">
              <a:spAutoFit/>
            </a:bodyPr>
            <a:lstStyle/>
            <a:p>
              <a:r>
                <a:rPr lang="en-US"/>
                <a:t>A</a:t>
              </a:r>
            </a:p>
          </p:txBody>
        </p:sp>
        <p:sp>
          <p:nvSpPr>
            <p:cNvPr id="18441" name="Text Box 123"/>
            <p:cNvSpPr txBox="1">
              <a:spLocks noChangeArrowheads="1"/>
            </p:cNvSpPr>
            <p:nvPr/>
          </p:nvSpPr>
          <p:spPr bwMode="auto">
            <a:xfrm>
              <a:off x="5275" y="2995"/>
              <a:ext cx="341" cy="269"/>
            </a:xfrm>
            <a:prstGeom prst="rect">
              <a:avLst/>
            </a:prstGeom>
            <a:noFill/>
            <a:ln w="9525">
              <a:noFill/>
              <a:miter lim="800000"/>
              <a:headEnd/>
              <a:tailEnd/>
            </a:ln>
          </p:spPr>
          <p:txBody>
            <a:bodyPr wrap="none">
              <a:spAutoFit/>
            </a:bodyPr>
            <a:lstStyle/>
            <a:p>
              <a:r>
                <a:rPr lang="en-US"/>
                <a:t>1m</a:t>
              </a:r>
            </a:p>
          </p:txBody>
        </p:sp>
        <p:sp>
          <p:nvSpPr>
            <p:cNvPr id="18442" name="Text Box 124"/>
            <p:cNvSpPr txBox="1">
              <a:spLocks noChangeArrowheads="1"/>
            </p:cNvSpPr>
            <p:nvPr/>
          </p:nvSpPr>
          <p:spPr bwMode="auto">
            <a:xfrm>
              <a:off x="5275" y="3379"/>
              <a:ext cx="341" cy="269"/>
            </a:xfrm>
            <a:prstGeom prst="rect">
              <a:avLst/>
            </a:prstGeom>
            <a:noFill/>
            <a:ln w="9525">
              <a:noFill/>
              <a:miter lim="800000"/>
              <a:headEnd/>
              <a:tailEnd/>
            </a:ln>
          </p:spPr>
          <p:txBody>
            <a:bodyPr wrap="none">
              <a:spAutoFit/>
            </a:bodyPr>
            <a:lstStyle/>
            <a:p>
              <a:r>
                <a:rPr lang="en-US"/>
                <a:t>1m</a:t>
              </a:r>
            </a:p>
          </p:txBody>
        </p:sp>
        <p:sp>
          <p:nvSpPr>
            <p:cNvPr id="18443" name="Line 126"/>
            <p:cNvSpPr>
              <a:spLocks noChangeShapeType="1"/>
            </p:cNvSpPr>
            <p:nvPr/>
          </p:nvSpPr>
          <p:spPr bwMode="auto">
            <a:xfrm flipH="1">
              <a:off x="4272" y="2688"/>
              <a:ext cx="0" cy="1008"/>
            </a:xfrm>
            <a:prstGeom prst="line">
              <a:avLst/>
            </a:prstGeom>
            <a:noFill/>
            <a:ln w="9525">
              <a:solidFill>
                <a:schemeClr val="tx1"/>
              </a:solidFill>
              <a:round/>
              <a:headEnd/>
              <a:tailEnd/>
            </a:ln>
          </p:spPr>
          <p:txBody>
            <a:bodyPr wrap="none"/>
            <a:lstStyle/>
            <a:p>
              <a:endParaRPr lang="en-US"/>
            </a:p>
          </p:txBody>
        </p:sp>
        <p:sp>
          <p:nvSpPr>
            <p:cNvPr id="18444" name="Line 127"/>
            <p:cNvSpPr>
              <a:spLocks noChangeShapeType="1"/>
            </p:cNvSpPr>
            <p:nvPr/>
          </p:nvSpPr>
          <p:spPr bwMode="auto">
            <a:xfrm>
              <a:off x="4272" y="2976"/>
              <a:ext cx="432" cy="0"/>
            </a:xfrm>
            <a:prstGeom prst="line">
              <a:avLst/>
            </a:prstGeom>
            <a:noFill/>
            <a:ln w="38100">
              <a:solidFill>
                <a:srgbClr val="00FF00"/>
              </a:solidFill>
              <a:round/>
              <a:headEnd/>
              <a:tailEnd/>
            </a:ln>
          </p:spPr>
          <p:txBody>
            <a:bodyPr wrap="none"/>
            <a:lstStyle/>
            <a:p>
              <a:endParaRPr lang="en-US"/>
            </a:p>
          </p:txBody>
        </p:sp>
        <p:sp>
          <p:nvSpPr>
            <p:cNvPr id="18445" name="Line 128"/>
            <p:cNvSpPr>
              <a:spLocks noChangeShapeType="1"/>
            </p:cNvSpPr>
            <p:nvPr/>
          </p:nvSpPr>
          <p:spPr bwMode="auto">
            <a:xfrm>
              <a:off x="4704" y="2976"/>
              <a:ext cx="0" cy="336"/>
            </a:xfrm>
            <a:prstGeom prst="line">
              <a:avLst/>
            </a:prstGeom>
            <a:noFill/>
            <a:ln w="38100">
              <a:solidFill>
                <a:srgbClr val="00FF00"/>
              </a:solidFill>
              <a:round/>
              <a:headEnd/>
              <a:tailEnd/>
            </a:ln>
          </p:spPr>
          <p:txBody>
            <a:bodyPr wrap="none"/>
            <a:lstStyle/>
            <a:p>
              <a:endParaRPr lang="en-US"/>
            </a:p>
          </p:txBody>
        </p:sp>
        <p:sp>
          <p:nvSpPr>
            <p:cNvPr id="18446" name="Line 129"/>
            <p:cNvSpPr>
              <a:spLocks noChangeShapeType="1"/>
            </p:cNvSpPr>
            <p:nvPr/>
          </p:nvSpPr>
          <p:spPr bwMode="auto">
            <a:xfrm>
              <a:off x="4704" y="3312"/>
              <a:ext cx="336" cy="0"/>
            </a:xfrm>
            <a:prstGeom prst="line">
              <a:avLst/>
            </a:prstGeom>
            <a:noFill/>
            <a:ln w="38100">
              <a:solidFill>
                <a:srgbClr val="00FF00"/>
              </a:solidFill>
              <a:round/>
              <a:headEnd/>
              <a:tailEnd/>
            </a:ln>
          </p:spPr>
          <p:txBody>
            <a:bodyPr wrap="none"/>
            <a:lstStyle/>
            <a:p>
              <a:endParaRPr lang="en-US"/>
            </a:p>
          </p:txBody>
        </p:sp>
        <p:sp>
          <p:nvSpPr>
            <p:cNvPr id="18447" name="Line 130"/>
            <p:cNvSpPr>
              <a:spLocks noChangeShapeType="1"/>
            </p:cNvSpPr>
            <p:nvPr/>
          </p:nvSpPr>
          <p:spPr bwMode="auto">
            <a:xfrm>
              <a:off x="5040" y="3312"/>
              <a:ext cx="0" cy="384"/>
            </a:xfrm>
            <a:prstGeom prst="line">
              <a:avLst/>
            </a:prstGeom>
            <a:noFill/>
            <a:ln w="38100">
              <a:solidFill>
                <a:srgbClr val="00FF00"/>
              </a:solidFill>
              <a:round/>
              <a:headEnd/>
              <a:tailEnd/>
            </a:ln>
          </p:spPr>
          <p:txBody>
            <a:bodyPr wrap="none"/>
            <a:lstStyle/>
            <a:p>
              <a:endParaRPr lang="en-US"/>
            </a:p>
          </p:txBody>
        </p:sp>
        <p:sp>
          <p:nvSpPr>
            <p:cNvPr id="18448" name="Line 131"/>
            <p:cNvSpPr>
              <a:spLocks noChangeShapeType="1"/>
            </p:cNvSpPr>
            <p:nvPr/>
          </p:nvSpPr>
          <p:spPr bwMode="auto">
            <a:xfrm>
              <a:off x="4272" y="3696"/>
              <a:ext cx="1104" cy="0"/>
            </a:xfrm>
            <a:prstGeom prst="line">
              <a:avLst/>
            </a:prstGeom>
            <a:noFill/>
            <a:ln w="9525">
              <a:solidFill>
                <a:schemeClr val="tx1"/>
              </a:solidFill>
              <a:round/>
              <a:headEnd/>
              <a:tailEnd/>
            </a:ln>
          </p:spPr>
          <p:txBody>
            <a:bodyPr wrap="none"/>
            <a:lstStyle/>
            <a:p>
              <a:endParaRPr lang="en-US"/>
            </a:p>
          </p:txBody>
        </p:sp>
        <p:sp>
          <p:nvSpPr>
            <p:cNvPr id="18449" name="Line 132"/>
            <p:cNvSpPr>
              <a:spLocks noChangeShapeType="1"/>
            </p:cNvSpPr>
            <p:nvPr/>
          </p:nvSpPr>
          <p:spPr bwMode="auto">
            <a:xfrm>
              <a:off x="4704" y="2976"/>
              <a:ext cx="336" cy="0"/>
            </a:xfrm>
            <a:prstGeom prst="line">
              <a:avLst/>
            </a:prstGeom>
            <a:noFill/>
            <a:ln w="9525">
              <a:solidFill>
                <a:schemeClr val="tx1"/>
              </a:solidFill>
              <a:prstDash val="sysDot"/>
              <a:round/>
              <a:headEnd/>
              <a:tailEnd/>
            </a:ln>
          </p:spPr>
          <p:txBody>
            <a:bodyPr wrap="none"/>
            <a:lstStyle/>
            <a:p>
              <a:endParaRPr lang="en-US"/>
            </a:p>
          </p:txBody>
        </p:sp>
        <p:sp>
          <p:nvSpPr>
            <p:cNvPr id="18450" name="Line 133"/>
            <p:cNvSpPr>
              <a:spLocks noChangeShapeType="1"/>
            </p:cNvSpPr>
            <p:nvPr/>
          </p:nvSpPr>
          <p:spPr bwMode="auto">
            <a:xfrm>
              <a:off x="5040" y="2976"/>
              <a:ext cx="0" cy="384"/>
            </a:xfrm>
            <a:prstGeom prst="line">
              <a:avLst/>
            </a:prstGeom>
            <a:noFill/>
            <a:ln w="9525">
              <a:solidFill>
                <a:schemeClr val="tx1"/>
              </a:solidFill>
              <a:prstDash val="sysDot"/>
              <a:round/>
              <a:headEnd/>
              <a:tailEnd/>
            </a:ln>
          </p:spPr>
          <p:txBody>
            <a:bodyPr wrap="none"/>
            <a:lstStyle/>
            <a:p>
              <a:endParaRPr lang="en-US"/>
            </a:p>
          </p:txBody>
        </p:sp>
        <p:sp>
          <p:nvSpPr>
            <p:cNvPr id="18451" name="Line 134"/>
            <p:cNvSpPr>
              <a:spLocks noChangeShapeType="1"/>
            </p:cNvSpPr>
            <p:nvPr/>
          </p:nvSpPr>
          <p:spPr bwMode="auto">
            <a:xfrm>
              <a:off x="5040" y="2688"/>
              <a:ext cx="0" cy="144"/>
            </a:xfrm>
            <a:prstGeom prst="line">
              <a:avLst/>
            </a:prstGeom>
            <a:noFill/>
            <a:ln w="9525">
              <a:solidFill>
                <a:schemeClr val="tx1"/>
              </a:solidFill>
              <a:round/>
              <a:headEnd/>
              <a:tailEnd/>
            </a:ln>
          </p:spPr>
          <p:txBody>
            <a:bodyPr wrap="none"/>
            <a:lstStyle/>
            <a:p>
              <a:endParaRPr lang="en-US"/>
            </a:p>
          </p:txBody>
        </p:sp>
        <p:sp>
          <p:nvSpPr>
            <p:cNvPr id="18452" name="Line 135"/>
            <p:cNvSpPr>
              <a:spLocks noChangeShapeType="1"/>
            </p:cNvSpPr>
            <p:nvPr/>
          </p:nvSpPr>
          <p:spPr bwMode="auto">
            <a:xfrm>
              <a:off x="4704" y="2688"/>
              <a:ext cx="0" cy="96"/>
            </a:xfrm>
            <a:prstGeom prst="line">
              <a:avLst/>
            </a:prstGeom>
            <a:noFill/>
            <a:ln w="9525">
              <a:solidFill>
                <a:schemeClr val="tx1"/>
              </a:solidFill>
              <a:round/>
              <a:headEnd/>
              <a:tailEnd/>
            </a:ln>
          </p:spPr>
          <p:txBody>
            <a:bodyPr wrap="none"/>
            <a:lstStyle/>
            <a:p>
              <a:endParaRPr lang="en-US"/>
            </a:p>
          </p:txBody>
        </p:sp>
        <p:sp>
          <p:nvSpPr>
            <p:cNvPr id="18453" name="Line 136"/>
            <p:cNvSpPr>
              <a:spLocks noChangeShapeType="1"/>
            </p:cNvSpPr>
            <p:nvPr/>
          </p:nvSpPr>
          <p:spPr bwMode="auto">
            <a:xfrm>
              <a:off x="4272" y="2736"/>
              <a:ext cx="432" cy="0"/>
            </a:xfrm>
            <a:prstGeom prst="line">
              <a:avLst/>
            </a:prstGeom>
            <a:noFill/>
            <a:ln w="9525">
              <a:solidFill>
                <a:schemeClr val="tx1"/>
              </a:solidFill>
              <a:round/>
              <a:headEnd type="arrow" w="med" len="med"/>
              <a:tailEnd type="arrow" w="med" len="med"/>
            </a:ln>
          </p:spPr>
          <p:txBody>
            <a:bodyPr wrap="none"/>
            <a:lstStyle/>
            <a:p>
              <a:endParaRPr lang="en-US"/>
            </a:p>
          </p:txBody>
        </p:sp>
        <p:sp>
          <p:nvSpPr>
            <p:cNvPr id="18454" name="Line 137"/>
            <p:cNvSpPr>
              <a:spLocks noChangeShapeType="1"/>
            </p:cNvSpPr>
            <p:nvPr/>
          </p:nvSpPr>
          <p:spPr bwMode="auto">
            <a:xfrm>
              <a:off x="4704" y="2736"/>
              <a:ext cx="336" cy="0"/>
            </a:xfrm>
            <a:prstGeom prst="line">
              <a:avLst/>
            </a:prstGeom>
            <a:noFill/>
            <a:ln w="9525">
              <a:solidFill>
                <a:schemeClr val="tx1"/>
              </a:solidFill>
              <a:round/>
              <a:headEnd type="arrow" w="med" len="med"/>
              <a:tailEnd type="arrow" w="med" len="med"/>
            </a:ln>
          </p:spPr>
          <p:txBody>
            <a:bodyPr wrap="none"/>
            <a:lstStyle/>
            <a:p>
              <a:endParaRPr lang="en-US"/>
            </a:p>
          </p:txBody>
        </p:sp>
        <p:sp>
          <p:nvSpPr>
            <p:cNvPr id="18455" name="Line 138"/>
            <p:cNvSpPr>
              <a:spLocks noChangeShapeType="1"/>
            </p:cNvSpPr>
            <p:nvPr/>
          </p:nvSpPr>
          <p:spPr bwMode="auto">
            <a:xfrm>
              <a:off x="5184" y="2976"/>
              <a:ext cx="192" cy="0"/>
            </a:xfrm>
            <a:prstGeom prst="line">
              <a:avLst/>
            </a:prstGeom>
            <a:noFill/>
            <a:ln w="9525">
              <a:solidFill>
                <a:schemeClr val="tx1"/>
              </a:solidFill>
              <a:round/>
              <a:headEnd/>
              <a:tailEnd/>
            </a:ln>
          </p:spPr>
          <p:txBody>
            <a:bodyPr wrap="none"/>
            <a:lstStyle/>
            <a:p>
              <a:endParaRPr lang="en-US"/>
            </a:p>
          </p:txBody>
        </p:sp>
        <p:sp>
          <p:nvSpPr>
            <p:cNvPr id="18456" name="Line 139"/>
            <p:cNvSpPr>
              <a:spLocks noChangeShapeType="1"/>
            </p:cNvSpPr>
            <p:nvPr/>
          </p:nvSpPr>
          <p:spPr bwMode="auto">
            <a:xfrm>
              <a:off x="5184" y="3312"/>
              <a:ext cx="192" cy="0"/>
            </a:xfrm>
            <a:prstGeom prst="line">
              <a:avLst/>
            </a:prstGeom>
            <a:noFill/>
            <a:ln w="9525">
              <a:solidFill>
                <a:schemeClr val="tx1"/>
              </a:solidFill>
              <a:round/>
              <a:headEnd/>
              <a:tailEnd/>
            </a:ln>
          </p:spPr>
          <p:txBody>
            <a:bodyPr wrap="none"/>
            <a:lstStyle/>
            <a:p>
              <a:endParaRPr lang="en-US"/>
            </a:p>
          </p:txBody>
        </p:sp>
        <p:sp>
          <p:nvSpPr>
            <p:cNvPr id="18457" name="Line 140"/>
            <p:cNvSpPr>
              <a:spLocks noChangeShapeType="1"/>
            </p:cNvSpPr>
            <p:nvPr/>
          </p:nvSpPr>
          <p:spPr bwMode="auto">
            <a:xfrm>
              <a:off x="5280" y="2976"/>
              <a:ext cx="0" cy="336"/>
            </a:xfrm>
            <a:prstGeom prst="line">
              <a:avLst/>
            </a:prstGeom>
            <a:noFill/>
            <a:ln w="9525">
              <a:solidFill>
                <a:schemeClr val="tx1"/>
              </a:solidFill>
              <a:round/>
              <a:headEnd type="arrow" w="med" len="med"/>
              <a:tailEnd type="arrow" w="med" len="med"/>
            </a:ln>
          </p:spPr>
          <p:txBody>
            <a:bodyPr wrap="none"/>
            <a:lstStyle/>
            <a:p>
              <a:endParaRPr lang="en-US"/>
            </a:p>
          </p:txBody>
        </p:sp>
        <p:sp>
          <p:nvSpPr>
            <p:cNvPr id="18458" name="Line 141"/>
            <p:cNvSpPr>
              <a:spLocks noChangeShapeType="1"/>
            </p:cNvSpPr>
            <p:nvPr/>
          </p:nvSpPr>
          <p:spPr bwMode="auto">
            <a:xfrm>
              <a:off x="5280" y="3312"/>
              <a:ext cx="0" cy="384"/>
            </a:xfrm>
            <a:prstGeom prst="line">
              <a:avLst/>
            </a:prstGeom>
            <a:noFill/>
            <a:ln w="9525">
              <a:solidFill>
                <a:schemeClr val="tx1"/>
              </a:solidFill>
              <a:round/>
              <a:headEnd type="arrow" w="med" len="med"/>
              <a:tailEnd type="arrow" w="med" len="med"/>
            </a:ln>
          </p:spPr>
          <p:txBody>
            <a:bodyPr wrap="none"/>
            <a:lstStyle/>
            <a:p>
              <a:endParaRPr lang="en-US"/>
            </a:p>
          </p:txBody>
        </p:sp>
        <p:sp>
          <p:nvSpPr>
            <p:cNvPr id="18459" name="Text Box 142"/>
            <p:cNvSpPr txBox="1">
              <a:spLocks noChangeArrowheads="1"/>
            </p:cNvSpPr>
            <p:nvPr/>
          </p:nvSpPr>
          <p:spPr bwMode="auto">
            <a:xfrm>
              <a:off x="4080" y="2496"/>
              <a:ext cx="204" cy="269"/>
            </a:xfrm>
            <a:prstGeom prst="rect">
              <a:avLst/>
            </a:prstGeom>
            <a:noFill/>
            <a:ln w="9525">
              <a:noFill/>
              <a:miter lim="800000"/>
              <a:headEnd/>
              <a:tailEnd/>
            </a:ln>
          </p:spPr>
          <p:txBody>
            <a:bodyPr wrap="none">
              <a:spAutoFit/>
            </a:bodyPr>
            <a:lstStyle/>
            <a:p>
              <a:r>
                <a:rPr lang="en-US"/>
                <a:t>y</a:t>
              </a:r>
            </a:p>
          </p:txBody>
        </p:sp>
        <p:sp>
          <p:nvSpPr>
            <p:cNvPr id="18460" name="Text Box 143"/>
            <p:cNvSpPr txBox="1">
              <a:spLocks noChangeArrowheads="1"/>
            </p:cNvSpPr>
            <p:nvPr/>
          </p:nvSpPr>
          <p:spPr bwMode="auto">
            <a:xfrm>
              <a:off x="4464" y="2976"/>
              <a:ext cx="224" cy="269"/>
            </a:xfrm>
            <a:prstGeom prst="rect">
              <a:avLst/>
            </a:prstGeom>
            <a:noFill/>
            <a:ln w="9525">
              <a:noFill/>
              <a:miter lim="800000"/>
              <a:headEnd/>
              <a:tailEnd/>
            </a:ln>
          </p:spPr>
          <p:txBody>
            <a:bodyPr wrap="none">
              <a:spAutoFit/>
            </a:bodyPr>
            <a:lstStyle/>
            <a:p>
              <a:r>
                <a:rPr lang="en-US"/>
                <a:t>E</a:t>
              </a:r>
            </a:p>
          </p:txBody>
        </p:sp>
        <p:sp>
          <p:nvSpPr>
            <p:cNvPr id="18461" name="Text Box 144"/>
            <p:cNvSpPr txBox="1">
              <a:spLocks noChangeArrowheads="1"/>
            </p:cNvSpPr>
            <p:nvPr/>
          </p:nvSpPr>
          <p:spPr bwMode="auto">
            <a:xfrm>
              <a:off x="4608" y="3312"/>
              <a:ext cx="214" cy="269"/>
            </a:xfrm>
            <a:prstGeom prst="rect">
              <a:avLst/>
            </a:prstGeom>
            <a:noFill/>
            <a:ln w="9525">
              <a:noFill/>
              <a:miter lim="800000"/>
              <a:headEnd/>
              <a:tailEnd/>
            </a:ln>
          </p:spPr>
          <p:txBody>
            <a:bodyPr wrap="none">
              <a:spAutoFit/>
            </a:bodyPr>
            <a:lstStyle/>
            <a:p>
              <a:r>
                <a:rPr lang="en-US"/>
                <a:t>F</a:t>
              </a:r>
            </a:p>
          </p:txBody>
        </p:sp>
        <p:sp>
          <p:nvSpPr>
            <p:cNvPr id="18462" name="Text Box 145"/>
            <p:cNvSpPr txBox="1">
              <a:spLocks noChangeArrowheads="1"/>
            </p:cNvSpPr>
            <p:nvPr/>
          </p:nvSpPr>
          <p:spPr bwMode="auto">
            <a:xfrm>
              <a:off x="4992" y="3216"/>
              <a:ext cx="243" cy="269"/>
            </a:xfrm>
            <a:prstGeom prst="rect">
              <a:avLst/>
            </a:prstGeom>
            <a:noFill/>
            <a:ln w="9525">
              <a:noFill/>
              <a:miter lim="800000"/>
              <a:headEnd/>
              <a:tailEnd/>
            </a:ln>
          </p:spPr>
          <p:txBody>
            <a:bodyPr wrap="none">
              <a:spAutoFit/>
            </a:bodyPr>
            <a:lstStyle/>
            <a:p>
              <a:r>
                <a:rPr lang="en-US"/>
                <a:t>G</a:t>
              </a:r>
            </a:p>
          </p:txBody>
        </p:sp>
        <p:sp>
          <p:nvSpPr>
            <p:cNvPr id="18463" name="Text Box 146"/>
            <p:cNvSpPr txBox="1">
              <a:spLocks noChangeArrowheads="1"/>
            </p:cNvSpPr>
            <p:nvPr/>
          </p:nvSpPr>
          <p:spPr bwMode="auto">
            <a:xfrm>
              <a:off x="4944" y="3696"/>
              <a:ext cx="233" cy="269"/>
            </a:xfrm>
            <a:prstGeom prst="rect">
              <a:avLst/>
            </a:prstGeom>
            <a:noFill/>
            <a:ln w="9525">
              <a:noFill/>
              <a:miter lim="800000"/>
              <a:headEnd/>
              <a:tailEnd/>
            </a:ln>
          </p:spPr>
          <p:txBody>
            <a:bodyPr wrap="none">
              <a:spAutoFit/>
            </a:bodyPr>
            <a:lstStyle/>
            <a:p>
              <a:r>
                <a:rPr lang="en-US"/>
                <a:t>C</a:t>
              </a:r>
            </a:p>
          </p:txBody>
        </p:sp>
        <p:sp>
          <p:nvSpPr>
            <p:cNvPr id="18464" name="Text Box 147"/>
            <p:cNvSpPr txBox="1">
              <a:spLocks noChangeArrowheads="1"/>
            </p:cNvSpPr>
            <p:nvPr/>
          </p:nvSpPr>
          <p:spPr bwMode="auto">
            <a:xfrm>
              <a:off x="4080" y="3648"/>
              <a:ext cx="233" cy="269"/>
            </a:xfrm>
            <a:prstGeom prst="rect">
              <a:avLst/>
            </a:prstGeom>
            <a:noFill/>
            <a:ln w="9525">
              <a:noFill/>
              <a:miter lim="800000"/>
              <a:headEnd/>
              <a:tailEnd/>
            </a:ln>
          </p:spPr>
          <p:txBody>
            <a:bodyPr wrap="none">
              <a:spAutoFit/>
            </a:bodyPr>
            <a:lstStyle/>
            <a:p>
              <a:r>
                <a:rPr lang="en-US"/>
                <a:t>B</a:t>
              </a:r>
            </a:p>
          </p:txBody>
        </p:sp>
        <p:sp>
          <p:nvSpPr>
            <p:cNvPr id="18465" name="Text Box 148"/>
            <p:cNvSpPr txBox="1">
              <a:spLocks noChangeArrowheads="1"/>
            </p:cNvSpPr>
            <p:nvPr/>
          </p:nvSpPr>
          <p:spPr bwMode="auto">
            <a:xfrm>
              <a:off x="5376" y="3600"/>
              <a:ext cx="204" cy="269"/>
            </a:xfrm>
            <a:prstGeom prst="rect">
              <a:avLst/>
            </a:prstGeom>
            <a:noFill/>
            <a:ln w="9525">
              <a:noFill/>
              <a:miter lim="800000"/>
              <a:headEnd/>
              <a:tailEnd/>
            </a:ln>
          </p:spPr>
          <p:txBody>
            <a:bodyPr wrap="none">
              <a:spAutoFit/>
            </a:bodyPr>
            <a:lstStyle/>
            <a:p>
              <a:r>
                <a:rPr lang="en-US"/>
                <a:t>x</a:t>
              </a:r>
            </a:p>
          </p:txBody>
        </p:sp>
        <p:sp>
          <p:nvSpPr>
            <p:cNvPr id="18466" name="Text Box 149"/>
            <p:cNvSpPr txBox="1">
              <a:spLocks noChangeArrowheads="1"/>
            </p:cNvSpPr>
            <p:nvPr/>
          </p:nvSpPr>
          <p:spPr bwMode="auto">
            <a:xfrm>
              <a:off x="4320" y="2496"/>
              <a:ext cx="341" cy="269"/>
            </a:xfrm>
            <a:prstGeom prst="rect">
              <a:avLst/>
            </a:prstGeom>
            <a:noFill/>
            <a:ln w="9525">
              <a:noFill/>
              <a:miter lim="800000"/>
              <a:headEnd/>
              <a:tailEnd/>
            </a:ln>
          </p:spPr>
          <p:txBody>
            <a:bodyPr wrap="none">
              <a:spAutoFit/>
            </a:bodyPr>
            <a:lstStyle/>
            <a:p>
              <a:r>
                <a:rPr lang="en-US"/>
                <a:t>1m</a:t>
              </a:r>
            </a:p>
          </p:txBody>
        </p:sp>
        <p:sp>
          <p:nvSpPr>
            <p:cNvPr id="18467" name="Text Box 150"/>
            <p:cNvSpPr txBox="1">
              <a:spLocks noChangeArrowheads="1"/>
            </p:cNvSpPr>
            <p:nvPr/>
          </p:nvSpPr>
          <p:spPr bwMode="auto">
            <a:xfrm>
              <a:off x="4699" y="2515"/>
              <a:ext cx="341" cy="269"/>
            </a:xfrm>
            <a:prstGeom prst="rect">
              <a:avLst/>
            </a:prstGeom>
            <a:noFill/>
            <a:ln w="9525">
              <a:noFill/>
              <a:miter lim="800000"/>
              <a:headEnd/>
              <a:tailEnd/>
            </a:ln>
          </p:spPr>
          <p:txBody>
            <a:bodyPr wrap="none">
              <a:spAutoFit/>
            </a:bodyPr>
            <a:lstStyle/>
            <a:p>
              <a:r>
                <a:rPr lang="en-US"/>
                <a:t>1m</a:t>
              </a:r>
            </a:p>
          </p:txBody>
        </p:sp>
        <p:sp>
          <p:nvSpPr>
            <p:cNvPr id="18468" name="Text Box 151"/>
            <p:cNvSpPr txBox="1">
              <a:spLocks noChangeArrowheads="1"/>
            </p:cNvSpPr>
            <p:nvPr/>
          </p:nvSpPr>
          <p:spPr bwMode="auto">
            <a:xfrm>
              <a:off x="4989" y="2832"/>
              <a:ext cx="243" cy="269"/>
            </a:xfrm>
            <a:prstGeom prst="rect">
              <a:avLst/>
            </a:prstGeom>
            <a:noFill/>
            <a:ln w="9525">
              <a:noFill/>
              <a:miter lim="800000"/>
              <a:headEnd/>
              <a:tailEnd/>
            </a:ln>
          </p:spPr>
          <p:txBody>
            <a:bodyPr wrap="none">
              <a:spAutoFit/>
            </a:bodyPr>
            <a:lstStyle/>
            <a:p>
              <a:r>
                <a:rPr lang="en-US"/>
                <a:t>D</a:t>
              </a:r>
            </a:p>
          </p:txBody>
        </p:sp>
        <p:sp>
          <p:nvSpPr>
            <p:cNvPr id="18469" name="Line 162"/>
            <p:cNvSpPr>
              <a:spLocks noChangeShapeType="1"/>
            </p:cNvSpPr>
            <p:nvPr/>
          </p:nvSpPr>
          <p:spPr bwMode="auto">
            <a:xfrm>
              <a:off x="4272" y="3696"/>
              <a:ext cx="768" cy="0"/>
            </a:xfrm>
            <a:prstGeom prst="line">
              <a:avLst/>
            </a:prstGeom>
            <a:noFill/>
            <a:ln w="38100">
              <a:solidFill>
                <a:srgbClr val="00FF00"/>
              </a:solidFill>
              <a:round/>
              <a:headEnd/>
              <a:tailEnd/>
            </a:ln>
          </p:spPr>
          <p:txBody>
            <a:bodyPr wrap="none" anchor="ctr"/>
            <a:lstStyle/>
            <a:p>
              <a:endParaRPr lang="en-US"/>
            </a:p>
          </p:txBody>
        </p:sp>
        <p:sp>
          <p:nvSpPr>
            <p:cNvPr id="18470" name="Line 163"/>
            <p:cNvSpPr>
              <a:spLocks noChangeShapeType="1"/>
            </p:cNvSpPr>
            <p:nvPr/>
          </p:nvSpPr>
          <p:spPr bwMode="auto">
            <a:xfrm flipV="1">
              <a:off x="4272" y="2976"/>
              <a:ext cx="0" cy="720"/>
            </a:xfrm>
            <a:prstGeom prst="line">
              <a:avLst/>
            </a:prstGeom>
            <a:noFill/>
            <a:ln w="38100">
              <a:solidFill>
                <a:srgbClr val="00FF00"/>
              </a:solidFill>
              <a:round/>
              <a:headEnd/>
              <a:tailEnd/>
            </a:ln>
          </p:spPr>
          <p:txBody>
            <a:bodyPr wrap="none"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7"/>
          <p:cNvSpPr txBox="1">
            <a:spLocks noChangeArrowheads="1"/>
          </p:cNvSpPr>
          <p:nvPr/>
        </p:nvSpPr>
        <p:spPr bwMode="auto">
          <a:xfrm>
            <a:off x="381000" y="685800"/>
            <a:ext cx="5181600" cy="1754326"/>
          </a:xfrm>
          <a:prstGeom prst="rect">
            <a:avLst/>
          </a:prstGeom>
          <a:noFill/>
          <a:ln w="9525">
            <a:noFill/>
            <a:miter lim="800000"/>
            <a:headEnd/>
            <a:tailEnd/>
          </a:ln>
        </p:spPr>
        <p:txBody>
          <a:bodyPr>
            <a:spAutoFit/>
          </a:bodyPr>
          <a:lstStyle/>
          <a:p>
            <a:pPr>
              <a:spcBef>
                <a:spcPct val="50000"/>
              </a:spcBef>
            </a:pPr>
            <a:r>
              <a:rPr lang="en-US" sz="1200" b="1" dirty="0">
                <a:solidFill>
                  <a:schemeClr val="tx2"/>
                </a:solidFill>
              </a:rPr>
              <a:t>Given:</a:t>
            </a:r>
            <a:r>
              <a:rPr lang="en-US" sz="1200" dirty="0">
                <a:solidFill>
                  <a:schemeClr val="tx2"/>
                </a:solidFill>
              </a:rPr>
              <a:t>	 Two blocks of different </a:t>
            </a:r>
            <a:r>
              <a:rPr lang="en-US" sz="1200" dirty="0" smtClean="0">
                <a:solidFill>
                  <a:schemeClr val="tx2"/>
                </a:solidFill>
              </a:rPr>
              <a:t> </a:t>
            </a:r>
            <a:r>
              <a:rPr lang="en-US" sz="1200" dirty="0">
                <a:solidFill>
                  <a:schemeClr val="tx2"/>
                </a:solidFill>
              </a:rPr>
              <a:t>materials are assembled as 	  	 shown.  </a:t>
            </a:r>
          </a:p>
          <a:p>
            <a:pPr>
              <a:spcBef>
                <a:spcPct val="50000"/>
              </a:spcBef>
            </a:pPr>
            <a:r>
              <a:rPr lang="en-US" sz="1200" dirty="0">
                <a:solidFill>
                  <a:schemeClr val="tx2"/>
                </a:solidFill>
              </a:rPr>
              <a:t>The densities of the materials are:</a:t>
            </a:r>
          </a:p>
          <a:p>
            <a:pPr>
              <a:spcBef>
                <a:spcPct val="50000"/>
              </a:spcBef>
            </a:pPr>
            <a:r>
              <a:rPr lang="en-US" sz="1200" dirty="0">
                <a:solidFill>
                  <a:schemeClr val="tx2"/>
                </a:solidFill>
              </a:rPr>
              <a:t> 	</a:t>
            </a:r>
            <a:r>
              <a:rPr lang="en-US" sz="1200" dirty="0">
                <a:solidFill>
                  <a:schemeClr val="tx2"/>
                </a:solidFill>
                <a:sym typeface="Symbol" pitchFamily="18" charset="2"/>
              </a:rPr>
              <a:t></a:t>
            </a:r>
            <a:r>
              <a:rPr lang="en-US" sz="1200" baseline="-25000" dirty="0">
                <a:solidFill>
                  <a:schemeClr val="tx2"/>
                </a:solidFill>
                <a:sym typeface="Symbol" pitchFamily="18" charset="2"/>
              </a:rPr>
              <a:t>A</a:t>
            </a:r>
            <a:r>
              <a:rPr lang="en-US" sz="1200" dirty="0">
                <a:solidFill>
                  <a:schemeClr val="tx2"/>
                </a:solidFill>
                <a:sym typeface="Symbol" pitchFamily="18" charset="2"/>
              </a:rPr>
              <a:t>  =   150  lb / ft</a:t>
            </a:r>
            <a:r>
              <a:rPr lang="en-US" sz="1200" baseline="30000" dirty="0">
                <a:solidFill>
                  <a:schemeClr val="tx2"/>
                </a:solidFill>
                <a:sym typeface="Symbol" pitchFamily="18" charset="2"/>
              </a:rPr>
              <a:t>3</a:t>
            </a:r>
            <a:r>
              <a:rPr lang="en-US" sz="1200" dirty="0">
                <a:solidFill>
                  <a:schemeClr val="tx2"/>
                </a:solidFill>
                <a:sym typeface="Symbol" pitchFamily="18" charset="2"/>
              </a:rPr>
              <a:t>   and</a:t>
            </a:r>
            <a:br>
              <a:rPr lang="en-US" sz="1200" dirty="0">
                <a:solidFill>
                  <a:schemeClr val="tx2"/>
                </a:solidFill>
                <a:sym typeface="Symbol" pitchFamily="18" charset="2"/>
              </a:rPr>
            </a:br>
            <a:r>
              <a:rPr lang="en-US" sz="1200" dirty="0">
                <a:solidFill>
                  <a:schemeClr val="tx2"/>
                </a:solidFill>
                <a:sym typeface="Symbol" pitchFamily="18" charset="2"/>
              </a:rPr>
              <a:t> 	</a:t>
            </a:r>
            <a:r>
              <a:rPr lang="en-US" sz="1200" baseline="-25000" dirty="0">
                <a:solidFill>
                  <a:schemeClr val="tx2"/>
                </a:solidFill>
                <a:sym typeface="Symbol" pitchFamily="18" charset="2"/>
              </a:rPr>
              <a:t>B</a:t>
            </a:r>
            <a:r>
              <a:rPr lang="en-US" sz="1200" dirty="0">
                <a:solidFill>
                  <a:schemeClr val="tx2"/>
                </a:solidFill>
                <a:sym typeface="Symbol" pitchFamily="18" charset="2"/>
              </a:rPr>
              <a:t>  =    400 lb / ft</a:t>
            </a:r>
            <a:r>
              <a:rPr lang="en-US" sz="1200" baseline="30000" dirty="0">
                <a:solidFill>
                  <a:schemeClr val="tx2"/>
                </a:solidFill>
                <a:sym typeface="Symbol" pitchFamily="18" charset="2"/>
              </a:rPr>
              <a:t>3</a:t>
            </a:r>
            <a:r>
              <a:rPr lang="en-US" sz="1200" dirty="0">
                <a:solidFill>
                  <a:schemeClr val="tx2"/>
                </a:solidFill>
                <a:sym typeface="Symbol" pitchFamily="18" charset="2"/>
              </a:rPr>
              <a:t>.</a:t>
            </a:r>
          </a:p>
          <a:p>
            <a:pPr>
              <a:spcBef>
                <a:spcPct val="50000"/>
              </a:spcBef>
            </a:pPr>
            <a:r>
              <a:rPr lang="en-US" sz="1200" b="1" dirty="0">
                <a:solidFill>
                  <a:schemeClr val="tx2"/>
                </a:solidFill>
                <a:sym typeface="Symbol" pitchFamily="18" charset="2"/>
              </a:rPr>
              <a:t>Find:</a:t>
            </a:r>
            <a:r>
              <a:rPr lang="en-US" sz="1200" dirty="0">
                <a:solidFill>
                  <a:schemeClr val="tx2"/>
                </a:solidFill>
                <a:sym typeface="Symbol" pitchFamily="18" charset="2"/>
              </a:rPr>
              <a:t>	  The center of gravity of this 	</a:t>
            </a:r>
            <a:r>
              <a:rPr lang="en-US" sz="1200" dirty="0" smtClean="0">
                <a:solidFill>
                  <a:schemeClr val="tx2"/>
                </a:solidFill>
                <a:sym typeface="Symbol" pitchFamily="18" charset="2"/>
              </a:rPr>
              <a:t>assembly</a:t>
            </a:r>
            <a:r>
              <a:rPr lang="en-US" sz="1200" dirty="0">
                <a:solidFill>
                  <a:schemeClr val="tx2"/>
                </a:solidFill>
                <a:sym typeface="Symbol" pitchFamily="18" charset="2"/>
              </a:rPr>
              <a:t>.</a:t>
            </a:r>
          </a:p>
          <a:p>
            <a:pPr>
              <a:spcBef>
                <a:spcPct val="50000"/>
              </a:spcBef>
            </a:pPr>
            <a:r>
              <a:rPr lang="en-US" sz="1200" b="1" dirty="0">
                <a:solidFill>
                  <a:schemeClr val="tx2"/>
                </a:solidFill>
                <a:sym typeface="Symbol" pitchFamily="18" charset="2"/>
              </a:rPr>
              <a:t>Plan:</a:t>
            </a:r>
            <a:r>
              <a:rPr lang="en-US" sz="1200" dirty="0">
                <a:solidFill>
                  <a:schemeClr val="tx2"/>
                </a:solidFill>
                <a:sym typeface="Symbol" pitchFamily="18" charset="2"/>
              </a:rPr>
              <a:t> 	   Follow the steps for analysis.</a:t>
            </a:r>
            <a:endParaRPr lang="en-US" sz="1200" b="1" u="sng" dirty="0">
              <a:solidFill>
                <a:schemeClr val="tx2"/>
              </a:solidFill>
              <a:sym typeface="Symbol" pitchFamily="18" charset="2"/>
            </a:endParaRPr>
          </a:p>
        </p:txBody>
      </p:sp>
      <p:pic>
        <p:nvPicPr>
          <p:cNvPr id="3" name="Picture 9" descr="CH 9 Group Problem Solve"/>
          <p:cNvPicPr>
            <a:picLocks noChangeAspect="1" noChangeArrowheads="1"/>
          </p:cNvPicPr>
          <p:nvPr/>
        </p:nvPicPr>
        <p:blipFill>
          <a:blip r:embed="rId3" cstate="print"/>
          <a:srcRect/>
          <a:stretch>
            <a:fillRect/>
          </a:stretch>
        </p:blipFill>
        <p:spPr bwMode="auto">
          <a:xfrm>
            <a:off x="5334000" y="533400"/>
            <a:ext cx="3200400" cy="2659063"/>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5334000" y="381000"/>
            <a:ext cx="3505200" cy="369332"/>
          </a:xfrm>
          <a:prstGeom prst="rect">
            <a:avLst/>
          </a:prstGeom>
          <a:noFill/>
          <a:ln w="9525">
            <a:noFill/>
            <a:miter lim="800000"/>
            <a:headEnd/>
            <a:tailEnd/>
          </a:ln>
        </p:spPr>
        <p:txBody>
          <a:bodyPr>
            <a:spAutoFit/>
          </a:bodyPr>
          <a:lstStyle/>
          <a:p>
            <a:pPr>
              <a:spcBef>
                <a:spcPct val="50000"/>
              </a:spcBef>
            </a:pPr>
            <a:r>
              <a:rPr lang="en-US" sz="1800" b="1" dirty="0" smtClean="0">
                <a:solidFill>
                  <a:schemeClr val="tx2"/>
                </a:solidFill>
              </a:rPr>
              <a:t>Find</a:t>
            </a:r>
            <a:r>
              <a:rPr lang="en-US" sz="1800" b="1" dirty="0">
                <a:solidFill>
                  <a:schemeClr val="tx2"/>
                </a:solidFill>
              </a:rPr>
              <a:t>:</a:t>
            </a:r>
            <a:r>
              <a:rPr lang="en-US" sz="1800" dirty="0">
                <a:solidFill>
                  <a:schemeClr val="tx2"/>
                </a:solidFill>
              </a:rPr>
              <a:t>	  The </a:t>
            </a:r>
            <a:r>
              <a:rPr lang="en-US" sz="1800" dirty="0" err="1">
                <a:solidFill>
                  <a:schemeClr val="tx2"/>
                </a:solidFill>
              </a:rPr>
              <a:t>centroid</a:t>
            </a:r>
            <a:r>
              <a:rPr lang="en-US" sz="1800" dirty="0">
                <a:solidFill>
                  <a:schemeClr val="tx2"/>
                </a:solidFill>
              </a:rPr>
              <a:t> of </a:t>
            </a:r>
            <a:r>
              <a:rPr lang="en-US" sz="1800" dirty="0" smtClean="0">
                <a:solidFill>
                  <a:schemeClr val="tx2"/>
                </a:solidFill>
              </a:rPr>
              <a:t>the </a:t>
            </a:r>
            <a:r>
              <a:rPr lang="en-US" sz="1800" dirty="0">
                <a:solidFill>
                  <a:schemeClr val="tx2"/>
                </a:solidFill>
              </a:rPr>
              <a:t>part. </a:t>
            </a:r>
          </a:p>
        </p:txBody>
      </p:sp>
      <p:pic>
        <p:nvPicPr>
          <p:cNvPr id="3" name="Picture 14" descr="CH 9 Composite Example"/>
          <p:cNvPicPr>
            <a:picLocks noChangeAspect="1" noChangeArrowheads="1"/>
          </p:cNvPicPr>
          <p:nvPr/>
        </p:nvPicPr>
        <p:blipFill>
          <a:blip r:embed="rId3" cstate="print"/>
          <a:srcRect/>
          <a:stretch>
            <a:fillRect/>
          </a:stretch>
        </p:blipFill>
        <p:spPr bwMode="auto">
          <a:xfrm>
            <a:off x="533400" y="304800"/>
            <a:ext cx="4876800" cy="206057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0357"/>
          <a:stretch/>
        </p:blipFill>
        <p:spPr>
          <a:xfrm>
            <a:off x="4073750" y="1828800"/>
            <a:ext cx="4503512" cy="4429353"/>
          </a:xfrm>
          <a:prstGeom prst="rect">
            <a:avLst/>
          </a:prstGeom>
        </p:spPr>
      </p:pic>
      <p:sp>
        <p:nvSpPr>
          <p:cNvPr id="5" name="TextBox 4"/>
          <p:cNvSpPr txBox="1"/>
          <p:nvPr/>
        </p:nvSpPr>
        <p:spPr>
          <a:xfrm>
            <a:off x="609600" y="585559"/>
            <a:ext cx="3048000" cy="5262979"/>
          </a:xfrm>
          <a:prstGeom prst="rect">
            <a:avLst/>
          </a:prstGeom>
          <a:noFill/>
        </p:spPr>
        <p:txBody>
          <a:bodyPr wrap="square" rtlCol="0">
            <a:spAutoFit/>
          </a:bodyPr>
          <a:lstStyle/>
          <a:p>
            <a:r>
              <a:rPr lang="en-US" sz="2400" dirty="0" smtClean="0">
                <a:solidFill>
                  <a:schemeClr val="tx2"/>
                </a:solidFill>
              </a:rPr>
              <a:t>The truss is made from five members each having a length of 4-m and a mass of 7 kg/m.  If the mass of the gusset plates at the joints and the thickness of the members can be neglected, determine the distance </a:t>
            </a:r>
            <a:r>
              <a:rPr lang="en-US" sz="2400" i="1" dirty="0" smtClean="0">
                <a:solidFill>
                  <a:schemeClr val="tx2"/>
                </a:solidFill>
              </a:rPr>
              <a:t>d</a:t>
            </a:r>
            <a:r>
              <a:rPr lang="en-US" sz="2400" dirty="0" smtClean="0">
                <a:solidFill>
                  <a:schemeClr val="tx2"/>
                </a:solidFill>
              </a:rPr>
              <a:t> </a:t>
            </a:r>
            <a:r>
              <a:rPr lang="en-US" sz="2400" dirty="0" smtClean="0">
                <a:solidFill>
                  <a:schemeClr val="tx2"/>
                </a:solidFill>
              </a:rPr>
              <a:t>to where the hoisting cable must be attached so that the truss does not tip when lifted.</a:t>
            </a:r>
            <a:endParaRPr lang="en-US" sz="2400" dirty="0">
              <a:solidFill>
                <a:schemeClr val="tx2"/>
              </a:solidFill>
            </a:endParaRPr>
          </a:p>
        </p:txBody>
      </p:sp>
    </p:spTree>
    <p:extLst>
      <p:ext uri="{BB962C8B-B14F-4D97-AF65-F5344CB8AC3E}">
        <p14:creationId xmlns:p14="http://schemas.microsoft.com/office/powerpoint/2010/main" val="3488411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0099"/>
          <a:stretch/>
        </p:blipFill>
        <p:spPr>
          <a:xfrm>
            <a:off x="3886200" y="828523"/>
            <a:ext cx="4356202" cy="5215090"/>
          </a:xfrm>
          <a:prstGeom prst="rect">
            <a:avLst/>
          </a:prstGeom>
        </p:spPr>
      </p:pic>
      <p:sp>
        <p:nvSpPr>
          <p:cNvPr id="3" name="TextBox 2"/>
          <p:cNvSpPr txBox="1"/>
          <p:nvPr/>
        </p:nvSpPr>
        <p:spPr>
          <a:xfrm>
            <a:off x="914400" y="990600"/>
            <a:ext cx="2209800" cy="3046988"/>
          </a:xfrm>
          <a:prstGeom prst="rect">
            <a:avLst/>
          </a:prstGeom>
          <a:noFill/>
        </p:spPr>
        <p:txBody>
          <a:bodyPr wrap="square" rtlCol="0">
            <a:spAutoFit/>
          </a:bodyPr>
          <a:lstStyle/>
          <a:p>
            <a:r>
              <a:rPr lang="en-US" sz="2400" dirty="0" smtClean="0">
                <a:solidFill>
                  <a:schemeClr val="tx2"/>
                </a:solidFill>
              </a:rPr>
              <a:t>Find the location y of the centroid from the top.  Neglect the size of the corner welds at A and B for the calculation.</a:t>
            </a:r>
            <a:endParaRPr lang="en-US" sz="2400" dirty="0">
              <a:solidFill>
                <a:schemeClr val="tx2"/>
              </a:solidFill>
            </a:endParaRPr>
          </a:p>
        </p:txBody>
      </p:sp>
    </p:spTree>
    <p:extLst>
      <p:ext uri="{BB962C8B-B14F-4D97-AF65-F5344CB8AC3E}">
        <p14:creationId xmlns:p14="http://schemas.microsoft.com/office/powerpoint/2010/main" val="1406812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0112"/>
          <a:stretch/>
        </p:blipFill>
        <p:spPr>
          <a:xfrm>
            <a:off x="4267200" y="579539"/>
            <a:ext cx="4400093" cy="5135461"/>
          </a:xfrm>
          <a:prstGeom prst="rect">
            <a:avLst/>
          </a:prstGeom>
        </p:spPr>
      </p:pic>
      <p:sp>
        <p:nvSpPr>
          <p:cNvPr id="3" name="TextBox 2"/>
          <p:cNvSpPr txBox="1"/>
          <p:nvPr/>
        </p:nvSpPr>
        <p:spPr>
          <a:xfrm>
            <a:off x="542925" y="2470070"/>
            <a:ext cx="3124200" cy="1785104"/>
          </a:xfrm>
          <a:prstGeom prst="rect">
            <a:avLst/>
          </a:prstGeom>
          <a:noFill/>
        </p:spPr>
        <p:txBody>
          <a:bodyPr wrap="square" rtlCol="0">
            <a:spAutoFit/>
          </a:bodyPr>
          <a:lstStyle/>
          <a:p>
            <a:r>
              <a:rPr lang="en-US" dirty="0" smtClean="0">
                <a:solidFill>
                  <a:schemeClr val="tx2"/>
                </a:solidFill>
              </a:rPr>
              <a:t>Locate the centroid for the wire.  Neglect the thickness of the material and slight bends at the corners.</a:t>
            </a:r>
            <a:endParaRPr lang="en-US" dirty="0">
              <a:solidFill>
                <a:schemeClr val="tx2"/>
              </a:solidFill>
            </a:endParaRPr>
          </a:p>
        </p:txBody>
      </p:sp>
    </p:spTree>
    <p:extLst>
      <p:ext uri="{BB962C8B-B14F-4D97-AF65-F5344CB8AC3E}">
        <p14:creationId xmlns:p14="http://schemas.microsoft.com/office/powerpoint/2010/main" val="4247395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990600" y="609600"/>
            <a:ext cx="72390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APPLICATIONS</a:t>
            </a:r>
          </a:p>
        </p:txBody>
      </p:sp>
      <p:sp>
        <p:nvSpPr>
          <p:cNvPr id="31754" name="Text Box 10"/>
          <p:cNvSpPr txBox="1">
            <a:spLocks noChangeArrowheads="1"/>
          </p:cNvSpPr>
          <p:nvPr/>
        </p:nvSpPr>
        <p:spPr bwMode="auto">
          <a:xfrm>
            <a:off x="4724400" y="4800600"/>
            <a:ext cx="4038600" cy="1200329"/>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How can we </a:t>
            </a:r>
            <a:r>
              <a:rPr lang="en-US" sz="2400" u="sng" dirty="0">
                <a:solidFill>
                  <a:schemeClr val="tx2"/>
                </a:solidFill>
              </a:rPr>
              <a:t>easily</a:t>
            </a:r>
            <a:r>
              <a:rPr lang="en-US" sz="2400" dirty="0">
                <a:solidFill>
                  <a:schemeClr val="tx2"/>
                </a:solidFill>
              </a:rPr>
              <a:t> determine the location of the </a:t>
            </a:r>
            <a:r>
              <a:rPr lang="en-US" sz="2400" dirty="0" err="1">
                <a:solidFill>
                  <a:schemeClr val="tx2"/>
                </a:solidFill>
              </a:rPr>
              <a:t>centroid</a:t>
            </a:r>
            <a:r>
              <a:rPr lang="en-US" sz="2400" dirty="0">
                <a:solidFill>
                  <a:schemeClr val="tx2"/>
                </a:solidFill>
              </a:rPr>
              <a:t> for a given beam shape?</a:t>
            </a:r>
          </a:p>
        </p:txBody>
      </p:sp>
      <p:grpSp>
        <p:nvGrpSpPr>
          <p:cNvPr id="2" name="Group 13"/>
          <p:cNvGrpSpPr>
            <a:grpSpLocks/>
          </p:cNvGrpSpPr>
          <p:nvPr/>
        </p:nvGrpSpPr>
        <p:grpSpPr bwMode="auto">
          <a:xfrm>
            <a:off x="762000" y="914400"/>
            <a:ext cx="7848600" cy="5476875"/>
            <a:chOff x="480" y="576"/>
            <a:chExt cx="4944" cy="3450"/>
          </a:xfrm>
        </p:grpSpPr>
        <p:grpSp>
          <p:nvGrpSpPr>
            <p:cNvPr id="5127" name="Group 11"/>
            <p:cNvGrpSpPr>
              <a:grpSpLocks/>
            </p:cNvGrpSpPr>
            <p:nvPr/>
          </p:nvGrpSpPr>
          <p:grpSpPr bwMode="auto">
            <a:xfrm>
              <a:off x="480" y="576"/>
              <a:ext cx="4944" cy="2353"/>
              <a:chOff x="480" y="576"/>
              <a:chExt cx="4944" cy="2353"/>
            </a:xfrm>
          </p:grpSpPr>
          <p:sp>
            <p:nvSpPr>
              <p:cNvPr id="5129" name="Text Box 9"/>
              <p:cNvSpPr txBox="1">
                <a:spLocks noChangeArrowheads="1"/>
              </p:cNvSpPr>
              <p:nvPr/>
            </p:nvSpPr>
            <p:spPr bwMode="auto">
              <a:xfrm>
                <a:off x="2928" y="816"/>
                <a:ext cx="2496" cy="2113"/>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The I-beam or tee-beam shown are commonly used in building various types of structures. </a:t>
                </a:r>
              </a:p>
              <a:p>
                <a:pPr>
                  <a:spcBef>
                    <a:spcPts val="2400"/>
                  </a:spcBef>
                </a:pPr>
                <a:r>
                  <a:rPr lang="en-US" sz="2400" dirty="0">
                    <a:solidFill>
                      <a:schemeClr val="tx2"/>
                    </a:solidFill>
                  </a:rPr>
                  <a:t>When doing a stress or deflection analysis for a beam, the location of the </a:t>
                </a:r>
                <a:r>
                  <a:rPr lang="en-US" sz="2400" dirty="0" err="1">
                    <a:solidFill>
                      <a:schemeClr val="tx2"/>
                    </a:solidFill>
                  </a:rPr>
                  <a:t>centroid</a:t>
                </a:r>
                <a:r>
                  <a:rPr lang="en-US" sz="2400" dirty="0">
                    <a:solidFill>
                      <a:schemeClr val="tx2"/>
                    </a:solidFill>
                  </a:rPr>
                  <a:t> is very important.</a:t>
                </a:r>
              </a:p>
            </p:txBody>
          </p:sp>
          <p:pic>
            <p:nvPicPr>
              <p:cNvPr id="5130" name="Picture 10" descr="CH 9 I Beam"/>
              <p:cNvPicPr>
                <a:picLocks noChangeAspect="1" noChangeArrowheads="1"/>
              </p:cNvPicPr>
              <p:nvPr/>
            </p:nvPicPr>
            <p:blipFill>
              <a:blip r:embed="rId3" cstate="print"/>
              <a:srcRect/>
              <a:stretch>
                <a:fillRect/>
              </a:stretch>
            </p:blipFill>
            <p:spPr bwMode="auto">
              <a:xfrm>
                <a:off x="480" y="576"/>
                <a:ext cx="1536" cy="2100"/>
              </a:xfrm>
              <a:prstGeom prst="rect">
                <a:avLst/>
              </a:prstGeom>
              <a:noFill/>
              <a:ln w="9525">
                <a:noFill/>
                <a:miter lim="800000"/>
                <a:headEnd/>
                <a:tailEnd/>
              </a:ln>
            </p:spPr>
          </p:pic>
        </p:grpSp>
        <p:pic>
          <p:nvPicPr>
            <p:cNvPr id="5128" name="Picture 12" descr="CH 9 T Beam"/>
            <p:cNvPicPr>
              <a:picLocks noChangeAspect="1" noChangeArrowheads="1"/>
            </p:cNvPicPr>
            <p:nvPr/>
          </p:nvPicPr>
          <p:blipFill>
            <a:blip r:embed="rId4" cstate="print"/>
            <a:srcRect/>
            <a:stretch>
              <a:fillRect/>
            </a:stretch>
          </p:blipFill>
          <p:spPr bwMode="auto">
            <a:xfrm>
              <a:off x="480" y="2736"/>
              <a:ext cx="1540" cy="1290"/>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0357"/>
          <a:stretch/>
        </p:blipFill>
        <p:spPr>
          <a:xfrm>
            <a:off x="5486400" y="419101"/>
            <a:ext cx="2866604" cy="2819400"/>
          </a:xfrm>
          <a:prstGeom prst="rect">
            <a:avLst/>
          </a:prstGeom>
        </p:spPr>
      </p:pic>
      <p:sp>
        <p:nvSpPr>
          <p:cNvPr id="3" name="TextBox 2"/>
          <p:cNvSpPr txBox="1"/>
          <p:nvPr/>
        </p:nvSpPr>
        <p:spPr>
          <a:xfrm>
            <a:off x="609600" y="585559"/>
            <a:ext cx="3048000" cy="1384995"/>
          </a:xfrm>
          <a:prstGeom prst="rect">
            <a:avLst/>
          </a:prstGeom>
          <a:noFill/>
        </p:spPr>
        <p:txBody>
          <a:bodyPr wrap="square" rtlCol="0">
            <a:spAutoFit/>
          </a:bodyPr>
          <a:lstStyle/>
          <a:p>
            <a:r>
              <a:rPr lang="en-US" sz="1200" dirty="0" smtClean="0">
                <a:solidFill>
                  <a:schemeClr val="tx2"/>
                </a:solidFill>
              </a:rPr>
              <a:t>The truss is made from five members each having a length of 4-m and a mass of 7 kg/m.  If the mass of the gusset plates at the joints and the thickness of the members can be neglected, determine the distance od to where the hoisting cable must be attached so that the truss does not tip when lifted.</a:t>
            </a:r>
            <a:endParaRPr lang="en-US" sz="1200" dirty="0">
              <a:solidFill>
                <a:schemeClr val="tx2"/>
              </a:solidFill>
            </a:endParaRPr>
          </a:p>
        </p:txBody>
      </p:sp>
    </p:spTree>
    <p:extLst>
      <p:ext uri="{BB962C8B-B14F-4D97-AF65-F5344CB8AC3E}">
        <p14:creationId xmlns:p14="http://schemas.microsoft.com/office/powerpoint/2010/main" val="27547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1957387"/>
            <a:ext cx="8382000" cy="2943225"/>
          </a:xfrm>
          <a:prstGeom prst="rect">
            <a:avLst/>
          </a:prstGeom>
        </p:spPr>
      </p:pic>
    </p:spTree>
    <p:extLst>
      <p:ext uri="{BB962C8B-B14F-4D97-AF65-F5344CB8AC3E}">
        <p14:creationId xmlns:p14="http://schemas.microsoft.com/office/powerpoint/2010/main" val="960667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2925" y="457200"/>
            <a:ext cx="3124200" cy="461665"/>
          </a:xfrm>
          <a:prstGeom prst="rect">
            <a:avLst/>
          </a:prstGeom>
          <a:noFill/>
        </p:spPr>
        <p:txBody>
          <a:bodyPr wrap="square" rtlCol="0">
            <a:spAutoFit/>
          </a:bodyPr>
          <a:lstStyle/>
          <a:p>
            <a:r>
              <a:rPr lang="en-US" sz="1200" dirty="0" smtClean="0">
                <a:solidFill>
                  <a:schemeClr val="tx2"/>
                </a:solidFill>
              </a:rPr>
              <a:t>Locate the centroid (x, y, z) for the wire bent in the shape shown.</a:t>
            </a:r>
            <a:endParaRPr lang="en-US" sz="1200" dirty="0">
              <a:solidFill>
                <a:schemeClr val="tx2"/>
              </a:solidFill>
            </a:endParaRPr>
          </a:p>
        </p:txBody>
      </p:sp>
      <p:pic>
        <p:nvPicPr>
          <p:cNvPr id="4" name="Picture 3"/>
          <p:cNvPicPr>
            <a:picLocks noChangeAspect="1"/>
          </p:cNvPicPr>
          <p:nvPr/>
        </p:nvPicPr>
        <p:blipFill rotWithShape="1">
          <a:blip r:embed="rId3">
            <a:clrChange>
              <a:clrFrom>
                <a:srgbClr val="FFFFFF"/>
              </a:clrFrom>
              <a:clrTo>
                <a:srgbClr val="FFFFFF">
                  <a:alpha val="0"/>
                </a:srgbClr>
              </a:clrTo>
            </a:clrChange>
          </a:blip>
          <a:srcRect t="18018"/>
          <a:stretch/>
        </p:blipFill>
        <p:spPr>
          <a:xfrm>
            <a:off x="4876800" y="457200"/>
            <a:ext cx="4094703" cy="2286000"/>
          </a:xfrm>
          <a:prstGeom prst="rect">
            <a:avLst/>
          </a:prstGeom>
        </p:spPr>
      </p:pic>
    </p:spTree>
    <p:extLst>
      <p:ext uri="{BB962C8B-B14F-4D97-AF65-F5344CB8AC3E}">
        <p14:creationId xmlns:p14="http://schemas.microsoft.com/office/powerpoint/2010/main" val="571765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0099"/>
          <a:stretch/>
        </p:blipFill>
        <p:spPr>
          <a:xfrm>
            <a:off x="6400800" y="482768"/>
            <a:ext cx="2469092" cy="2955909"/>
          </a:xfrm>
          <a:prstGeom prst="rect">
            <a:avLst/>
          </a:prstGeom>
        </p:spPr>
      </p:pic>
      <p:sp>
        <p:nvSpPr>
          <p:cNvPr id="3" name="TextBox 2"/>
          <p:cNvSpPr txBox="1"/>
          <p:nvPr/>
        </p:nvSpPr>
        <p:spPr>
          <a:xfrm>
            <a:off x="533400" y="482768"/>
            <a:ext cx="2209800" cy="830997"/>
          </a:xfrm>
          <a:prstGeom prst="rect">
            <a:avLst/>
          </a:prstGeom>
          <a:noFill/>
        </p:spPr>
        <p:txBody>
          <a:bodyPr wrap="square" rtlCol="0">
            <a:spAutoFit/>
          </a:bodyPr>
          <a:lstStyle/>
          <a:p>
            <a:r>
              <a:rPr lang="en-US" sz="1200" dirty="0" smtClean="0">
                <a:solidFill>
                  <a:schemeClr val="tx2"/>
                </a:solidFill>
              </a:rPr>
              <a:t>Find the location y of the centroid from the top.  Neglect the size of the corner welds at A and B for the calculation.</a:t>
            </a:r>
            <a:endParaRPr lang="en-US" sz="1200" dirty="0">
              <a:solidFill>
                <a:schemeClr val="tx2"/>
              </a:solidFill>
            </a:endParaRPr>
          </a:p>
        </p:txBody>
      </p:sp>
    </p:spTree>
    <p:extLst>
      <p:ext uri="{BB962C8B-B14F-4D97-AF65-F5344CB8AC3E}">
        <p14:creationId xmlns:p14="http://schemas.microsoft.com/office/powerpoint/2010/main" val="2726549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2438400" y="381000"/>
            <a:ext cx="4724400" cy="461963"/>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APPLICATIONS </a:t>
            </a:r>
            <a:r>
              <a:rPr lang="en-US" sz="2400" dirty="0">
                <a:solidFill>
                  <a:schemeClr val="tx2"/>
                </a:solidFill>
              </a:rPr>
              <a:t>(continued)</a:t>
            </a:r>
          </a:p>
        </p:txBody>
      </p:sp>
      <p:sp>
        <p:nvSpPr>
          <p:cNvPr id="13332" name="Text Box 20"/>
          <p:cNvSpPr txBox="1">
            <a:spLocks noChangeArrowheads="1"/>
          </p:cNvSpPr>
          <p:nvPr/>
        </p:nvSpPr>
        <p:spPr bwMode="auto">
          <a:xfrm>
            <a:off x="4343400" y="2057400"/>
            <a:ext cx="4191000" cy="2678113"/>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In order to design the ground support structures, the reactions at blocks A and B have to be found.  To do this easily, it is important to determine the location of the compressor’s center of gravity (CG).</a:t>
            </a:r>
          </a:p>
        </p:txBody>
      </p:sp>
      <p:sp>
        <p:nvSpPr>
          <p:cNvPr id="13333" name="Text Box 21"/>
          <p:cNvSpPr txBox="1">
            <a:spLocks noChangeArrowheads="1"/>
          </p:cNvSpPr>
          <p:nvPr/>
        </p:nvSpPr>
        <p:spPr bwMode="auto">
          <a:xfrm>
            <a:off x="609600" y="5029200"/>
            <a:ext cx="7924800" cy="1200150"/>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If we know the weight and CG of individual components, we need a simple way to determine the location of the CG of the assembled unit.</a:t>
            </a:r>
          </a:p>
        </p:txBody>
      </p:sp>
      <p:grpSp>
        <p:nvGrpSpPr>
          <p:cNvPr id="2" name="Group 11"/>
          <p:cNvGrpSpPr>
            <a:grpSpLocks/>
          </p:cNvGrpSpPr>
          <p:nvPr/>
        </p:nvGrpSpPr>
        <p:grpSpPr bwMode="auto">
          <a:xfrm>
            <a:off x="609600" y="990600"/>
            <a:ext cx="8077200" cy="3833813"/>
            <a:chOff x="432" y="816"/>
            <a:chExt cx="5088" cy="2415"/>
          </a:xfrm>
        </p:grpSpPr>
        <p:sp>
          <p:nvSpPr>
            <p:cNvPr id="6152" name="Text Box 19"/>
            <p:cNvSpPr txBox="1">
              <a:spLocks noChangeArrowheads="1"/>
            </p:cNvSpPr>
            <p:nvPr/>
          </p:nvSpPr>
          <p:spPr bwMode="auto">
            <a:xfrm>
              <a:off x="2736" y="816"/>
              <a:ext cx="2784" cy="523"/>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The compressor is assembled with many individual components.</a:t>
              </a:r>
            </a:p>
          </p:txBody>
        </p:sp>
        <p:pic>
          <p:nvPicPr>
            <p:cNvPr id="6153" name="Picture 10" descr="CH 9 Compressor"/>
            <p:cNvPicPr>
              <a:picLocks noChangeAspect="1" noChangeArrowheads="1"/>
            </p:cNvPicPr>
            <p:nvPr/>
          </p:nvPicPr>
          <p:blipFill>
            <a:blip r:embed="rId3" cstate="print"/>
            <a:srcRect/>
            <a:stretch>
              <a:fillRect/>
            </a:stretch>
          </p:blipFill>
          <p:spPr bwMode="auto">
            <a:xfrm>
              <a:off x="432" y="816"/>
              <a:ext cx="2158" cy="2415"/>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14400" y="304800"/>
            <a:ext cx="7010400" cy="461963"/>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CG / CM OF A COMPOSITE BODY</a:t>
            </a:r>
          </a:p>
        </p:txBody>
      </p:sp>
      <p:sp>
        <p:nvSpPr>
          <p:cNvPr id="36884" name="Text Box 20"/>
          <p:cNvSpPr txBox="1">
            <a:spLocks noChangeArrowheads="1"/>
          </p:cNvSpPr>
          <p:nvPr/>
        </p:nvSpPr>
        <p:spPr bwMode="auto">
          <a:xfrm>
            <a:off x="533400" y="5730875"/>
            <a:ext cx="8077200" cy="830997"/>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By replacing the W with a M in these equations, the coordinates of the center of mass can be found.</a:t>
            </a:r>
          </a:p>
        </p:txBody>
      </p:sp>
      <p:grpSp>
        <p:nvGrpSpPr>
          <p:cNvPr id="2" name="Group 64"/>
          <p:cNvGrpSpPr>
            <a:grpSpLocks/>
          </p:cNvGrpSpPr>
          <p:nvPr/>
        </p:nvGrpSpPr>
        <p:grpSpPr bwMode="auto">
          <a:xfrm>
            <a:off x="2819400" y="2333626"/>
            <a:ext cx="6324600" cy="1570038"/>
            <a:chOff x="1776" y="1440"/>
            <a:chExt cx="3984" cy="989"/>
          </a:xfrm>
        </p:grpSpPr>
        <p:sp>
          <p:nvSpPr>
            <p:cNvPr id="7181" name="Line 65"/>
            <p:cNvSpPr>
              <a:spLocks noChangeShapeType="1"/>
            </p:cNvSpPr>
            <p:nvPr/>
          </p:nvSpPr>
          <p:spPr bwMode="auto">
            <a:xfrm>
              <a:off x="1824" y="1872"/>
              <a:ext cx="96" cy="0"/>
            </a:xfrm>
            <a:prstGeom prst="line">
              <a:avLst/>
            </a:prstGeom>
            <a:noFill/>
            <a:ln w="9525">
              <a:solidFill>
                <a:schemeClr val="tx1"/>
              </a:solidFill>
              <a:round/>
              <a:headEnd/>
              <a:tailEnd/>
            </a:ln>
          </p:spPr>
          <p:txBody>
            <a:bodyPr wrap="none" anchor="ctr"/>
            <a:lstStyle/>
            <a:p>
              <a:endParaRPr lang="en-US"/>
            </a:p>
          </p:txBody>
        </p:sp>
        <p:sp>
          <p:nvSpPr>
            <p:cNvPr id="7182" name="Text Box 66"/>
            <p:cNvSpPr txBox="1">
              <a:spLocks noChangeArrowheads="1"/>
            </p:cNvSpPr>
            <p:nvPr/>
          </p:nvSpPr>
          <p:spPr bwMode="auto">
            <a:xfrm>
              <a:off x="1776" y="1440"/>
              <a:ext cx="3984" cy="989"/>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Summing the moments about the y-axis, we get</a:t>
              </a:r>
            </a:p>
            <a:p>
              <a:pPr>
                <a:spcBef>
                  <a:spcPct val="50000"/>
                </a:spcBef>
              </a:pPr>
              <a:r>
                <a:rPr lang="en-US" sz="2400" dirty="0">
                  <a:solidFill>
                    <a:schemeClr val="tx2"/>
                  </a:solidFill>
                  <a:cs typeface="Times New Roman" pitchFamily="18" charset="0"/>
                </a:rPr>
                <a:t>x W</a:t>
              </a:r>
              <a:r>
                <a:rPr lang="en-US" sz="2400" baseline="-25000" dirty="0">
                  <a:solidFill>
                    <a:schemeClr val="tx2"/>
                  </a:solidFill>
                  <a:cs typeface="Times New Roman" pitchFamily="18" charset="0"/>
                </a:rPr>
                <a:t>R</a:t>
              </a:r>
              <a:r>
                <a:rPr lang="en-US" sz="2400" dirty="0">
                  <a:solidFill>
                    <a:schemeClr val="tx2"/>
                  </a:solidFill>
                  <a:cs typeface="Times New Roman" pitchFamily="18" charset="0"/>
                </a:rPr>
                <a:t>  =  x</a:t>
              </a:r>
              <a:r>
                <a:rPr lang="en-US" sz="2400" baseline="-25000" dirty="0">
                  <a:solidFill>
                    <a:schemeClr val="tx2"/>
                  </a:solidFill>
                  <a:cs typeface="Times New Roman" pitchFamily="18" charset="0"/>
                </a:rPr>
                <a:t>1</a:t>
              </a:r>
              <a:r>
                <a:rPr lang="en-US" sz="2400" dirty="0">
                  <a:solidFill>
                    <a:schemeClr val="tx2"/>
                  </a:solidFill>
                  <a:cs typeface="Times New Roman" pitchFamily="18" charset="0"/>
                </a:rPr>
                <a:t>W</a:t>
              </a:r>
              <a:r>
                <a:rPr lang="en-US" sz="2400" baseline="-25000" dirty="0">
                  <a:solidFill>
                    <a:schemeClr val="tx2"/>
                  </a:solidFill>
                  <a:cs typeface="Times New Roman" pitchFamily="18" charset="0"/>
                </a:rPr>
                <a:t>1</a:t>
              </a:r>
              <a:r>
                <a:rPr lang="en-US" sz="2400" dirty="0">
                  <a:solidFill>
                    <a:schemeClr val="tx2"/>
                  </a:solidFill>
                  <a:cs typeface="Times New Roman" pitchFamily="18" charset="0"/>
                </a:rPr>
                <a:t>  + x</a:t>
              </a:r>
              <a:r>
                <a:rPr lang="en-US" sz="2400" baseline="-25000" dirty="0">
                  <a:solidFill>
                    <a:schemeClr val="tx2"/>
                  </a:solidFill>
                  <a:cs typeface="Times New Roman" pitchFamily="18" charset="0"/>
                </a:rPr>
                <a:t>2</a:t>
              </a:r>
              <a:r>
                <a:rPr lang="en-US" sz="2400" dirty="0">
                  <a:solidFill>
                    <a:schemeClr val="tx2"/>
                  </a:solidFill>
                  <a:cs typeface="Times New Roman" pitchFamily="18" charset="0"/>
                </a:rPr>
                <a:t>W</a:t>
              </a:r>
              <a:r>
                <a:rPr lang="en-US" sz="2400" baseline="-25000" dirty="0">
                  <a:solidFill>
                    <a:schemeClr val="tx2"/>
                  </a:solidFill>
                  <a:cs typeface="Times New Roman" pitchFamily="18" charset="0"/>
                </a:rPr>
                <a:t>2</a:t>
              </a:r>
              <a:r>
                <a:rPr lang="en-US" sz="2400" dirty="0">
                  <a:solidFill>
                    <a:schemeClr val="tx2"/>
                  </a:solidFill>
                  <a:cs typeface="Times New Roman" pitchFamily="18" charset="0"/>
                </a:rPr>
                <a:t> + ………..  +  </a:t>
              </a:r>
              <a:r>
                <a:rPr lang="en-US" sz="2400" dirty="0" err="1">
                  <a:solidFill>
                    <a:schemeClr val="tx2"/>
                  </a:solidFill>
                  <a:cs typeface="Times New Roman" pitchFamily="18" charset="0"/>
                </a:rPr>
                <a:t>x</a:t>
              </a:r>
              <a:r>
                <a:rPr lang="en-US" sz="2400" baseline="-25000" dirty="0" err="1">
                  <a:solidFill>
                    <a:schemeClr val="tx2"/>
                  </a:solidFill>
                  <a:cs typeface="Times New Roman" pitchFamily="18" charset="0"/>
                </a:rPr>
                <a:t>n</a:t>
              </a:r>
              <a:r>
                <a:rPr lang="en-US" sz="2400" dirty="0" err="1">
                  <a:solidFill>
                    <a:schemeClr val="tx2"/>
                  </a:solidFill>
                  <a:cs typeface="Times New Roman" pitchFamily="18" charset="0"/>
                </a:rPr>
                <a:t>W</a:t>
              </a:r>
              <a:r>
                <a:rPr lang="en-US" sz="2400" baseline="-25000" dirty="0" err="1">
                  <a:solidFill>
                    <a:schemeClr val="tx2"/>
                  </a:solidFill>
                  <a:cs typeface="Times New Roman" pitchFamily="18" charset="0"/>
                </a:rPr>
                <a:t>n</a:t>
              </a:r>
              <a:endParaRPr lang="en-US" sz="2400" dirty="0">
                <a:solidFill>
                  <a:schemeClr val="tx2"/>
                </a:solidFill>
                <a:cs typeface="Times New Roman" pitchFamily="18" charset="0"/>
              </a:endParaRPr>
            </a:p>
            <a:p>
              <a:pPr>
                <a:spcBef>
                  <a:spcPct val="50000"/>
                </a:spcBef>
              </a:pPr>
              <a:r>
                <a:rPr lang="en-US" sz="2400" dirty="0">
                  <a:solidFill>
                    <a:schemeClr val="tx2"/>
                  </a:solidFill>
                  <a:cs typeface="Times New Roman" pitchFamily="18" charset="0"/>
                </a:rPr>
                <a:t>where x</a:t>
              </a:r>
              <a:r>
                <a:rPr lang="en-US" sz="2400" baseline="-25000" dirty="0">
                  <a:solidFill>
                    <a:schemeClr val="tx2"/>
                  </a:solidFill>
                  <a:cs typeface="Times New Roman" pitchFamily="18" charset="0"/>
                </a:rPr>
                <a:t>1</a:t>
              </a:r>
              <a:r>
                <a:rPr lang="en-US" sz="2400" dirty="0">
                  <a:solidFill>
                    <a:schemeClr val="tx2"/>
                  </a:solidFill>
                  <a:cs typeface="Times New Roman" pitchFamily="18" charset="0"/>
                </a:rPr>
                <a:t> represents x coordinate of W</a:t>
              </a:r>
              <a:r>
                <a:rPr lang="en-US" sz="2400" baseline="-25000" dirty="0">
                  <a:solidFill>
                    <a:schemeClr val="tx2"/>
                  </a:solidFill>
                  <a:cs typeface="Times New Roman" pitchFamily="18" charset="0"/>
                </a:rPr>
                <a:t>1</a:t>
              </a:r>
              <a:r>
                <a:rPr lang="en-US" sz="2400" dirty="0">
                  <a:solidFill>
                    <a:schemeClr val="tx2"/>
                  </a:solidFill>
                  <a:cs typeface="Times New Roman" pitchFamily="18" charset="0"/>
                </a:rPr>
                <a:t>, etc.. </a:t>
              </a:r>
            </a:p>
          </p:txBody>
        </p:sp>
        <p:sp>
          <p:nvSpPr>
            <p:cNvPr id="7183" name="Text Box 67"/>
            <p:cNvSpPr txBox="1">
              <a:spLocks noChangeArrowheads="1"/>
            </p:cNvSpPr>
            <p:nvPr/>
          </p:nvSpPr>
          <p:spPr bwMode="auto">
            <a:xfrm>
              <a:off x="4703" y="1680"/>
              <a:ext cx="220" cy="288"/>
            </a:xfrm>
            <a:prstGeom prst="rect">
              <a:avLst/>
            </a:prstGeom>
            <a:noFill/>
            <a:ln w="9525">
              <a:noFill/>
              <a:miter lim="800000"/>
              <a:headEnd/>
              <a:tailEnd/>
            </a:ln>
          </p:spPr>
          <p:txBody>
            <a:bodyPr wrap="none">
              <a:spAutoFit/>
            </a:bodyPr>
            <a:lstStyle/>
            <a:p>
              <a:r>
                <a:rPr lang="en-US" sz="2400"/>
                <a:t>~</a:t>
              </a:r>
            </a:p>
          </p:txBody>
        </p:sp>
        <p:sp>
          <p:nvSpPr>
            <p:cNvPr id="7184" name="Text Box 68"/>
            <p:cNvSpPr txBox="1">
              <a:spLocks noChangeArrowheads="1"/>
            </p:cNvSpPr>
            <p:nvPr/>
          </p:nvSpPr>
          <p:spPr bwMode="auto">
            <a:xfrm>
              <a:off x="3078" y="1680"/>
              <a:ext cx="268" cy="288"/>
            </a:xfrm>
            <a:prstGeom prst="rect">
              <a:avLst/>
            </a:prstGeom>
            <a:noFill/>
            <a:ln w="9525">
              <a:noFill/>
              <a:miter lim="800000"/>
              <a:headEnd/>
              <a:tailEnd/>
            </a:ln>
          </p:spPr>
          <p:txBody>
            <a:bodyPr wrap="none">
              <a:spAutoFit/>
            </a:bodyPr>
            <a:lstStyle/>
            <a:p>
              <a:r>
                <a:rPr lang="en-US" sz="2400"/>
                <a:t> ~</a:t>
              </a:r>
            </a:p>
          </p:txBody>
        </p:sp>
        <p:sp>
          <p:nvSpPr>
            <p:cNvPr id="7185" name="Text Box 69"/>
            <p:cNvSpPr txBox="1">
              <a:spLocks noChangeArrowheads="1"/>
            </p:cNvSpPr>
            <p:nvPr/>
          </p:nvSpPr>
          <p:spPr bwMode="auto">
            <a:xfrm>
              <a:off x="2427" y="1694"/>
              <a:ext cx="268" cy="288"/>
            </a:xfrm>
            <a:prstGeom prst="rect">
              <a:avLst/>
            </a:prstGeom>
            <a:noFill/>
            <a:ln w="9525">
              <a:noFill/>
              <a:miter lim="800000"/>
              <a:headEnd/>
              <a:tailEnd/>
            </a:ln>
          </p:spPr>
          <p:txBody>
            <a:bodyPr wrap="none">
              <a:spAutoFit/>
            </a:bodyPr>
            <a:lstStyle/>
            <a:p>
              <a:r>
                <a:rPr lang="en-US" sz="2400"/>
                <a:t> ~</a:t>
              </a:r>
            </a:p>
          </p:txBody>
        </p:sp>
        <p:sp>
          <p:nvSpPr>
            <p:cNvPr id="7186" name="Text Box 70"/>
            <p:cNvSpPr txBox="1">
              <a:spLocks noChangeArrowheads="1"/>
            </p:cNvSpPr>
            <p:nvPr/>
          </p:nvSpPr>
          <p:spPr bwMode="auto">
            <a:xfrm>
              <a:off x="2283" y="2016"/>
              <a:ext cx="220" cy="288"/>
            </a:xfrm>
            <a:prstGeom prst="rect">
              <a:avLst/>
            </a:prstGeom>
            <a:noFill/>
            <a:ln w="9525">
              <a:noFill/>
              <a:miter lim="800000"/>
              <a:headEnd/>
              <a:tailEnd/>
            </a:ln>
          </p:spPr>
          <p:txBody>
            <a:bodyPr wrap="none">
              <a:spAutoFit/>
            </a:bodyPr>
            <a:lstStyle/>
            <a:p>
              <a:r>
                <a:rPr lang="en-US" sz="2400"/>
                <a:t>~</a:t>
              </a:r>
            </a:p>
          </p:txBody>
        </p:sp>
      </p:grpSp>
      <p:grpSp>
        <p:nvGrpSpPr>
          <p:cNvPr id="3" name="Group 19"/>
          <p:cNvGrpSpPr>
            <a:grpSpLocks/>
          </p:cNvGrpSpPr>
          <p:nvPr/>
        </p:nvGrpSpPr>
        <p:grpSpPr bwMode="auto">
          <a:xfrm>
            <a:off x="457200" y="838200"/>
            <a:ext cx="8382000" cy="2517775"/>
            <a:chOff x="288" y="528"/>
            <a:chExt cx="5280" cy="1586"/>
          </a:xfrm>
        </p:grpSpPr>
        <p:sp>
          <p:nvSpPr>
            <p:cNvPr id="7179" name="Text Box 11"/>
            <p:cNvSpPr txBox="1">
              <a:spLocks noChangeArrowheads="1"/>
            </p:cNvSpPr>
            <p:nvPr/>
          </p:nvSpPr>
          <p:spPr bwMode="auto">
            <a:xfrm>
              <a:off x="1776" y="528"/>
              <a:ext cx="3792" cy="989"/>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Consider a composite body which consists of a series of particles(or bodies) as shown in the figure. The net or the resultant weight is given as W</a:t>
              </a:r>
              <a:r>
                <a:rPr lang="en-US" sz="2400" baseline="-25000" dirty="0">
                  <a:solidFill>
                    <a:schemeClr val="tx2"/>
                  </a:solidFill>
                </a:rPr>
                <a:t>R</a:t>
              </a:r>
              <a:r>
                <a:rPr lang="en-US" sz="2400" dirty="0">
                  <a:solidFill>
                    <a:schemeClr val="tx2"/>
                  </a:solidFill>
                </a:rPr>
                <a:t> =  </a:t>
              </a:r>
              <a:r>
                <a:rPr lang="en-US" sz="2400" dirty="0">
                  <a:solidFill>
                    <a:schemeClr val="tx2"/>
                  </a:solidFill>
                  <a:sym typeface="Symbol" pitchFamily="18" charset="2"/>
                </a:rPr>
                <a:t>W.</a:t>
              </a:r>
              <a:endParaRPr lang="en-US" sz="2400" dirty="0">
                <a:solidFill>
                  <a:schemeClr val="tx2"/>
                </a:solidFill>
              </a:endParaRPr>
            </a:p>
          </p:txBody>
        </p:sp>
        <p:pic>
          <p:nvPicPr>
            <p:cNvPr id="7180" name="Picture 18" descr="CH 9 Composite"/>
            <p:cNvPicPr>
              <a:picLocks noChangeAspect="1" noChangeArrowheads="1"/>
            </p:cNvPicPr>
            <p:nvPr/>
          </p:nvPicPr>
          <p:blipFill>
            <a:blip r:embed="rId3" cstate="print"/>
            <a:srcRect/>
            <a:stretch>
              <a:fillRect/>
            </a:stretch>
          </p:blipFill>
          <p:spPr bwMode="auto">
            <a:xfrm>
              <a:off x="288" y="624"/>
              <a:ext cx="1494" cy="1490"/>
            </a:xfrm>
            <a:prstGeom prst="rect">
              <a:avLst/>
            </a:prstGeom>
            <a:noFill/>
            <a:ln w="9525">
              <a:noFill/>
              <a:miter lim="800000"/>
              <a:headEnd/>
              <a:tailEnd/>
            </a:ln>
          </p:spPr>
        </p:pic>
      </p:grpSp>
      <p:grpSp>
        <p:nvGrpSpPr>
          <p:cNvPr id="4" name="Group 21"/>
          <p:cNvGrpSpPr>
            <a:grpSpLocks/>
          </p:cNvGrpSpPr>
          <p:nvPr/>
        </p:nvGrpSpPr>
        <p:grpSpPr bwMode="auto">
          <a:xfrm>
            <a:off x="457200" y="3894138"/>
            <a:ext cx="8229600" cy="1849437"/>
            <a:chOff x="288" y="2453"/>
            <a:chExt cx="5184" cy="1165"/>
          </a:xfrm>
        </p:grpSpPr>
        <p:sp>
          <p:nvSpPr>
            <p:cNvPr id="7177" name="Text Box 18"/>
            <p:cNvSpPr txBox="1">
              <a:spLocks noChangeArrowheads="1"/>
            </p:cNvSpPr>
            <p:nvPr/>
          </p:nvSpPr>
          <p:spPr bwMode="auto">
            <a:xfrm>
              <a:off x="288" y="2453"/>
              <a:ext cx="5184" cy="523"/>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Similarly, we can sum moments about the x- and z-axes to find the coordinates of G.</a:t>
              </a:r>
            </a:p>
          </p:txBody>
        </p:sp>
        <p:pic>
          <p:nvPicPr>
            <p:cNvPr id="7178" name="Picture 20" descr="CH 9 Composite Eq"/>
            <p:cNvPicPr>
              <a:picLocks noChangeAspect="1" noChangeArrowheads="1"/>
            </p:cNvPicPr>
            <p:nvPr/>
          </p:nvPicPr>
          <p:blipFill>
            <a:blip r:embed="rId4" cstate="print"/>
            <a:srcRect/>
            <a:stretch>
              <a:fillRect/>
            </a:stretch>
          </p:blipFill>
          <p:spPr bwMode="auto">
            <a:xfrm>
              <a:off x="1248" y="2928"/>
              <a:ext cx="3504" cy="690"/>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38200" y="381000"/>
            <a:ext cx="76962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CONCEPT   OF   A  COMPOSITE  BODY</a:t>
            </a:r>
          </a:p>
        </p:txBody>
      </p:sp>
      <p:sp>
        <p:nvSpPr>
          <p:cNvPr id="34825" name="Text Box 9"/>
          <p:cNvSpPr txBox="1">
            <a:spLocks noChangeArrowheads="1"/>
          </p:cNvSpPr>
          <p:nvPr/>
        </p:nvSpPr>
        <p:spPr bwMode="auto">
          <a:xfrm>
            <a:off x="457200" y="5105400"/>
            <a:ext cx="8001000" cy="1200150"/>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Knowing the location of the </a:t>
            </a:r>
            <a:r>
              <a:rPr lang="en-US" sz="2400" dirty="0" err="1">
                <a:solidFill>
                  <a:schemeClr val="tx2"/>
                </a:solidFill>
              </a:rPr>
              <a:t>centroid</a:t>
            </a:r>
            <a:r>
              <a:rPr lang="en-US" sz="2400" dirty="0">
                <a:solidFill>
                  <a:schemeClr val="tx2"/>
                </a:solidFill>
              </a:rPr>
              <a:t>, C, or center of gravity, G, of the simple shaped parts, we can easily determine the location of the C or G for the more complex composite body.</a:t>
            </a:r>
          </a:p>
        </p:txBody>
      </p:sp>
      <p:grpSp>
        <p:nvGrpSpPr>
          <p:cNvPr id="2" name="Group 27"/>
          <p:cNvGrpSpPr>
            <a:grpSpLocks/>
          </p:cNvGrpSpPr>
          <p:nvPr/>
        </p:nvGrpSpPr>
        <p:grpSpPr bwMode="auto">
          <a:xfrm>
            <a:off x="457200" y="990600"/>
            <a:ext cx="8077200" cy="4019550"/>
            <a:chOff x="288" y="624"/>
            <a:chExt cx="5088" cy="2532"/>
          </a:xfrm>
        </p:grpSpPr>
        <p:sp>
          <p:nvSpPr>
            <p:cNvPr id="8199" name="Text Box 8"/>
            <p:cNvSpPr txBox="1">
              <a:spLocks noChangeArrowheads="1"/>
            </p:cNvSpPr>
            <p:nvPr/>
          </p:nvSpPr>
          <p:spPr bwMode="auto">
            <a:xfrm>
              <a:off x="288" y="2400"/>
              <a:ext cx="5088" cy="756"/>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Many industrial objects can be considered as composite bodies </a:t>
              </a:r>
              <a:r>
                <a:rPr lang="en-US" sz="2400" u="sng" dirty="0">
                  <a:solidFill>
                    <a:schemeClr val="tx2"/>
                  </a:solidFill>
                </a:rPr>
                <a:t>made up of a series of connected “simple” shaped parts or holes</a:t>
              </a:r>
              <a:r>
                <a:rPr lang="en-US" sz="2400" dirty="0">
                  <a:solidFill>
                    <a:schemeClr val="tx2"/>
                  </a:solidFill>
                </a:rPr>
                <a:t>, like a rectangle, triangle, and semicircle.</a:t>
              </a:r>
            </a:p>
          </p:txBody>
        </p:sp>
        <p:pic>
          <p:nvPicPr>
            <p:cNvPr id="8200" name="Picture 25" descr="CH 9 Composite Concept"/>
            <p:cNvPicPr>
              <a:picLocks noChangeAspect="1" noChangeArrowheads="1"/>
            </p:cNvPicPr>
            <p:nvPr/>
          </p:nvPicPr>
          <p:blipFill>
            <a:blip r:embed="rId3" cstate="print"/>
            <a:srcRect/>
            <a:stretch>
              <a:fillRect/>
            </a:stretch>
          </p:blipFill>
          <p:spPr bwMode="auto">
            <a:xfrm>
              <a:off x="432" y="624"/>
              <a:ext cx="2792" cy="1716"/>
            </a:xfrm>
            <a:prstGeom prst="rect">
              <a:avLst/>
            </a:prstGeom>
            <a:noFill/>
            <a:ln w="9525">
              <a:noFill/>
              <a:miter lim="800000"/>
              <a:headEnd/>
              <a:tailEnd/>
            </a:ln>
          </p:spPr>
        </p:pic>
        <p:pic>
          <p:nvPicPr>
            <p:cNvPr id="8201" name="Picture 26" descr="CH 9 Composite Concept II"/>
            <p:cNvPicPr>
              <a:picLocks noChangeAspect="1" noChangeArrowheads="1"/>
            </p:cNvPicPr>
            <p:nvPr/>
          </p:nvPicPr>
          <p:blipFill>
            <a:blip r:embed="rId4" cstate="print"/>
            <a:srcRect/>
            <a:stretch>
              <a:fillRect/>
            </a:stretch>
          </p:blipFill>
          <p:spPr bwMode="auto">
            <a:xfrm>
              <a:off x="3360" y="624"/>
              <a:ext cx="1713" cy="1709"/>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667000" y="533400"/>
            <a:ext cx="35814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STEPS FOR ANALYSIS </a:t>
            </a:r>
          </a:p>
        </p:txBody>
      </p:sp>
      <p:sp>
        <p:nvSpPr>
          <p:cNvPr id="35851" name="Text Box 11"/>
          <p:cNvSpPr txBox="1">
            <a:spLocks noChangeArrowheads="1"/>
          </p:cNvSpPr>
          <p:nvPr/>
        </p:nvSpPr>
        <p:spPr bwMode="auto">
          <a:xfrm>
            <a:off x="609600" y="1219200"/>
            <a:ext cx="8229600" cy="762000"/>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1.   Divide the body into pieces that are known shapes.                   </a:t>
            </a:r>
            <a:r>
              <a:rPr lang="en-US" u="sng" dirty="0">
                <a:solidFill>
                  <a:schemeClr val="tx2"/>
                </a:solidFill>
              </a:rPr>
              <a:t>Holes are considered as pieces with negative weight or size.</a:t>
            </a:r>
          </a:p>
        </p:txBody>
      </p:sp>
      <p:sp>
        <p:nvSpPr>
          <p:cNvPr id="35852" name="Text Box 12"/>
          <p:cNvSpPr txBox="1">
            <a:spLocks noChangeArrowheads="1"/>
          </p:cNvSpPr>
          <p:nvPr/>
        </p:nvSpPr>
        <p:spPr bwMode="auto">
          <a:xfrm>
            <a:off x="533400" y="2133600"/>
            <a:ext cx="8305800" cy="1446550"/>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2.	Make a table with the first column for segment number, the second column for weight, mass, or size (depending on the problem), the next set of columns for the moment arms, and, finally, several columns for recording results of simple intermediate calculations.</a:t>
            </a:r>
          </a:p>
        </p:txBody>
      </p:sp>
      <p:sp>
        <p:nvSpPr>
          <p:cNvPr id="35854" name="Text Box 14"/>
          <p:cNvSpPr txBox="1">
            <a:spLocks noChangeArrowheads="1"/>
          </p:cNvSpPr>
          <p:nvPr/>
        </p:nvSpPr>
        <p:spPr bwMode="auto">
          <a:xfrm>
            <a:off x="533400" y="3733800"/>
            <a:ext cx="8382000" cy="762000"/>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3.	Fix the coordinate axes, determine the coordinates of the center of gravity of </a:t>
            </a:r>
            <a:r>
              <a:rPr lang="en-US" dirty="0" err="1">
                <a:solidFill>
                  <a:schemeClr val="tx2"/>
                </a:solidFill>
              </a:rPr>
              <a:t>centroid</a:t>
            </a:r>
            <a:r>
              <a:rPr lang="en-US" dirty="0">
                <a:solidFill>
                  <a:schemeClr val="tx2"/>
                </a:solidFill>
              </a:rPr>
              <a:t> of each piece, and then fill in the table.</a:t>
            </a:r>
          </a:p>
        </p:txBody>
      </p:sp>
      <p:grpSp>
        <p:nvGrpSpPr>
          <p:cNvPr id="2" name="Group 44"/>
          <p:cNvGrpSpPr>
            <a:grpSpLocks/>
          </p:cNvGrpSpPr>
          <p:nvPr/>
        </p:nvGrpSpPr>
        <p:grpSpPr bwMode="auto">
          <a:xfrm>
            <a:off x="457200" y="4648200"/>
            <a:ext cx="7772400" cy="1433513"/>
            <a:chOff x="288" y="2832"/>
            <a:chExt cx="4896" cy="903"/>
          </a:xfrm>
        </p:grpSpPr>
        <p:sp>
          <p:nvSpPr>
            <p:cNvPr id="10249" name="Text Box 45"/>
            <p:cNvSpPr txBox="1">
              <a:spLocks noChangeArrowheads="1"/>
            </p:cNvSpPr>
            <p:nvPr/>
          </p:nvSpPr>
          <p:spPr bwMode="auto">
            <a:xfrm>
              <a:off x="288" y="2832"/>
              <a:ext cx="4896" cy="903"/>
            </a:xfrm>
            <a:prstGeom prst="rect">
              <a:avLst/>
            </a:prstGeom>
            <a:noFill/>
            <a:ln w="9525">
              <a:noFill/>
              <a:miter lim="800000"/>
              <a:headEnd/>
              <a:tailEnd/>
            </a:ln>
          </p:spPr>
          <p:txBody>
            <a:bodyPr>
              <a:spAutoFit/>
            </a:bodyPr>
            <a:lstStyle/>
            <a:p>
              <a:pPr marL="457200" indent="-457200">
                <a:spcBef>
                  <a:spcPct val="50000"/>
                </a:spcBef>
              </a:pPr>
              <a:r>
                <a:rPr lang="en-US" dirty="0">
                  <a:solidFill>
                    <a:schemeClr val="tx2"/>
                  </a:solidFill>
                </a:rPr>
                <a:t>4.	Sum the columns to get x, y, and z. Use formulas like </a:t>
              </a:r>
            </a:p>
            <a:p>
              <a:pPr marL="457200" indent="-457200">
                <a:spcBef>
                  <a:spcPct val="50000"/>
                </a:spcBef>
              </a:pPr>
              <a:r>
                <a:rPr lang="en-US" dirty="0">
                  <a:solidFill>
                    <a:schemeClr val="tx2"/>
                  </a:solidFill>
                </a:rPr>
                <a:t>	x    =   ( </a:t>
              </a:r>
              <a:r>
                <a:rPr lang="en-US" dirty="0">
                  <a:solidFill>
                    <a:schemeClr val="tx2"/>
                  </a:solidFill>
                  <a:sym typeface="Symbol" pitchFamily="18" charset="2"/>
                </a:rPr>
                <a:t> x</a:t>
              </a:r>
              <a:r>
                <a:rPr lang="en-US" baseline="-25000" dirty="0">
                  <a:solidFill>
                    <a:schemeClr val="tx2"/>
                  </a:solidFill>
                  <a:sym typeface="Symbol" pitchFamily="18" charset="2"/>
                </a:rPr>
                <a:t>i</a:t>
              </a:r>
              <a:r>
                <a:rPr lang="en-US" dirty="0">
                  <a:solidFill>
                    <a:schemeClr val="tx2"/>
                  </a:solidFill>
                  <a:sym typeface="Symbol" pitchFamily="18" charset="2"/>
                </a:rPr>
                <a:t> A</a:t>
              </a:r>
              <a:r>
                <a:rPr lang="en-US" baseline="-25000" dirty="0">
                  <a:solidFill>
                    <a:schemeClr val="tx2"/>
                  </a:solidFill>
                  <a:sym typeface="Symbol" pitchFamily="18" charset="2"/>
                </a:rPr>
                <a:t>i</a:t>
              </a:r>
              <a:r>
                <a:rPr lang="en-US" dirty="0">
                  <a:solidFill>
                    <a:schemeClr val="tx2"/>
                  </a:solidFill>
                  <a:sym typeface="Symbol" pitchFamily="18" charset="2"/>
                </a:rPr>
                <a:t> ) / (  A</a:t>
              </a:r>
              <a:r>
                <a:rPr lang="en-US" baseline="-25000" dirty="0">
                  <a:solidFill>
                    <a:schemeClr val="tx2"/>
                  </a:solidFill>
                  <a:sym typeface="Symbol" pitchFamily="18" charset="2"/>
                </a:rPr>
                <a:t>i</a:t>
              </a:r>
              <a:r>
                <a:rPr lang="en-US" dirty="0">
                  <a:solidFill>
                    <a:schemeClr val="tx2"/>
                  </a:solidFill>
                  <a:sym typeface="Symbol" pitchFamily="18" charset="2"/>
                </a:rPr>
                <a:t> )  or   </a:t>
              </a:r>
              <a:r>
                <a:rPr lang="en-US" dirty="0">
                  <a:solidFill>
                    <a:schemeClr val="tx2"/>
                  </a:solidFill>
                </a:rPr>
                <a:t>x    =   ( </a:t>
              </a:r>
              <a:r>
                <a:rPr lang="en-US" dirty="0">
                  <a:solidFill>
                    <a:schemeClr val="tx2"/>
                  </a:solidFill>
                  <a:sym typeface="Symbol" pitchFamily="18" charset="2"/>
                </a:rPr>
                <a:t> x</a:t>
              </a:r>
              <a:r>
                <a:rPr lang="en-US" baseline="-25000" dirty="0">
                  <a:solidFill>
                    <a:schemeClr val="tx2"/>
                  </a:solidFill>
                  <a:sym typeface="Symbol" pitchFamily="18" charset="2"/>
                </a:rPr>
                <a:t>i</a:t>
              </a:r>
              <a:r>
                <a:rPr lang="en-US" dirty="0">
                  <a:solidFill>
                    <a:schemeClr val="tx2"/>
                  </a:solidFill>
                  <a:sym typeface="Symbol" pitchFamily="18" charset="2"/>
                </a:rPr>
                <a:t> </a:t>
              </a:r>
              <a:r>
                <a:rPr lang="en-US" dirty="0" err="1">
                  <a:solidFill>
                    <a:schemeClr val="tx2"/>
                  </a:solidFill>
                  <a:sym typeface="Symbol" pitchFamily="18" charset="2"/>
                </a:rPr>
                <a:t>W</a:t>
              </a:r>
              <a:r>
                <a:rPr lang="en-US" baseline="-25000" dirty="0" err="1">
                  <a:solidFill>
                    <a:schemeClr val="tx2"/>
                  </a:solidFill>
                  <a:sym typeface="Symbol" pitchFamily="18" charset="2"/>
                </a:rPr>
                <a:t>i</a:t>
              </a:r>
              <a:r>
                <a:rPr lang="en-US" dirty="0">
                  <a:solidFill>
                    <a:schemeClr val="tx2"/>
                  </a:solidFill>
                  <a:sym typeface="Symbol" pitchFamily="18" charset="2"/>
                </a:rPr>
                <a:t> ) / (  </a:t>
              </a:r>
              <a:r>
                <a:rPr lang="en-US" dirty="0" err="1">
                  <a:solidFill>
                    <a:schemeClr val="tx2"/>
                  </a:solidFill>
                  <a:sym typeface="Symbol" pitchFamily="18" charset="2"/>
                </a:rPr>
                <a:t>W</a:t>
              </a:r>
              <a:r>
                <a:rPr lang="en-US" baseline="-25000" dirty="0" err="1">
                  <a:solidFill>
                    <a:schemeClr val="tx2"/>
                  </a:solidFill>
                  <a:sym typeface="Symbol" pitchFamily="18" charset="2"/>
                </a:rPr>
                <a:t>i</a:t>
              </a:r>
              <a:r>
                <a:rPr lang="en-US" dirty="0">
                  <a:solidFill>
                    <a:schemeClr val="tx2"/>
                  </a:solidFill>
                  <a:sym typeface="Symbol" pitchFamily="18" charset="2"/>
                </a:rPr>
                <a:t> )</a:t>
              </a:r>
            </a:p>
            <a:p>
              <a:pPr marL="457200" indent="-457200">
                <a:spcBef>
                  <a:spcPct val="50000"/>
                </a:spcBef>
              </a:pPr>
              <a:r>
                <a:rPr lang="en-US" dirty="0">
                  <a:solidFill>
                    <a:schemeClr val="tx2"/>
                  </a:solidFill>
                  <a:sym typeface="Symbol" pitchFamily="18" charset="2"/>
                </a:rPr>
                <a:t>	</a:t>
              </a:r>
            </a:p>
          </p:txBody>
        </p:sp>
        <p:sp>
          <p:nvSpPr>
            <p:cNvPr id="10250" name="Line 46"/>
            <p:cNvSpPr>
              <a:spLocks noChangeShapeType="1"/>
            </p:cNvSpPr>
            <p:nvPr/>
          </p:nvSpPr>
          <p:spPr bwMode="auto">
            <a:xfrm>
              <a:off x="624" y="3216"/>
              <a:ext cx="96" cy="0"/>
            </a:xfrm>
            <a:prstGeom prst="line">
              <a:avLst/>
            </a:prstGeom>
            <a:noFill/>
            <a:ln w="9525">
              <a:solidFill>
                <a:schemeClr val="tx1"/>
              </a:solidFill>
              <a:round/>
              <a:headEnd/>
              <a:tailEnd/>
            </a:ln>
          </p:spPr>
          <p:txBody>
            <a:bodyPr wrap="none"/>
            <a:lstStyle/>
            <a:p>
              <a:endParaRPr lang="en-US"/>
            </a:p>
          </p:txBody>
        </p:sp>
        <p:sp>
          <p:nvSpPr>
            <p:cNvPr id="10251" name="Line 47"/>
            <p:cNvSpPr>
              <a:spLocks noChangeShapeType="1"/>
            </p:cNvSpPr>
            <p:nvPr/>
          </p:nvSpPr>
          <p:spPr bwMode="auto">
            <a:xfrm>
              <a:off x="2332" y="2921"/>
              <a:ext cx="96" cy="0"/>
            </a:xfrm>
            <a:prstGeom prst="line">
              <a:avLst/>
            </a:prstGeom>
            <a:noFill/>
            <a:ln w="9525">
              <a:solidFill>
                <a:schemeClr val="tx1"/>
              </a:solidFill>
              <a:round/>
              <a:headEnd/>
              <a:tailEnd/>
            </a:ln>
          </p:spPr>
          <p:txBody>
            <a:bodyPr wrap="none"/>
            <a:lstStyle/>
            <a:p>
              <a:endParaRPr lang="en-US"/>
            </a:p>
          </p:txBody>
        </p:sp>
        <p:sp>
          <p:nvSpPr>
            <p:cNvPr id="10252" name="Line 48"/>
            <p:cNvSpPr>
              <a:spLocks noChangeShapeType="1"/>
            </p:cNvSpPr>
            <p:nvPr/>
          </p:nvSpPr>
          <p:spPr bwMode="auto">
            <a:xfrm>
              <a:off x="2969" y="2921"/>
              <a:ext cx="96" cy="0"/>
            </a:xfrm>
            <a:prstGeom prst="line">
              <a:avLst/>
            </a:prstGeom>
            <a:noFill/>
            <a:ln w="9525">
              <a:solidFill>
                <a:schemeClr val="tx1"/>
              </a:solidFill>
              <a:round/>
              <a:headEnd/>
              <a:tailEnd/>
            </a:ln>
          </p:spPr>
          <p:txBody>
            <a:bodyPr wrap="none"/>
            <a:lstStyle/>
            <a:p>
              <a:endParaRPr lang="en-US"/>
            </a:p>
          </p:txBody>
        </p:sp>
        <p:sp>
          <p:nvSpPr>
            <p:cNvPr id="10253" name="Text Box 49"/>
            <p:cNvSpPr txBox="1">
              <a:spLocks noChangeArrowheads="1"/>
            </p:cNvSpPr>
            <p:nvPr/>
          </p:nvSpPr>
          <p:spPr bwMode="auto">
            <a:xfrm>
              <a:off x="1311" y="3072"/>
              <a:ext cx="240" cy="269"/>
            </a:xfrm>
            <a:prstGeom prst="rect">
              <a:avLst/>
            </a:prstGeom>
            <a:noFill/>
            <a:ln w="9525">
              <a:noFill/>
              <a:miter lim="800000"/>
              <a:headEnd/>
              <a:tailEnd/>
            </a:ln>
          </p:spPr>
          <p:txBody>
            <a:bodyPr>
              <a:spAutoFit/>
            </a:bodyPr>
            <a:lstStyle/>
            <a:p>
              <a:r>
                <a:rPr lang="en-US">
                  <a:sym typeface="Symbol" pitchFamily="18" charset="2"/>
                </a:rPr>
                <a:t></a:t>
              </a:r>
              <a:endParaRPr lang="en-US"/>
            </a:p>
          </p:txBody>
        </p:sp>
        <p:sp>
          <p:nvSpPr>
            <p:cNvPr id="10254" name="Line 50"/>
            <p:cNvSpPr>
              <a:spLocks noChangeShapeType="1"/>
            </p:cNvSpPr>
            <p:nvPr/>
          </p:nvSpPr>
          <p:spPr bwMode="auto">
            <a:xfrm>
              <a:off x="2503" y="2921"/>
              <a:ext cx="96" cy="0"/>
            </a:xfrm>
            <a:prstGeom prst="line">
              <a:avLst/>
            </a:prstGeom>
            <a:noFill/>
            <a:ln w="9525">
              <a:solidFill>
                <a:schemeClr val="tx1"/>
              </a:solidFill>
              <a:round/>
              <a:headEnd/>
              <a:tailEnd/>
            </a:ln>
          </p:spPr>
          <p:txBody>
            <a:bodyPr wrap="none"/>
            <a:lstStyle/>
            <a:p>
              <a:endParaRPr lang="en-US"/>
            </a:p>
          </p:txBody>
        </p:sp>
        <p:sp>
          <p:nvSpPr>
            <p:cNvPr id="10255" name="Text Box 52"/>
            <p:cNvSpPr txBox="1">
              <a:spLocks noChangeArrowheads="1"/>
            </p:cNvSpPr>
            <p:nvPr/>
          </p:nvSpPr>
          <p:spPr bwMode="auto">
            <a:xfrm>
              <a:off x="3483" y="3072"/>
              <a:ext cx="213" cy="269"/>
            </a:xfrm>
            <a:prstGeom prst="rect">
              <a:avLst/>
            </a:prstGeom>
            <a:noFill/>
            <a:ln w="9525">
              <a:noFill/>
              <a:miter lim="800000"/>
              <a:headEnd/>
              <a:tailEnd/>
            </a:ln>
          </p:spPr>
          <p:txBody>
            <a:bodyPr wrap="none">
              <a:spAutoFit/>
            </a:bodyPr>
            <a:lstStyle/>
            <a:p>
              <a:r>
                <a:rPr lang="en-US">
                  <a:sym typeface="Symbol" pitchFamily="18" charset="2"/>
                </a:rPr>
                <a:t></a:t>
              </a:r>
            </a:p>
          </p:txBody>
        </p:sp>
        <p:sp>
          <p:nvSpPr>
            <p:cNvPr id="10256" name="Line 53"/>
            <p:cNvSpPr>
              <a:spLocks noChangeShapeType="1"/>
            </p:cNvSpPr>
            <p:nvPr/>
          </p:nvSpPr>
          <p:spPr bwMode="auto">
            <a:xfrm>
              <a:off x="2799" y="3216"/>
              <a:ext cx="96" cy="0"/>
            </a:xfrm>
            <a:prstGeom prst="line">
              <a:avLst/>
            </a:prstGeom>
            <a:noFill/>
            <a:ln w="9525">
              <a:solidFill>
                <a:schemeClr val="tx1"/>
              </a:solidFill>
              <a:round/>
              <a:headEnd/>
              <a:tailEnd/>
            </a:ln>
          </p:spPr>
          <p:txBody>
            <a:bodyPr wrap="none"/>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295400" y="457200"/>
            <a:ext cx="69342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EXAMPLE</a:t>
            </a:r>
          </a:p>
        </p:txBody>
      </p:sp>
      <p:sp>
        <p:nvSpPr>
          <p:cNvPr id="91140" name="Text Box 4"/>
          <p:cNvSpPr txBox="1">
            <a:spLocks noChangeArrowheads="1"/>
          </p:cNvSpPr>
          <p:nvPr/>
        </p:nvSpPr>
        <p:spPr bwMode="auto">
          <a:xfrm>
            <a:off x="609600" y="3581400"/>
            <a:ext cx="8229600" cy="1754188"/>
          </a:xfrm>
          <a:prstGeom prst="rect">
            <a:avLst/>
          </a:prstGeom>
          <a:noFill/>
          <a:ln w="9525">
            <a:noFill/>
            <a:miter lim="800000"/>
            <a:headEnd/>
            <a:tailEnd/>
          </a:ln>
        </p:spPr>
        <p:txBody>
          <a:bodyPr>
            <a:spAutoFit/>
          </a:bodyPr>
          <a:lstStyle/>
          <a:p>
            <a:pPr marL="457200" indent="-457200">
              <a:spcBef>
                <a:spcPct val="50000"/>
              </a:spcBef>
            </a:pPr>
            <a:r>
              <a:rPr lang="en-US" sz="2400" b="1" u="sng" dirty="0">
                <a:solidFill>
                  <a:schemeClr val="tx2"/>
                </a:solidFill>
              </a:rPr>
              <a:t>Solution</a:t>
            </a:r>
            <a:r>
              <a:rPr lang="en-US" sz="2400" dirty="0">
                <a:solidFill>
                  <a:schemeClr val="tx2"/>
                </a:solidFill>
              </a:rPr>
              <a:t>:</a:t>
            </a:r>
          </a:p>
          <a:p>
            <a:pPr marL="457200" indent="-457200">
              <a:spcBef>
                <a:spcPct val="50000"/>
              </a:spcBef>
            </a:pPr>
            <a:r>
              <a:rPr lang="en-US" sz="2400" dirty="0">
                <a:solidFill>
                  <a:schemeClr val="tx2"/>
                </a:solidFill>
              </a:rPr>
              <a:t>1.  This body can be divided into the following pieces:       rectangle (a) +  triangle (b)  + quarter circular (c) –  semicircular area (d).  Note the negative sign on the hole!   </a:t>
            </a:r>
          </a:p>
        </p:txBody>
      </p:sp>
      <p:grpSp>
        <p:nvGrpSpPr>
          <p:cNvPr id="2" name="Group 15"/>
          <p:cNvGrpSpPr>
            <a:grpSpLocks/>
          </p:cNvGrpSpPr>
          <p:nvPr/>
        </p:nvGrpSpPr>
        <p:grpSpPr bwMode="auto">
          <a:xfrm>
            <a:off x="533400" y="1219200"/>
            <a:ext cx="8458200" cy="2308225"/>
            <a:chOff x="336" y="768"/>
            <a:chExt cx="5328" cy="1454"/>
          </a:xfrm>
        </p:grpSpPr>
        <p:sp>
          <p:nvSpPr>
            <p:cNvPr id="11271" name="Text Box 3"/>
            <p:cNvSpPr txBox="1">
              <a:spLocks noChangeArrowheads="1"/>
            </p:cNvSpPr>
            <p:nvPr/>
          </p:nvSpPr>
          <p:spPr bwMode="auto">
            <a:xfrm>
              <a:off x="3456" y="768"/>
              <a:ext cx="2208" cy="1454"/>
            </a:xfrm>
            <a:prstGeom prst="rect">
              <a:avLst/>
            </a:prstGeom>
            <a:noFill/>
            <a:ln w="9525">
              <a:noFill/>
              <a:miter lim="800000"/>
              <a:headEnd/>
              <a:tailEnd/>
            </a:ln>
          </p:spPr>
          <p:txBody>
            <a:bodyPr>
              <a:spAutoFit/>
            </a:bodyPr>
            <a:lstStyle/>
            <a:p>
              <a:pPr>
                <a:spcBef>
                  <a:spcPct val="50000"/>
                </a:spcBef>
              </a:pPr>
              <a:r>
                <a:rPr lang="en-US" sz="2400" b="1" dirty="0">
                  <a:solidFill>
                    <a:schemeClr val="tx2"/>
                  </a:solidFill>
                </a:rPr>
                <a:t>Given:	  </a:t>
              </a:r>
              <a:r>
                <a:rPr lang="en-US" sz="2400" dirty="0">
                  <a:solidFill>
                    <a:schemeClr val="tx2"/>
                  </a:solidFill>
                </a:rPr>
                <a:t>The part shown.</a:t>
              </a:r>
            </a:p>
            <a:p>
              <a:pPr>
                <a:spcBef>
                  <a:spcPct val="50000"/>
                </a:spcBef>
              </a:pPr>
              <a:r>
                <a:rPr lang="en-US" sz="2400" b="1" dirty="0">
                  <a:solidFill>
                    <a:schemeClr val="tx2"/>
                  </a:solidFill>
                </a:rPr>
                <a:t>Find:</a:t>
              </a:r>
              <a:r>
                <a:rPr lang="en-US" sz="2400" dirty="0">
                  <a:solidFill>
                    <a:schemeClr val="tx2"/>
                  </a:solidFill>
                </a:rPr>
                <a:t>	  The </a:t>
              </a:r>
              <a:r>
                <a:rPr lang="en-US" sz="2400" dirty="0" err="1">
                  <a:solidFill>
                    <a:schemeClr val="tx2"/>
                  </a:solidFill>
                </a:rPr>
                <a:t>centroid</a:t>
              </a:r>
              <a:r>
                <a:rPr lang="en-US" sz="2400" dirty="0">
                  <a:solidFill>
                    <a:schemeClr val="tx2"/>
                  </a:solidFill>
                </a:rPr>
                <a:t> of 	   the part. </a:t>
              </a:r>
            </a:p>
            <a:p>
              <a:pPr>
                <a:spcBef>
                  <a:spcPct val="50000"/>
                </a:spcBef>
              </a:pPr>
              <a:r>
                <a:rPr lang="en-US" sz="2400" b="1" u="sng" dirty="0">
                  <a:solidFill>
                    <a:schemeClr val="tx2"/>
                  </a:solidFill>
                </a:rPr>
                <a:t>Plan:</a:t>
              </a:r>
              <a:r>
                <a:rPr lang="en-US" sz="2400" b="1" dirty="0">
                  <a:solidFill>
                    <a:schemeClr val="tx2"/>
                  </a:solidFill>
                </a:rPr>
                <a:t>	</a:t>
              </a:r>
              <a:r>
                <a:rPr lang="en-US" sz="2400" dirty="0">
                  <a:solidFill>
                    <a:schemeClr val="tx2"/>
                  </a:solidFill>
                </a:rPr>
                <a:t>Follow the steps 	for analysis.</a:t>
              </a:r>
              <a:endParaRPr lang="en-US" sz="2400" b="1" u="sng" dirty="0">
                <a:solidFill>
                  <a:schemeClr val="tx2"/>
                </a:solidFill>
              </a:endParaRPr>
            </a:p>
          </p:txBody>
        </p:sp>
        <p:pic>
          <p:nvPicPr>
            <p:cNvPr id="11272" name="Picture 14" descr="CH 9 Composite Example"/>
            <p:cNvPicPr>
              <a:picLocks noChangeAspect="1" noChangeArrowheads="1"/>
            </p:cNvPicPr>
            <p:nvPr/>
          </p:nvPicPr>
          <p:blipFill>
            <a:blip r:embed="rId3" cstate="print"/>
            <a:srcRect/>
            <a:stretch>
              <a:fillRect/>
            </a:stretch>
          </p:blipFill>
          <p:spPr bwMode="auto">
            <a:xfrm>
              <a:off x="336" y="816"/>
              <a:ext cx="3072" cy="1298"/>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00200" y="381000"/>
            <a:ext cx="61722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EXAMPLE </a:t>
            </a:r>
            <a:r>
              <a:rPr lang="en-US" sz="2400" dirty="0">
                <a:solidFill>
                  <a:schemeClr val="tx2"/>
                </a:solidFill>
              </a:rPr>
              <a:t>(continued)</a:t>
            </a:r>
          </a:p>
        </p:txBody>
      </p:sp>
      <p:grpSp>
        <p:nvGrpSpPr>
          <p:cNvPr id="2" name="Group 48"/>
          <p:cNvGrpSpPr>
            <a:grpSpLocks/>
          </p:cNvGrpSpPr>
          <p:nvPr/>
        </p:nvGrpSpPr>
        <p:grpSpPr bwMode="auto">
          <a:xfrm>
            <a:off x="609600" y="2895600"/>
            <a:ext cx="8229600" cy="3170238"/>
            <a:chOff x="384" y="1920"/>
            <a:chExt cx="5184" cy="1997"/>
          </a:xfrm>
        </p:grpSpPr>
        <p:sp>
          <p:nvSpPr>
            <p:cNvPr id="12300" name="Rectangle 4"/>
            <p:cNvSpPr>
              <a:spLocks noChangeArrowheads="1"/>
            </p:cNvSpPr>
            <p:nvPr/>
          </p:nvSpPr>
          <p:spPr bwMode="auto">
            <a:xfrm>
              <a:off x="4944" y="3526"/>
              <a:ext cx="624" cy="391"/>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39</a:t>
              </a:r>
              <a:r>
                <a:rPr lang="en-US" b="1">
                  <a:solidFill>
                    <a:schemeClr val="tx2"/>
                  </a:solidFill>
                </a:rPr>
                <a:t>.</a:t>
              </a:r>
              <a:r>
                <a:rPr lang="en-US">
                  <a:solidFill>
                    <a:schemeClr val="tx2"/>
                  </a:solidFill>
                </a:rPr>
                <a:t>83</a:t>
              </a:r>
            </a:p>
          </p:txBody>
        </p:sp>
        <p:sp>
          <p:nvSpPr>
            <p:cNvPr id="12301" name="Rectangle 5"/>
            <p:cNvSpPr>
              <a:spLocks noChangeArrowheads="1"/>
            </p:cNvSpPr>
            <p:nvPr/>
          </p:nvSpPr>
          <p:spPr bwMode="auto">
            <a:xfrm>
              <a:off x="4320" y="3526"/>
              <a:ext cx="624" cy="391"/>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76</a:t>
              </a:r>
              <a:r>
                <a:rPr lang="en-US" b="1">
                  <a:solidFill>
                    <a:schemeClr val="tx2"/>
                  </a:solidFill>
                </a:rPr>
                <a:t>.</a:t>
              </a:r>
              <a:r>
                <a:rPr lang="en-US">
                  <a:solidFill>
                    <a:schemeClr val="tx2"/>
                  </a:solidFill>
                </a:rPr>
                <a:t>5</a:t>
              </a:r>
            </a:p>
          </p:txBody>
        </p:sp>
        <p:sp>
          <p:nvSpPr>
            <p:cNvPr id="12302" name="Rectangle 6"/>
            <p:cNvSpPr>
              <a:spLocks noChangeArrowheads="1"/>
            </p:cNvSpPr>
            <p:nvPr/>
          </p:nvSpPr>
          <p:spPr bwMode="auto">
            <a:xfrm>
              <a:off x="3312" y="3526"/>
              <a:ext cx="1008" cy="391"/>
            </a:xfrm>
            <a:prstGeom prst="rect">
              <a:avLst/>
            </a:prstGeom>
            <a:noFill/>
            <a:ln w="9525">
              <a:noFill/>
              <a:miter lim="800000"/>
              <a:headEnd/>
              <a:tailEnd/>
            </a:ln>
          </p:spPr>
          <p:txBody>
            <a:bodyPr/>
            <a:lstStyle/>
            <a:p>
              <a:pPr algn="ctr">
                <a:spcBef>
                  <a:spcPct val="20000"/>
                </a:spcBef>
                <a:buClr>
                  <a:schemeClr val="accent1"/>
                </a:buClr>
              </a:pPr>
              <a:endParaRPr lang="en-US">
                <a:solidFill>
                  <a:schemeClr val="tx2"/>
                </a:solidFill>
              </a:endParaRPr>
            </a:p>
          </p:txBody>
        </p:sp>
        <p:sp>
          <p:nvSpPr>
            <p:cNvPr id="12303" name="Rectangle 7"/>
            <p:cNvSpPr>
              <a:spLocks noChangeArrowheads="1"/>
            </p:cNvSpPr>
            <p:nvPr/>
          </p:nvSpPr>
          <p:spPr bwMode="auto">
            <a:xfrm>
              <a:off x="2160" y="3526"/>
              <a:ext cx="1152" cy="391"/>
            </a:xfrm>
            <a:prstGeom prst="rect">
              <a:avLst/>
            </a:prstGeom>
            <a:noFill/>
            <a:ln w="9525">
              <a:noFill/>
              <a:miter lim="800000"/>
              <a:headEnd/>
              <a:tailEnd/>
            </a:ln>
          </p:spPr>
          <p:txBody>
            <a:bodyPr/>
            <a:lstStyle/>
            <a:p>
              <a:pPr algn="ctr">
                <a:spcBef>
                  <a:spcPct val="20000"/>
                </a:spcBef>
                <a:buClr>
                  <a:schemeClr val="accent1"/>
                </a:buClr>
              </a:pPr>
              <a:endParaRPr lang="en-US">
                <a:solidFill>
                  <a:schemeClr val="tx2"/>
                </a:solidFill>
              </a:endParaRPr>
            </a:p>
          </p:txBody>
        </p:sp>
        <p:sp>
          <p:nvSpPr>
            <p:cNvPr id="12304" name="Rectangle 8"/>
            <p:cNvSpPr>
              <a:spLocks noChangeArrowheads="1"/>
            </p:cNvSpPr>
            <p:nvPr/>
          </p:nvSpPr>
          <p:spPr bwMode="auto">
            <a:xfrm>
              <a:off x="1488" y="3526"/>
              <a:ext cx="672" cy="391"/>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28</a:t>
              </a:r>
              <a:r>
                <a:rPr lang="en-US" b="1">
                  <a:solidFill>
                    <a:schemeClr val="tx2"/>
                  </a:solidFill>
                </a:rPr>
                <a:t>.</a:t>
              </a:r>
              <a:r>
                <a:rPr lang="en-US">
                  <a:solidFill>
                    <a:schemeClr val="tx2"/>
                  </a:solidFill>
                </a:rPr>
                <a:t>0</a:t>
              </a:r>
            </a:p>
          </p:txBody>
        </p:sp>
        <p:sp>
          <p:nvSpPr>
            <p:cNvPr id="12305" name="Rectangle 9"/>
            <p:cNvSpPr>
              <a:spLocks noChangeArrowheads="1"/>
            </p:cNvSpPr>
            <p:nvPr/>
          </p:nvSpPr>
          <p:spPr bwMode="auto">
            <a:xfrm>
              <a:off x="384" y="3526"/>
              <a:ext cx="1104" cy="391"/>
            </a:xfrm>
            <a:prstGeom prst="rect">
              <a:avLst/>
            </a:prstGeom>
            <a:noFill/>
            <a:ln w="9525">
              <a:noFill/>
              <a:miter lim="800000"/>
              <a:headEnd/>
              <a:tailEnd/>
            </a:ln>
          </p:spPr>
          <p:txBody>
            <a:bodyPr/>
            <a:lstStyle/>
            <a:p>
              <a:pPr algn="ctr">
                <a:spcBef>
                  <a:spcPct val="20000"/>
                </a:spcBef>
                <a:buClr>
                  <a:schemeClr val="accent1"/>
                </a:buClr>
              </a:pPr>
              <a:r>
                <a:rPr lang="en-US" b="1">
                  <a:solidFill>
                    <a:schemeClr val="tx2"/>
                  </a:solidFill>
                  <a:sym typeface="Symbol" pitchFamily="18" charset="2"/>
                </a:rPr>
                <a:t>                   </a:t>
              </a:r>
            </a:p>
          </p:txBody>
        </p:sp>
        <p:sp>
          <p:nvSpPr>
            <p:cNvPr id="12306" name="Rectangle 10"/>
            <p:cNvSpPr>
              <a:spLocks noChangeArrowheads="1"/>
            </p:cNvSpPr>
            <p:nvPr/>
          </p:nvSpPr>
          <p:spPr bwMode="auto">
            <a:xfrm>
              <a:off x="4944" y="2476"/>
              <a:ext cx="624" cy="1050"/>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27</a:t>
              </a:r>
              <a:br>
                <a:rPr lang="en-US">
                  <a:solidFill>
                    <a:schemeClr val="tx2"/>
                  </a:solidFill>
                </a:rPr>
              </a:br>
              <a:r>
                <a:rPr lang="en-US">
                  <a:solidFill>
                    <a:schemeClr val="tx2"/>
                  </a:solidFill>
                </a:rPr>
                <a:t>4</a:t>
              </a:r>
              <a:r>
                <a:rPr lang="en-US" b="1">
                  <a:solidFill>
                    <a:schemeClr val="tx2"/>
                  </a:solidFill>
                </a:rPr>
                <a:t>.</a:t>
              </a:r>
              <a:r>
                <a:rPr lang="en-US">
                  <a:solidFill>
                    <a:schemeClr val="tx2"/>
                  </a:solidFill>
                </a:rPr>
                <a:t>5</a:t>
              </a:r>
              <a:br>
                <a:rPr lang="en-US">
                  <a:solidFill>
                    <a:schemeClr val="tx2"/>
                  </a:solidFill>
                </a:rPr>
              </a:br>
              <a:r>
                <a:rPr lang="en-US">
                  <a:solidFill>
                    <a:schemeClr val="tx2"/>
                  </a:solidFill>
                </a:rPr>
                <a:t>9</a:t>
              </a:r>
            </a:p>
            <a:p>
              <a:pPr algn="ctr">
                <a:spcBef>
                  <a:spcPct val="20000"/>
                </a:spcBef>
                <a:buClr>
                  <a:schemeClr val="accent1"/>
                </a:buClr>
              </a:pPr>
              <a:r>
                <a:rPr lang="en-US">
                  <a:solidFill>
                    <a:schemeClr val="tx2"/>
                  </a:solidFill>
                </a:rPr>
                <a:t>- 2/3</a:t>
              </a:r>
            </a:p>
          </p:txBody>
        </p:sp>
        <p:sp>
          <p:nvSpPr>
            <p:cNvPr id="12307" name="Rectangle 11"/>
            <p:cNvSpPr>
              <a:spLocks noChangeArrowheads="1"/>
            </p:cNvSpPr>
            <p:nvPr/>
          </p:nvSpPr>
          <p:spPr bwMode="auto">
            <a:xfrm>
              <a:off x="4320" y="2476"/>
              <a:ext cx="624" cy="1050"/>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54</a:t>
              </a:r>
              <a:br>
                <a:rPr lang="en-US">
                  <a:solidFill>
                    <a:schemeClr val="tx2"/>
                  </a:solidFill>
                </a:rPr>
              </a:br>
              <a:r>
                <a:rPr lang="en-US">
                  <a:solidFill>
                    <a:schemeClr val="tx2"/>
                  </a:solidFill>
                </a:rPr>
                <a:t>31</a:t>
              </a:r>
              <a:r>
                <a:rPr lang="en-US" b="1">
                  <a:solidFill>
                    <a:schemeClr val="tx2"/>
                  </a:solidFill>
                </a:rPr>
                <a:t>.</a:t>
              </a:r>
              <a:r>
                <a:rPr lang="en-US">
                  <a:solidFill>
                    <a:schemeClr val="tx2"/>
                  </a:solidFill>
                </a:rPr>
                <a:t>5</a:t>
              </a:r>
              <a:br>
                <a:rPr lang="en-US">
                  <a:solidFill>
                    <a:schemeClr val="tx2"/>
                  </a:solidFill>
                </a:rPr>
              </a:br>
              <a:r>
                <a:rPr lang="en-US">
                  <a:solidFill>
                    <a:schemeClr val="tx2"/>
                  </a:solidFill>
                  <a:cs typeface="Times New Roman" pitchFamily="18" charset="0"/>
                </a:rPr>
                <a:t>– </a:t>
              </a:r>
              <a:r>
                <a:rPr lang="en-US">
                  <a:solidFill>
                    <a:schemeClr val="tx2"/>
                  </a:solidFill>
                </a:rPr>
                <a:t>9 </a:t>
              </a:r>
              <a:br>
                <a:rPr lang="en-US">
                  <a:solidFill>
                    <a:schemeClr val="tx2"/>
                  </a:solidFill>
                </a:rPr>
              </a:br>
              <a:r>
                <a:rPr lang="en-US">
                  <a:solidFill>
                    <a:schemeClr val="tx2"/>
                  </a:solidFill>
                </a:rPr>
                <a:t>0 </a:t>
              </a:r>
            </a:p>
          </p:txBody>
        </p:sp>
        <p:sp>
          <p:nvSpPr>
            <p:cNvPr id="12308" name="Rectangle 12"/>
            <p:cNvSpPr>
              <a:spLocks noChangeArrowheads="1"/>
            </p:cNvSpPr>
            <p:nvPr/>
          </p:nvSpPr>
          <p:spPr bwMode="auto">
            <a:xfrm>
              <a:off x="3312" y="2476"/>
              <a:ext cx="1008" cy="1050"/>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1</a:t>
              </a:r>
              <a:r>
                <a:rPr lang="en-US" b="1">
                  <a:solidFill>
                    <a:schemeClr val="tx2"/>
                  </a:solidFill>
                </a:rPr>
                <a:t>.</a:t>
              </a:r>
              <a:r>
                <a:rPr lang="en-US">
                  <a:solidFill>
                    <a:schemeClr val="tx2"/>
                  </a:solidFill>
                </a:rPr>
                <a:t>5</a:t>
              </a:r>
              <a:br>
                <a:rPr lang="en-US">
                  <a:solidFill>
                    <a:schemeClr val="tx2"/>
                  </a:solidFill>
                </a:rPr>
              </a:br>
              <a:r>
                <a:rPr lang="en-US">
                  <a:solidFill>
                    <a:schemeClr val="tx2"/>
                  </a:solidFill>
                </a:rPr>
                <a:t>1</a:t>
              </a:r>
              <a:br>
                <a:rPr lang="en-US">
                  <a:solidFill>
                    <a:schemeClr val="tx2"/>
                  </a:solidFill>
                </a:rPr>
              </a:br>
              <a:r>
                <a:rPr lang="en-US">
                  <a:solidFill>
                    <a:schemeClr val="tx2"/>
                  </a:solidFill>
                </a:rPr>
                <a:t> 4(3) / (3 </a:t>
              </a:r>
              <a:r>
                <a:rPr lang="en-US">
                  <a:solidFill>
                    <a:schemeClr val="tx2"/>
                  </a:solidFill>
                  <a:sym typeface="Symbol" pitchFamily="18" charset="2"/>
                </a:rPr>
                <a:t>)</a:t>
              </a:r>
              <a:br>
                <a:rPr lang="en-US">
                  <a:solidFill>
                    <a:schemeClr val="tx2"/>
                  </a:solidFill>
                  <a:sym typeface="Symbol" pitchFamily="18" charset="2"/>
                </a:rPr>
              </a:br>
              <a:r>
                <a:rPr lang="en-US">
                  <a:solidFill>
                    <a:schemeClr val="tx2"/>
                  </a:solidFill>
                </a:rPr>
                <a:t>4(1) / (3 </a:t>
              </a:r>
              <a:r>
                <a:rPr lang="en-US">
                  <a:solidFill>
                    <a:schemeClr val="tx2"/>
                  </a:solidFill>
                  <a:sym typeface="Symbol" pitchFamily="18" charset="2"/>
                </a:rPr>
                <a:t></a:t>
              </a:r>
              <a:r>
                <a:rPr lang="en-US">
                  <a:solidFill>
                    <a:schemeClr val="tx2"/>
                  </a:solidFill>
                </a:rPr>
                <a:t>)  </a:t>
              </a:r>
            </a:p>
          </p:txBody>
        </p:sp>
        <p:sp>
          <p:nvSpPr>
            <p:cNvPr id="12309" name="Rectangle 13"/>
            <p:cNvSpPr>
              <a:spLocks noChangeArrowheads="1"/>
            </p:cNvSpPr>
            <p:nvPr/>
          </p:nvSpPr>
          <p:spPr bwMode="auto">
            <a:xfrm>
              <a:off x="2160" y="2476"/>
              <a:ext cx="1152" cy="1050"/>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3</a:t>
              </a:r>
              <a:br>
                <a:rPr lang="en-US">
                  <a:solidFill>
                    <a:schemeClr val="tx2"/>
                  </a:solidFill>
                </a:rPr>
              </a:br>
              <a:r>
                <a:rPr lang="en-US">
                  <a:solidFill>
                    <a:schemeClr val="tx2"/>
                  </a:solidFill>
                </a:rPr>
                <a:t>7</a:t>
              </a:r>
              <a:br>
                <a:rPr lang="en-US">
                  <a:solidFill>
                    <a:schemeClr val="tx2"/>
                  </a:solidFill>
                </a:rPr>
              </a:br>
              <a:r>
                <a:rPr lang="en-US">
                  <a:solidFill>
                    <a:schemeClr val="tx2"/>
                  </a:solidFill>
                  <a:cs typeface="Times New Roman" pitchFamily="18" charset="0"/>
                </a:rPr>
                <a:t>– </a:t>
              </a:r>
              <a:r>
                <a:rPr lang="en-US">
                  <a:solidFill>
                    <a:schemeClr val="tx2"/>
                  </a:solidFill>
                </a:rPr>
                <a:t> 4(3) / (3 </a:t>
              </a:r>
              <a:r>
                <a:rPr lang="en-US">
                  <a:solidFill>
                    <a:schemeClr val="tx2"/>
                  </a:solidFill>
                  <a:sym typeface="Symbol" pitchFamily="18" charset="2"/>
                </a:rPr>
                <a:t>)</a:t>
              </a:r>
              <a:br>
                <a:rPr lang="en-US">
                  <a:solidFill>
                    <a:schemeClr val="tx2"/>
                  </a:solidFill>
                  <a:sym typeface="Symbol" pitchFamily="18" charset="2"/>
                </a:rPr>
              </a:br>
              <a:r>
                <a:rPr lang="en-US">
                  <a:solidFill>
                    <a:schemeClr val="tx2"/>
                  </a:solidFill>
                  <a:sym typeface="Symbol" pitchFamily="18" charset="2"/>
                </a:rPr>
                <a:t>0</a:t>
              </a:r>
              <a:r>
                <a:rPr lang="en-US">
                  <a:solidFill>
                    <a:schemeClr val="tx2"/>
                  </a:solidFill>
                </a:rPr>
                <a:t> </a:t>
              </a:r>
            </a:p>
          </p:txBody>
        </p:sp>
        <p:sp>
          <p:nvSpPr>
            <p:cNvPr id="12310" name="Rectangle 14"/>
            <p:cNvSpPr>
              <a:spLocks noChangeArrowheads="1"/>
            </p:cNvSpPr>
            <p:nvPr/>
          </p:nvSpPr>
          <p:spPr bwMode="auto">
            <a:xfrm>
              <a:off x="1488" y="2476"/>
              <a:ext cx="672" cy="1050"/>
            </a:xfrm>
            <a:prstGeom prst="rect">
              <a:avLst/>
            </a:prstGeom>
            <a:noFill/>
            <a:ln w="9525">
              <a:noFill/>
              <a:miter lim="800000"/>
              <a:headEnd/>
              <a:tailEnd/>
            </a:ln>
          </p:spPr>
          <p:txBody>
            <a:bodyPr/>
            <a:lstStyle/>
            <a:p>
              <a:pPr algn="ctr">
                <a:spcBef>
                  <a:spcPts val="600"/>
                </a:spcBef>
                <a:buClr>
                  <a:schemeClr val="accent1"/>
                </a:buClr>
              </a:pPr>
              <a:r>
                <a:rPr lang="en-US">
                  <a:solidFill>
                    <a:schemeClr val="tx2"/>
                  </a:solidFill>
                </a:rPr>
                <a:t>18</a:t>
              </a:r>
              <a:br>
                <a:rPr lang="en-US">
                  <a:solidFill>
                    <a:schemeClr val="tx2"/>
                  </a:solidFill>
                </a:rPr>
              </a:br>
              <a:r>
                <a:rPr lang="en-US">
                  <a:solidFill>
                    <a:schemeClr val="tx2"/>
                  </a:solidFill>
                </a:rPr>
                <a:t>4</a:t>
              </a:r>
              <a:r>
                <a:rPr lang="en-US" b="1">
                  <a:solidFill>
                    <a:schemeClr val="tx2"/>
                  </a:solidFill>
                </a:rPr>
                <a:t>.</a:t>
              </a:r>
              <a:r>
                <a:rPr lang="en-US">
                  <a:solidFill>
                    <a:schemeClr val="tx2"/>
                  </a:solidFill>
                </a:rPr>
                <a:t>5</a:t>
              </a:r>
              <a:br>
                <a:rPr lang="en-US">
                  <a:solidFill>
                    <a:schemeClr val="tx2"/>
                  </a:solidFill>
                </a:rPr>
              </a:br>
              <a:r>
                <a:rPr lang="en-US">
                  <a:solidFill>
                    <a:schemeClr val="tx2"/>
                  </a:solidFill>
                </a:rPr>
                <a:t>9 </a:t>
              </a:r>
              <a:r>
                <a:rPr lang="en-US">
                  <a:solidFill>
                    <a:schemeClr val="tx2"/>
                  </a:solidFill>
                  <a:sym typeface="Symbol" pitchFamily="18" charset="2"/>
                </a:rPr>
                <a:t> / 4</a:t>
              </a:r>
              <a:br>
                <a:rPr lang="en-US">
                  <a:solidFill>
                    <a:schemeClr val="tx2"/>
                  </a:solidFill>
                  <a:sym typeface="Symbol" pitchFamily="18" charset="2"/>
                </a:rPr>
              </a:br>
              <a:r>
                <a:rPr lang="en-US">
                  <a:solidFill>
                    <a:schemeClr val="tx2"/>
                  </a:solidFill>
                  <a:sym typeface="Symbol" pitchFamily="18" charset="2"/>
                </a:rPr>
                <a:t> </a:t>
              </a:r>
              <a:r>
                <a:rPr lang="en-US">
                  <a:solidFill>
                    <a:schemeClr val="tx2"/>
                  </a:solidFill>
                  <a:cs typeface="Times New Roman" pitchFamily="18" charset="0"/>
                </a:rPr>
                <a:t>– </a:t>
              </a:r>
              <a:r>
                <a:rPr lang="en-US">
                  <a:solidFill>
                    <a:schemeClr val="tx2"/>
                  </a:solidFill>
                  <a:sym typeface="Symbol" pitchFamily="18" charset="2"/>
                </a:rPr>
                <a:t> / 2</a:t>
              </a:r>
            </a:p>
          </p:txBody>
        </p:sp>
        <p:sp>
          <p:nvSpPr>
            <p:cNvPr id="12311" name="Rectangle 15"/>
            <p:cNvSpPr>
              <a:spLocks noChangeArrowheads="1"/>
            </p:cNvSpPr>
            <p:nvPr/>
          </p:nvSpPr>
          <p:spPr bwMode="auto">
            <a:xfrm>
              <a:off x="384" y="2476"/>
              <a:ext cx="1104" cy="1050"/>
            </a:xfrm>
            <a:prstGeom prst="rect">
              <a:avLst/>
            </a:prstGeom>
            <a:noFill/>
            <a:ln w="9525">
              <a:noFill/>
              <a:miter lim="800000"/>
              <a:headEnd/>
              <a:tailEnd/>
            </a:ln>
          </p:spPr>
          <p:txBody>
            <a:bodyPr/>
            <a:lstStyle/>
            <a:p>
              <a:pPr>
                <a:spcBef>
                  <a:spcPct val="20000"/>
                </a:spcBef>
                <a:buClr>
                  <a:schemeClr val="accent1"/>
                </a:buClr>
              </a:pPr>
              <a:r>
                <a:rPr lang="en-US">
                  <a:solidFill>
                    <a:schemeClr val="tx2"/>
                  </a:solidFill>
                </a:rPr>
                <a:t>Rectangle</a:t>
              </a:r>
              <a:br>
                <a:rPr lang="en-US">
                  <a:solidFill>
                    <a:schemeClr val="tx2"/>
                  </a:solidFill>
                </a:rPr>
              </a:br>
              <a:r>
                <a:rPr lang="en-US">
                  <a:solidFill>
                    <a:schemeClr val="tx2"/>
                  </a:solidFill>
                </a:rPr>
                <a:t>Triangle</a:t>
              </a:r>
            </a:p>
            <a:p>
              <a:pPr>
                <a:spcBef>
                  <a:spcPct val="20000"/>
                </a:spcBef>
                <a:buClr>
                  <a:schemeClr val="accent1"/>
                </a:buClr>
              </a:pPr>
              <a:r>
                <a:rPr lang="en-US">
                  <a:solidFill>
                    <a:schemeClr val="tx2"/>
                  </a:solidFill>
                </a:rPr>
                <a:t>Q. Circle</a:t>
              </a:r>
              <a:br>
                <a:rPr lang="en-US">
                  <a:solidFill>
                    <a:schemeClr val="tx2"/>
                  </a:solidFill>
                </a:rPr>
              </a:br>
              <a:r>
                <a:rPr lang="en-US">
                  <a:solidFill>
                    <a:schemeClr val="tx2"/>
                  </a:solidFill>
                </a:rPr>
                <a:t>Semi-Circle</a:t>
              </a:r>
            </a:p>
          </p:txBody>
        </p:sp>
        <p:sp>
          <p:nvSpPr>
            <p:cNvPr id="12312" name="Rectangle 16"/>
            <p:cNvSpPr>
              <a:spLocks noChangeArrowheads="1"/>
            </p:cNvSpPr>
            <p:nvPr/>
          </p:nvSpPr>
          <p:spPr bwMode="auto">
            <a:xfrm>
              <a:off x="4944" y="1997"/>
              <a:ext cx="624"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 y A</a:t>
              </a:r>
              <a:br>
                <a:rPr lang="en-US">
                  <a:solidFill>
                    <a:schemeClr val="tx2"/>
                  </a:solidFill>
                </a:rPr>
              </a:br>
              <a:r>
                <a:rPr lang="en-US">
                  <a:solidFill>
                    <a:schemeClr val="tx2"/>
                  </a:solidFill>
                </a:rPr>
                <a:t>( in</a:t>
              </a:r>
              <a:r>
                <a:rPr lang="en-US" baseline="30000">
                  <a:solidFill>
                    <a:schemeClr val="tx2"/>
                  </a:solidFill>
                </a:rPr>
                <a:t>3</a:t>
              </a:r>
              <a:r>
                <a:rPr lang="en-US">
                  <a:solidFill>
                    <a:schemeClr val="tx2"/>
                  </a:solidFill>
                </a:rPr>
                <a:t>)</a:t>
              </a:r>
            </a:p>
          </p:txBody>
        </p:sp>
        <p:sp>
          <p:nvSpPr>
            <p:cNvPr id="12313" name="Rectangle 17"/>
            <p:cNvSpPr>
              <a:spLocks noChangeArrowheads="1"/>
            </p:cNvSpPr>
            <p:nvPr/>
          </p:nvSpPr>
          <p:spPr bwMode="auto">
            <a:xfrm>
              <a:off x="4320" y="1997"/>
              <a:ext cx="624"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x A</a:t>
              </a:r>
              <a:br>
                <a:rPr lang="en-US">
                  <a:solidFill>
                    <a:schemeClr val="tx2"/>
                  </a:solidFill>
                </a:rPr>
              </a:br>
              <a:r>
                <a:rPr lang="en-US">
                  <a:solidFill>
                    <a:schemeClr val="tx2"/>
                  </a:solidFill>
                </a:rPr>
                <a:t>( in</a:t>
              </a:r>
              <a:r>
                <a:rPr lang="en-US" baseline="30000">
                  <a:solidFill>
                    <a:schemeClr val="tx2"/>
                  </a:solidFill>
                </a:rPr>
                <a:t>3</a:t>
              </a:r>
              <a:r>
                <a:rPr lang="en-US">
                  <a:solidFill>
                    <a:schemeClr val="tx2"/>
                  </a:solidFill>
                </a:rPr>
                <a:t>)</a:t>
              </a:r>
            </a:p>
          </p:txBody>
        </p:sp>
        <p:sp>
          <p:nvSpPr>
            <p:cNvPr id="12314" name="Rectangle 18"/>
            <p:cNvSpPr>
              <a:spLocks noChangeArrowheads="1"/>
            </p:cNvSpPr>
            <p:nvPr/>
          </p:nvSpPr>
          <p:spPr bwMode="auto">
            <a:xfrm>
              <a:off x="3312" y="1997"/>
              <a:ext cx="1008"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y</a:t>
              </a:r>
              <a:br>
                <a:rPr lang="en-US">
                  <a:solidFill>
                    <a:schemeClr val="tx2"/>
                  </a:solidFill>
                </a:rPr>
              </a:br>
              <a:r>
                <a:rPr lang="en-US">
                  <a:solidFill>
                    <a:schemeClr val="tx2"/>
                  </a:solidFill>
                </a:rPr>
                <a:t>(in)</a:t>
              </a:r>
            </a:p>
          </p:txBody>
        </p:sp>
        <p:sp>
          <p:nvSpPr>
            <p:cNvPr id="12315" name="Rectangle 19"/>
            <p:cNvSpPr>
              <a:spLocks noChangeArrowheads="1"/>
            </p:cNvSpPr>
            <p:nvPr/>
          </p:nvSpPr>
          <p:spPr bwMode="auto">
            <a:xfrm>
              <a:off x="2160" y="1997"/>
              <a:ext cx="1152"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x</a:t>
              </a:r>
              <a:br>
                <a:rPr lang="en-US">
                  <a:solidFill>
                    <a:schemeClr val="tx2"/>
                  </a:solidFill>
                </a:rPr>
              </a:br>
              <a:r>
                <a:rPr lang="en-US">
                  <a:solidFill>
                    <a:schemeClr val="tx2"/>
                  </a:solidFill>
                </a:rPr>
                <a:t>(in)</a:t>
              </a:r>
            </a:p>
          </p:txBody>
        </p:sp>
        <p:sp>
          <p:nvSpPr>
            <p:cNvPr id="12316" name="Rectangle 20"/>
            <p:cNvSpPr>
              <a:spLocks noChangeArrowheads="1"/>
            </p:cNvSpPr>
            <p:nvPr/>
          </p:nvSpPr>
          <p:spPr bwMode="auto">
            <a:xfrm>
              <a:off x="1488" y="1997"/>
              <a:ext cx="672"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Area A</a:t>
              </a:r>
              <a:br>
                <a:rPr lang="en-US">
                  <a:solidFill>
                    <a:schemeClr val="tx2"/>
                  </a:solidFill>
                </a:rPr>
              </a:br>
              <a:r>
                <a:rPr lang="en-US">
                  <a:solidFill>
                    <a:schemeClr val="tx2"/>
                  </a:solidFill>
                </a:rPr>
                <a:t>(in</a:t>
              </a:r>
              <a:r>
                <a:rPr lang="en-US" baseline="30000">
                  <a:solidFill>
                    <a:schemeClr val="tx2"/>
                  </a:solidFill>
                </a:rPr>
                <a:t>2</a:t>
              </a:r>
              <a:r>
                <a:rPr lang="en-US">
                  <a:solidFill>
                    <a:schemeClr val="tx2"/>
                  </a:solidFill>
                </a:rPr>
                <a:t>)</a:t>
              </a:r>
            </a:p>
          </p:txBody>
        </p:sp>
        <p:sp>
          <p:nvSpPr>
            <p:cNvPr id="12317" name="Rectangle 21"/>
            <p:cNvSpPr>
              <a:spLocks noChangeArrowheads="1"/>
            </p:cNvSpPr>
            <p:nvPr/>
          </p:nvSpPr>
          <p:spPr bwMode="auto">
            <a:xfrm>
              <a:off x="384" y="1997"/>
              <a:ext cx="1104" cy="479"/>
            </a:xfrm>
            <a:prstGeom prst="rect">
              <a:avLst/>
            </a:prstGeom>
            <a:noFill/>
            <a:ln w="9525">
              <a:noFill/>
              <a:miter lim="800000"/>
              <a:headEnd/>
              <a:tailEnd/>
            </a:ln>
          </p:spPr>
          <p:txBody>
            <a:bodyPr/>
            <a:lstStyle/>
            <a:p>
              <a:pPr algn="ctr">
                <a:spcBef>
                  <a:spcPct val="20000"/>
                </a:spcBef>
                <a:buClr>
                  <a:schemeClr val="accent1"/>
                </a:buClr>
              </a:pPr>
              <a:r>
                <a:rPr lang="en-US">
                  <a:solidFill>
                    <a:schemeClr val="tx2"/>
                  </a:solidFill>
                </a:rPr>
                <a:t>Segment</a:t>
              </a:r>
            </a:p>
          </p:txBody>
        </p:sp>
        <p:sp>
          <p:nvSpPr>
            <p:cNvPr id="12318" name="Line 22"/>
            <p:cNvSpPr>
              <a:spLocks noChangeShapeType="1"/>
            </p:cNvSpPr>
            <p:nvPr/>
          </p:nvSpPr>
          <p:spPr bwMode="auto">
            <a:xfrm>
              <a:off x="384" y="1997"/>
              <a:ext cx="5184" cy="0"/>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2319" name="Line 23"/>
            <p:cNvSpPr>
              <a:spLocks noChangeShapeType="1"/>
            </p:cNvSpPr>
            <p:nvPr/>
          </p:nvSpPr>
          <p:spPr bwMode="auto">
            <a:xfrm>
              <a:off x="384" y="2476"/>
              <a:ext cx="5184" cy="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2320" name="Line 24"/>
            <p:cNvSpPr>
              <a:spLocks noChangeShapeType="1"/>
            </p:cNvSpPr>
            <p:nvPr/>
          </p:nvSpPr>
          <p:spPr bwMode="auto">
            <a:xfrm>
              <a:off x="384" y="3917"/>
              <a:ext cx="5184" cy="0"/>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2321" name="Line 25"/>
            <p:cNvSpPr>
              <a:spLocks noChangeShapeType="1"/>
            </p:cNvSpPr>
            <p:nvPr/>
          </p:nvSpPr>
          <p:spPr bwMode="auto">
            <a:xfrm>
              <a:off x="384" y="1997"/>
              <a:ext cx="0" cy="1920"/>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2322" name="Line 26"/>
            <p:cNvSpPr>
              <a:spLocks noChangeShapeType="1"/>
            </p:cNvSpPr>
            <p:nvPr/>
          </p:nvSpPr>
          <p:spPr bwMode="auto">
            <a:xfrm>
              <a:off x="1488" y="1997"/>
              <a:ext cx="0" cy="192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2323" name="Line 27"/>
            <p:cNvSpPr>
              <a:spLocks noChangeShapeType="1"/>
            </p:cNvSpPr>
            <p:nvPr/>
          </p:nvSpPr>
          <p:spPr bwMode="auto">
            <a:xfrm>
              <a:off x="2160" y="1997"/>
              <a:ext cx="0" cy="192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2324" name="Line 28"/>
            <p:cNvSpPr>
              <a:spLocks noChangeShapeType="1"/>
            </p:cNvSpPr>
            <p:nvPr/>
          </p:nvSpPr>
          <p:spPr bwMode="auto">
            <a:xfrm>
              <a:off x="3312" y="1997"/>
              <a:ext cx="0" cy="192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2325" name="Line 29"/>
            <p:cNvSpPr>
              <a:spLocks noChangeShapeType="1"/>
            </p:cNvSpPr>
            <p:nvPr/>
          </p:nvSpPr>
          <p:spPr bwMode="auto">
            <a:xfrm>
              <a:off x="4320" y="1997"/>
              <a:ext cx="0" cy="192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2326" name="Line 30"/>
            <p:cNvSpPr>
              <a:spLocks noChangeShapeType="1"/>
            </p:cNvSpPr>
            <p:nvPr/>
          </p:nvSpPr>
          <p:spPr bwMode="auto">
            <a:xfrm>
              <a:off x="4944" y="1997"/>
              <a:ext cx="0" cy="192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2327" name="Line 31"/>
            <p:cNvSpPr>
              <a:spLocks noChangeShapeType="1"/>
            </p:cNvSpPr>
            <p:nvPr/>
          </p:nvSpPr>
          <p:spPr bwMode="auto">
            <a:xfrm>
              <a:off x="5568" y="1997"/>
              <a:ext cx="0" cy="1920"/>
            </a:xfrm>
            <a:prstGeom prst="line">
              <a:avLst/>
            </a:prstGeom>
            <a:noFill/>
            <a:ln w="28575" cap="sq">
              <a:solidFill>
                <a:schemeClr val="tx1"/>
              </a:solidFill>
              <a:round/>
              <a:headEnd/>
              <a:tailEnd/>
            </a:ln>
          </p:spPr>
          <p:txBody>
            <a:bodyPr wrap="none"/>
            <a:lstStyle/>
            <a:p>
              <a:endParaRPr lang="en-US">
                <a:solidFill>
                  <a:schemeClr val="tx2"/>
                </a:solidFill>
              </a:endParaRPr>
            </a:p>
          </p:txBody>
        </p:sp>
        <p:sp>
          <p:nvSpPr>
            <p:cNvPr id="12328" name="Line 32"/>
            <p:cNvSpPr>
              <a:spLocks noChangeShapeType="1"/>
            </p:cNvSpPr>
            <p:nvPr/>
          </p:nvSpPr>
          <p:spPr bwMode="auto">
            <a:xfrm>
              <a:off x="384" y="3526"/>
              <a:ext cx="5184" cy="0"/>
            </a:xfrm>
            <a:prstGeom prst="line">
              <a:avLst/>
            </a:prstGeom>
            <a:noFill/>
            <a:ln w="12700">
              <a:solidFill>
                <a:schemeClr val="tx1"/>
              </a:solidFill>
              <a:round/>
              <a:headEnd/>
              <a:tailEnd/>
            </a:ln>
          </p:spPr>
          <p:txBody>
            <a:bodyPr wrap="none"/>
            <a:lstStyle/>
            <a:p>
              <a:endParaRPr lang="en-US">
                <a:solidFill>
                  <a:schemeClr val="tx2"/>
                </a:solidFill>
              </a:endParaRPr>
            </a:p>
          </p:txBody>
        </p:sp>
        <p:sp>
          <p:nvSpPr>
            <p:cNvPr id="12329" name="Text Box 34"/>
            <p:cNvSpPr txBox="1">
              <a:spLocks noChangeArrowheads="1"/>
            </p:cNvSpPr>
            <p:nvPr/>
          </p:nvSpPr>
          <p:spPr bwMode="auto">
            <a:xfrm>
              <a:off x="2640" y="1920"/>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2330" name="Text Box 35"/>
            <p:cNvSpPr txBox="1">
              <a:spLocks noChangeArrowheads="1"/>
            </p:cNvSpPr>
            <p:nvPr/>
          </p:nvSpPr>
          <p:spPr bwMode="auto">
            <a:xfrm>
              <a:off x="3696" y="1920"/>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2331" name="Text Box 36"/>
            <p:cNvSpPr txBox="1">
              <a:spLocks noChangeArrowheads="1"/>
            </p:cNvSpPr>
            <p:nvPr/>
          </p:nvSpPr>
          <p:spPr bwMode="auto">
            <a:xfrm>
              <a:off x="4464" y="1920"/>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sp>
          <p:nvSpPr>
            <p:cNvPr id="12332" name="Text Box 37"/>
            <p:cNvSpPr txBox="1">
              <a:spLocks noChangeArrowheads="1"/>
            </p:cNvSpPr>
            <p:nvPr/>
          </p:nvSpPr>
          <p:spPr bwMode="auto">
            <a:xfrm>
              <a:off x="5088" y="1920"/>
              <a:ext cx="288" cy="269"/>
            </a:xfrm>
            <a:prstGeom prst="rect">
              <a:avLst/>
            </a:prstGeom>
            <a:noFill/>
            <a:ln w="9525">
              <a:noFill/>
              <a:miter lim="800000"/>
              <a:headEnd/>
              <a:tailEnd/>
            </a:ln>
          </p:spPr>
          <p:txBody>
            <a:bodyPr>
              <a:spAutoFit/>
            </a:bodyPr>
            <a:lstStyle/>
            <a:p>
              <a:pPr>
                <a:spcBef>
                  <a:spcPct val="50000"/>
                </a:spcBef>
              </a:pPr>
              <a:r>
                <a:rPr lang="en-US">
                  <a:solidFill>
                    <a:schemeClr val="tx2"/>
                  </a:solidFill>
                  <a:cs typeface="Times New Roman" pitchFamily="18" charset="0"/>
                  <a:sym typeface="Symbol" pitchFamily="18" charset="2"/>
                </a:rPr>
                <a:t></a:t>
              </a:r>
            </a:p>
          </p:txBody>
        </p:sp>
      </p:grpSp>
      <p:grpSp>
        <p:nvGrpSpPr>
          <p:cNvPr id="3" name="Group 48"/>
          <p:cNvGrpSpPr>
            <a:grpSpLocks/>
          </p:cNvGrpSpPr>
          <p:nvPr/>
        </p:nvGrpSpPr>
        <p:grpSpPr bwMode="auto">
          <a:xfrm>
            <a:off x="457200" y="1066800"/>
            <a:ext cx="8153400" cy="1706563"/>
            <a:chOff x="288" y="672"/>
            <a:chExt cx="5136" cy="1075"/>
          </a:xfrm>
        </p:grpSpPr>
        <p:sp>
          <p:nvSpPr>
            <p:cNvPr id="12298" name="Text Box 38"/>
            <p:cNvSpPr txBox="1">
              <a:spLocks noChangeArrowheads="1"/>
            </p:cNvSpPr>
            <p:nvPr/>
          </p:nvSpPr>
          <p:spPr bwMode="auto">
            <a:xfrm>
              <a:off x="288" y="816"/>
              <a:ext cx="2592" cy="698"/>
            </a:xfrm>
            <a:prstGeom prst="rect">
              <a:avLst/>
            </a:prstGeom>
            <a:noFill/>
            <a:ln w="9525">
              <a:noFill/>
              <a:miter lim="800000"/>
              <a:headEnd/>
              <a:tailEnd/>
            </a:ln>
          </p:spPr>
          <p:txBody>
            <a:bodyPr>
              <a:spAutoFit/>
            </a:bodyPr>
            <a:lstStyle/>
            <a:p>
              <a:pPr marL="857250" indent="-857250"/>
              <a:r>
                <a:rPr lang="en-US" dirty="0">
                  <a:solidFill>
                    <a:schemeClr val="tx2"/>
                  </a:solidFill>
                </a:rPr>
                <a:t>Steps 2 &amp; 3:  Make up and fill the 	         table using parts a, b, 	         c, and d.</a:t>
              </a:r>
            </a:p>
          </p:txBody>
        </p:sp>
        <p:pic>
          <p:nvPicPr>
            <p:cNvPr id="12299" name="Picture 47" descr="CH 9 Composite Example"/>
            <p:cNvPicPr>
              <a:picLocks noChangeAspect="1" noChangeArrowheads="1"/>
            </p:cNvPicPr>
            <p:nvPr/>
          </p:nvPicPr>
          <p:blipFill>
            <a:blip r:embed="rId3" cstate="print"/>
            <a:srcRect/>
            <a:stretch>
              <a:fillRect/>
            </a:stretch>
          </p:blipFill>
          <p:spPr bwMode="auto">
            <a:xfrm>
              <a:off x="2880" y="672"/>
              <a:ext cx="2544" cy="1075"/>
            </a:xfrm>
            <a:prstGeom prst="rect">
              <a:avLst/>
            </a:prstGeom>
            <a:noFill/>
            <a:ln w="9525">
              <a:noFill/>
              <a:miter lim="800000"/>
              <a:headEnd/>
              <a:tailEnd/>
            </a:ln>
          </p:spPr>
        </p:pic>
      </p:grpSp>
      <p:cxnSp>
        <p:nvCxnSpPr>
          <p:cNvPr id="12295" name="Straight Connector 42"/>
          <p:cNvCxnSpPr>
            <a:cxnSpLocks noChangeShapeType="1"/>
          </p:cNvCxnSpPr>
          <p:nvPr/>
        </p:nvCxnSpPr>
        <p:spPr bwMode="auto">
          <a:xfrm>
            <a:off x="609600" y="4191000"/>
            <a:ext cx="8229600" cy="1588"/>
          </a:xfrm>
          <a:prstGeom prst="line">
            <a:avLst/>
          </a:prstGeom>
          <a:noFill/>
          <a:ln w="9525" algn="ctr">
            <a:solidFill>
              <a:schemeClr val="tx1"/>
            </a:solidFill>
            <a:round/>
            <a:headEnd/>
            <a:tailEnd/>
          </a:ln>
        </p:spPr>
      </p:cxnSp>
      <p:cxnSp>
        <p:nvCxnSpPr>
          <p:cNvPr id="12296" name="Straight Connector 45"/>
          <p:cNvCxnSpPr>
            <a:cxnSpLocks noChangeShapeType="1"/>
          </p:cNvCxnSpPr>
          <p:nvPr/>
        </p:nvCxnSpPr>
        <p:spPr bwMode="auto">
          <a:xfrm>
            <a:off x="609600" y="4495800"/>
            <a:ext cx="8229600" cy="1588"/>
          </a:xfrm>
          <a:prstGeom prst="line">
            <a:avLst/>
          </a:prstGeom>
          <a:noFill/>
          <a:ln w="9525" algn="ctr">
            <a:solidFill>
              <a:schemeClr val="tx1"/>
            </a:solidFill>
            <a:round/>
            <a:headEnd/>
            <a:tailEnd/>
          </a:ln>
        </p:spPr>
      </p:cxnSp>
      <p:cxnSp>
        <p:nvCxnSpPr>
          <p:cNvPr id="12297" name="Straight Connector 49"/>
          <p:cNvCxnSpPr>
            <a:cxnSpLocks noChangeShapeType="1"/>
          </p:cNvCxnSpPr>
          <p:nvPr/>
        </p:nvCxnSpPr>
        <p:spPr bwMode="auto">
          <a:xfrm>
            <a:off x="609600" y="4876800"/>
            <a:ext cx="8229600" cy="1588"/>
          </a:xfrm>
          <a:prstGeom prst="line">
            <a:avLst/>
          </a:prstGeom>
          <a:noFill/>
          <a:ln w="9525" algn="ctr">
            <a:solidFill>
              <a:schemeClr val="tx1"/>
            </a:solidFill>
            <a:round/>
            <a:headEnd/>
            <a:tailEnd/>
          </a:ln>
        </p:spPr>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8"/>
          <p:cNvGrpSpPr>
            <a:grpSpLocks/>
          </p:cNvGrpSpPr>
          <p:nvPr/>
        </p:nvGrpSpPr>
        <p:grpSpPr bwMode="auto">
          <a:xfrm>
            <a:off x="685800" y="838200"/>
            <a:ext cx="7924800" cy="2819400"/>
            <a:chOff x="384" y="1392"/>
            <a:chExt cx="4992" cy="1776"/>
          </a:xfrm>
        </p:grpSpPr>
        <p:pic>
          <p:nvPicPr>
            <p:cNvPr id="13338" name="Picture 17" descr="CH 9 Composite Example II"/>
            <p:cNvPicPr>
              <a:picLocks noChangeAspect="1" noChangeArrowheads="1"/>
            </p:cNvPicPr>
            <p:nvPr/>
          </p:nvPicPr>
          <p:blipFill>
            <a:blip r:embed="rId3" cstate="print"/>
            <a:srcRect/>
            <a:stretch>
              <a:fillRect/>
            </a:stretch>
          </p:blipFill>
          <p:spPr bwMode="auto">
            <a:xfrm>
              <a:off x="1248" y="1392"/>
              <a:ext cx="3072" cy="1252"/>
            </a:xfrm>
            <a:prstGeom prst="rect">
              <a:avLst/>
            </a:prstGeom>
            <a:noFill/>
            <a:ln w="9525">
              <a:noFill/>
              <a:miter lim="800000"/>
              <a:headEnd/>
              <a:tailEnd/>
            </a:ln>
          </p:spPr>
        </p:pic>
        <p:sp>
          <p:nvSpPr>
            <p:cNvPr id="13339" name="Text Box 8"/>
            <p:cNvSpPr txBox="1">
              <a:spLocks noChangeArrowheads="1"/>
            </p:cNvSpPr>
            <p:nvPr/>
          </p:nvSpPr>
          <p:spPr bwMode="auto">
            <a:xfrm>
              <a:off x="384" y="2688"/>
              <a:ext cx="4992" cy="480"/>
            </a:xfrm>
            <a:prstGeom prst="rect">
              <a:avLst/>
            </a:prstGeom>
            <a:noFill/>
            <a:ln w="9525">
              <a:noFill/>
              <a:miter lim="800000"/>
              <a:headEnd/>
              <a:tailEnd/>
            </a:ln>
          </p:spPr>
          <p:txBody>
            <a:bodyPr>
              <a:spAutoFit/>
            </a:bodyPr>
            <a:lstStyle/>
            <a:p>
              <a:pPr marL="395288" indent="-395288"/>
              <a:r>
                <a:rPr lang="en-US" dirty="0">
                  <a:solidFill>
                    <a:schemeClr val="tx2"/>
                  </a:solidFill>
                </a:rPr>
                <a:t>4.  Now use the table data results and the formulas to find the coordinates of the </a:t>
              </a:r>
              <a:r>
                <a:rPr lang="en-US" dirty="0" err="1">
                  <a:solidFill>
                    <a:schemeClr val="tx2"/>
                  </a:solidFill>
                </a:rPr>
                <a:t>centroid</a:t>
              </a:r>
              <a:r>
                <a:rPr lang="en-US" dirty="0">
                  <a:solidFill>
                    <a:schemeClr val="tx2"/>
                  </a:solidFill>
                </a:rPr>
                <a:t>.</a:t>
              </a:r>
            </a:p>
          </p:txBody>
        </p:sp>
      </p:grpSp>
      <p:sp>
        <p:nvSpPr>
          <p:cNvPr id="13315" name="Text Box 9"/>
          <p:cNvSpPr txBox="1">
            <a:spLocks noChangeArrowheads="1"/>
          </p:cNvSpPr>
          <p:nvPr/>
        </p:nvSpPr>
        <p:spPr bwMode="auto">
          <a:xfrm>
            <a:off x="3124200" y="381000"/>
            <a:ext cx="2590800" cy="830997"/>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rPr>
              <a:t>EXAMPLE </a:t>
            </a:r>
            <a:r>
              <a:rPr lang="en-US" sz="2400" dirty="0">
                <a:solidFill>
                  <a:schemeClr val="tx2"/>
                </a:solidFill>
              </a:rPr>
              <a:t>(continued)</a:t>
            </a:r>
          </a:p>
        </p:txBody>
      </p:sp>
      <p:grpSp>
        <p:nvGrpSpPr>
          <p:cNvPr id="3" name="Group 19"/>
          <p:cNvGrpSpPr>
            <a:grpSpLocks/>
          </p:cNvGrpSpPr>
          <p:nvPr/>
        </p:nvGrpSpPr>
        <p:grpSpPr bwMode="auto">
          <a:xfrm>
            <a:off x="609600" y="1600200"/>
            <a:ext cx="8153400" cy="4445000"/>
            <a:chOff x="480" y="1152"/>
            <a:chExt cx="5136" cy="2800"/>
          </a:xfrm>
        </p:grpSpPr>
        <p:grpSp>
          <p:nvGrpSpPr>
            <p:cNvPr id="13330" name="Group 2"/>
            <p:cNvGrpSpPr>
              <a:grpSpLocks/>
            </p:cNvGrpSpPr>
            <p:nvPr/>
          </p:nvGrpSpPr>
          <p:grpSpPr bwMode="auto">
            <a:xfrm>
              <a:off x="480" y="3237"/>
              <a:ext cx="5136" cy="715"/>
              <a:chOff x="480" y="2997"/>
              <a:chExt cx="5136" cy="715"/>
            </a:xfrm>
          </p:grpSpPr>
          <p:sp>
            <p:nvSpPr>
              <p:cNvPr id="13333" name="Text Box 3"/>
              <p:cNvSpPr txBox="1">
                <a:spLocks noChangeArrowheads="1"/>
              </p:cNvSpPr>
              <p:nvPr/>
            </p:nvSpPr>
            <p:spPr bwMode="auto">
              <a:xfrm>
                <a:off x="480" y="3072"/>
                <a:ext cx="5136" cy="640"/>
              </a:xfrm>
              <a:prstGeom prst="rect">
                <a:avLst/>
              </a:prstGeom>
              <a:noFill/>
              <a:ln w="9525">
                <a:noFill/>
                <a:miter lim="800000"/>
                <a:headEnd/>
                <a:tailEnd/>
              </a:ln>
            </p:spPr>
            <p:txBody>
              <a:bodyPr>
                <a:spAutoFit/>
              </a:bodyPr>
              <a:lstStyle/>
              <a:p>
                <a:pPr>
                  <a:spcBef>
                    <a:spcPct val="50000"/>
                  </a:spcBef>
                </a:pPr>
                <a:r>
                  <a:rPr lang="en-US" sz="2400" dirty="0">
                    <a:solidFill>
                      <a:schemeClr val="tx2"/>
                    </a:solidFill>
                  </a:rPr>
                  <a:t>x  =  ( </a:t>
                </a:r>
                <a:r>
                  <a:rPr lang="en-US" sz="2400" dirty="0">
                    <a:solidFill>
                      <a:schemeClr val="tx2"/>
                    </a:solidFill>
                    <a:sym typeface="Symbol" pitchFamily="18" charset="2"/>
                  </a:rPr>
                  <a:t> x A) / (  A )  =   76.5 in</a:t>
                </a:r>
                <a:r>
                  <a:rPr lang="en-US" sz="2400" baseline="30000" dirty="0">
                    <a:solidFill>
                      <a:schemeClr val="tx2"/>
                    </a:solidFill>
                    <a:sym typeface="Symbol" pitchFamily="18" charset="2"/>
                  </a:rPr>
                  <a:t>3</a:t>
                </a:r>
                <a:r>
                  <a:rPr lang="en-US" sz="2400" dirty="0">
                    <a:solidFill>
                      <a:schemeClr val="tx2"/>
                    </a:solidFill>
                    <a:sym typeface="Symbol" pitchFamily="18" charset="2"/>
                  </a:rPr>
                  <a:t>/ 28.0 in</a:t>
                </a:r>
                <a:r>
                  <a:rPr lang="en-US" sz="2400" baseline="30000" dirty="0">
                    <a:solidFill>
                      <a:schemeClr val="tx2"/>
                    </a:solidFill>
                    <a:sym typeface="Symbol" pitchFamily="18" charset="2"/>
                  </a:rPr>
                  <a:t>2</a:t>
                </a:r>
                <a:r>
                  <a:rPr lang="en-US" sz="2400" dirty="0">
                    <a:solidFill>
                      <a:schemeClr val="tx2"/>
                    </a:solidFill>
                    <a:sym typeface="Symbol" pitchFamily="18" charset="2"/>
                  </a:rPr>
                  <a:t>      =    2.73   in</a:t>
                </a:r>
              </a:p>
              <a:p>
                <a:pPr>
                  <a:spcBef>
                    <a:spcPct val="50000"/>
                  </a:spcBef>
                </a:pPr>
                <a:r>
                  <a:rPr lang="en-US" sz="2400" dirty="0">
                    <a:solidFill>
                      <a:schemeClr val="tx2"/>
                    </a:solidFill>
                    <a:sym typeface="Symbol" pitchFamily="18" charset="2"/>
                  </a:rPr>
                  <a:t>y  =  (  y A) / ( A )  =    39.83 in</a:t>
                </a:r>
                <a:r>
                  <a:rPr lang="en-US" sz="2400" baseline="30000" dirty="0">
                    <a:solidFill>
                      <a:schemeClr val="tx2"/>
                    </a:solidFill>
                    <a:sym typeface="Symbol" pitchFamily="18" charset="2"/>
                  </a:rPr>
                  <a:t>3</a:t>
                </a:r>
                <a:r>
                  <a:rPr lang="en-US" sz="2400" dirty="0">
                    <a:solidFill>
                      <a:schemeClr val="tx2"/>
                    </a:solidFill>
                    <a:sym typeface="Symbol" pitchFamily="18" charset="2"/>
                  </a:rPr>
                  <a:t> / 28.0 in</a:t>
                </a:r>
                <a:r>
                  <a:rPr lang="en-US" sz="2400" baseline="30000" dirty="0">
                    <a:solidFill>
                      <a:schemeClr val="tx2"/>
                    </a:solidFill>
                    <a:sym typeface="Symbol" pitchFamily="18" charset="2"/>
                  </a:rPr>
                  <a:t>2</a:t>
                </a:r>
                <a:r>
                  <a:rPr lang="en-US" sz="2400" dirty="0">
                    <a:solidFill>
                      <a:schemeClr val="tx2"/>
                    </a:solidFill>
                    <a:sym typeface="Symbol" pitchFamily="18" charset="2"/>
                  </a:rPr>
                  <a:t>   =    1.42  in   </a:t>
                </a:r>
              </a:p>
            </p:txBody>
          </p:sp>
          <p:sp>
            <p:nvSpPr>
              <p:cNvPr id="13334" name="Line 4"/>
              <p:cNvSpPr>
                <a:spLocks noChangeShapeType="1"/>
              </p:cNvSpPr>
              <p:nvPr/>
            </p:nvSpPr>
            <p:spPr bwMode="auto">
              <a:xfrm>
                <a:off x="528" y="3168"/>
                <a:ext cx="96" cy="0"/>
              </a:xfrm>
              <a:prstGeom prst="line">
                <a:avLst/>
              </a:prstGeom>
              <a:noFill/>
              <a:ln w="9525">
                <a:solidFill>
                  <a:schemeClr val="tx1"/>
                </a:solidFill>
                <a:round/>
                <a:headEnd/>
                <a:tailEnd/>
              </a:ln>
            </p:spPr>
            <p:txBody>
              <a:bodyPr wrap="none"/>
              <a:lstStyle/>
              <a:p>
                <a:endParaRPr lang="en-US"/>
              </a:p>
            </p:txBody>
          </p:sp>
          <p:sp>
            <p:nvSpPr>
              <p:cNvPr id="13335" name="Line 5"/>
              <p:cNvSpPr>
                <a:spLocks noChangeShapeType="1"/>
              </p:cNvSpPr>
              <p:nvPr/>
            </p:nvSpPr>
            <p:spPr bwMode="auto">
              <a:xfrm flipV="1">
                <a:off x="528" y="3504"/>
                <a:ext cx="96" cy="0"/>
              </a:xfrm>
              <a:prstGeom prst="line">
                <a:avLst/>
              </a:prstGeom>
              <a:noFill/>
              <a:ln w="9525">
                <a:solidFill>
                  <a:schemeClr val="tx1"/>
                </a:solidFill>
                <a:round/>
                <a:headEnd/>
                <a:tailEnd/>
              </a:ln>
            </p:spPr>
            <p:txBody>
              <a:bodyPr wrap="none"/>
              <a:lstStyle/>
              <a:p>
                <a:endParaRPr lang="en-US"/>
              </a:p>
            </p:txBody>
          </p:sp>
          <p:sp>
            <p:nvSpPr>
              <p:cNvPr id="13336" name="Text Box 6"/>
              <p:cNvSpPr txBox="1">
                <a:spLocks noChangeArrowheads="1"/>
              </p:cNvSpPr>
              <p:nvPr/>
            </p:nvSpPr>
            <p:spPr bwMode="auto">
              <a:xfrm>
                <a:off x="1139" y="2997"/>
                <a:ext cx="202" cy="288"/>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sym typeface="Symbol" pitchFamily="18" charset="2"/>
                  </a:rPr>
                  <a:t></a:t>
                </a:r>
              </a:p>
            </p:txBody>
          </p:sp>
          <p:sp>
            <p:nvSpPr>
              <p:cNvPr id="13337" name="Text Box 7"/>
              <p:cNvSpPr txBox="1">
                <a:spLocks noChangeArrowheads="1"/>
              </p:cNvSpPr>
              <p:nvPr/>
            </p:nvSpPr>
            <p:spPr bwMode="auto">
              <a:xfrm>
                <a:off x="1132" y="3340"/>
                <a:ext cx="192" cy="288"/>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sym typeface="Symbol" pitchFamily="18" charset="2"/>
                  </a:rPr>
                  <a:t></a:t>
                </a:r>
              </a:p>
            </p:txBody>
          </p:sp>
        </p:grpSp>
        <p:sp>
          <p:nvSpPr>
            <p:cNvPr id="13331" name="Text Box 11"/>
            <p:cNvSpPr txBox="1">
              <a:spLocks noChangeArrowheads="1"/>
            </p:cNvSpPr>
            <p:nvPr/>
          </p:nvSpPr>
          <p:spPr bwMode="auto">
            <a:xfrm>
              <a:off x="2448" y="1152"/>
              <a:ext cx="243" cy="269"/>
            </a:xfrm>
            <a:prstGeom prst="rect">
              <a:avLst/>
            </a:prstGeom>
            <a:noFill/>
            <a:ln w="9525">
              <a:noFill/>
              <a:miter lim="800000"/>
              <a:headEnd/>
              <a:tailEnd/>
            </a:ln>
          </p:spPr>
          <p:txBody>
            <a:bodyPr wrap="none">
              <a:spAutoFit/>
            </a:bodyPr>
            <a:lstStyle/>
            <a:p>
              <a:r>
                <a:rPr lang="en-US" b="1">
                  <a:solidFill>
                    <a:srgbClr val="FF0000"/>
                  </a:solidFill>
                </a:rPr>
                <a:t>C</a:t>
              </a:r>
            </a:p>
          </p:txBody>
        </p:sp>
        <p:sp>
          <p:nvSpPr>
            <p:cNvPr id="13332" name="Oval 23"/>
            <p:cNvSpPr>
              <a:spLocks noChangeAspect="1"/>
            </p:cNvSpPr>
            <p:nvPr/>
          </p:nvSpPr>
          <p:spPr bwMode="auto">
            <a:xfrm>
              <a:off x="2544" y="1440"/>
              <a:ext cx="48" cy="48"/>
            </a:xfrm>
            <a:prstGeom prst="ellipse">
              <a:avLst/>
            </a:prstGeom>
            <a:solidFill>
              <a:srgbClr val="FF0000"/>
            </a:solidFill>
            <a:ln w="9525" algn="ctr">
              <a:solidFill>
                <a:srgbClr val="FF0000"/>
              </a:solidFill>
              <a:round/>
              <a:headEnd/>
              <a:tailEnd/>
            </a:ln>
          </p:spPr>
          <p:txBody>
            <a:bodyPr wrap="none"/>
            <a:lstStyle/>
            <a:p>
              <a:endParaRPr lang="en-US"/>
            </a:p>
          </p:txBody>
        </p:sp>
      </p:grpSp>
      <p:grpSp>
        <p:nvGrpSpPr>
          <p:cNvPr id="5" name="Group 70"/>
          <p:cNvGrpSpPr>
            <a:grpSpLocks/>
          </p:cNvGrpSpPr>
          <p:nvPr/>
        </p:nvGrpSpPr>
        <p:grpSpPr bwMode="auto">
          <a:xfrm>
            <a:off x="1905000" y="3657600"/>
            <a:ext cx="4437063" cy="930275"/>
            <a:chOff x="1828006" y="3877733"/>
            <a:chExt cx="4436624" cy="930308"/>
          </a:xfrm>
        </p:grpSpPr>
        <p:sp>
          <p:nvSpPr>
            <p:cNvPr id="13320" name="TextBox 50"/>
            <p:cNvSpPr txBox="1">
              <a:spLocks noChangeArrowheads="1"/>
            </p:cNvSpPr>
            <p:nvPr/>
          </p:nvSpPr>
          <p:spPr bwMode="auto">
            <a:xfrm>
              <a:off x="1828800" y="4038600"/>
              <a:ext cx="4435830" cy="769441"/>
            </a:xfrm>
            <a:prstGeom prst="rect">
              <a:avLst/>
            </a:prstGeom>
            <a:noFill/>
            <a:ln w="9525">
              <a:noFill/>
              <a:miter lim="800000"/>
              <a:headEnd/>
              <a:tailEnd/>
            </a:ln>
          </p:spPr>
          <p:txBody>
            <a:bodyPr wrap="none">
              <a:spAutoFit/>
            </a:bodyPr>
            <a:lstStyle/>
            <a:p>
              <a:r>
                <a:rPr lang="en-US">
                  <a:solidFill>
                    <a:schemeClr val="tx2"/>
                  </a:solidFill>
                </a:rPr>
                <a:t>Area A		   x A		y A</a:t>
              </a:r>
            </a:p>
            <a:p>
              <a:r>
                <a:rPr lang="en-US">
                  <a:solidFill>
                    <a:schemeClr val="tx2"/>
                  </a:solidFill>
                </a:rPr>
                <a:t>  28.0		76.5	            39.83</a:t>
              </a:r>
            </a:p>
          </p:txBody>
        </p:sp>
        <p:sp>
          <p:nvSpPr>
            <p:cNvPr id="13321" name="Text Box 6"/>
            <p:cNvSpPr txBox="1">
              <a:spLocks noChangeArrowheads="1"/>
            </p:cNvSpPr>
            <p:nvPr/>
          </p:nvSpPr>
          <p:spPr bwMode="auto">
            <a:xfrm>
              <a:off x="5485606" y="3877733"/>
              <a:ext cx="401637" cy="461665"/>
            </a:xfrm>
            <a:prstGeom prst="rect">
              <a:avLst/>
            </a:prstGeom>
            <a:noFill/>
            <a:ln w="9525">
              <a:noFill/>
              <a:miter lim="800000"/>
              <a:headEnd/>
              <a:tailEnd/>
            </a:ln>
          </p:spPr>
          <p:txBody>
            <a:bodyPr>
              <a:spAutoFit/>
            </a:bodyPr>
            <a:lstStyle/>
            <a:p>
              <a:pPr>
                <a:spcBef>
                  <a:spcPct val="50000"/>
                </a:spcBef>
              </a:pPr>
              <a:r>
                <a:rPr lang="en-US" sz="2400">
                  <a:solidFill>
                    <a:schemeClr val="tx2"/>
                  </a:solidFill>
                  <a:cs typeface="Times New Roman" pitchFamily="18" charset="0"/>
                  <a:sym typeface="Symbol" pitchFamily="18" charset="2"/>
                </a:rPr>
                <a:t></a:t>
              </a:r>
            </a:p>
          </p:txBody>
        </p:sp>
        <p:sp>
          <p:nvSpPr>
            <p:cNvPr id="13322" name="Text Box 6"/>
            <p:cNvSpPr txBox="1">
              <a:spLocks noChangeArrowheads="1"/>
            </p:cNvSpPr>
            <p:nvPr/>
          </p:nvSpPr>
          <p:spPr bwMode="auto">
            <a:xfrm>
              <a:off x="3843865" y="3877733"/>
              <a:ext cx="320675" cy="461681"/>
            </a:xfrm>
            <a:prstGeom prst="rect">
              <a:avLst/>
            </a:prstGeom>
            <a:noFill/>
            <a:ln w="9525">
              <a:noFill/>
              <a:miter lim="800000"/>
              <a:headEnd/>
              <a:tailEnd/>
            </a:ln>
          </p:spPr>
          <p:txBody>
            <a:bodyPr>
              <a:spAutoFit/>
            </a:bodyPr>
            <a:lstStyle/>
            <a:p>
              <a:pPr>
                <a:spcBef>
                  <a:spcPct val="50000"/>
                </a:spcBef>
              </a:pPr>
              <a:r>
                <a:rPr lang="en-US" sz="2400">
                  <a:solidFill>
                    <a:schemeClr val="tx2"/>
                  </a:solidFill>
                  <a:cs typeface="Times New Roman" pitchFamily="18" charset="0"/>
                  <a:sym typeface="Symbol" pitchFamily="18" charset="2"/>
                </a:rPr>
                <a:t></a:t>
              </a:r>
            </a:p>
          </p:txBody>
        </p:sp>
        <p:cxnSp>
          <p:nvCxnSpPr>
            <p:cNvPr id="13323" name="Straight Connector 54"/>
            <p:cNvCxnSpPr>
              <a:cxnSpLocks noChangeShapeType="1"/>
              <a:stCxn id="13320" idx="1"/>
              <a:endCxn id="13320" idx="3"/>
            </p:cNvCxnSpPr>
            <p:nvPr/>
          </p:nvCxnSpPr>
          <p:spPr bwMode="auto">
            <a:xfrm rot="10800000" flipH="1">
              <a:off x="1828800" y="4423321"/>
              <a:ext cx="4435830" cy="1588"/>
            </a:xfrm>
            <a:prstGeom prst="line">
              <a:avLst/>
            </a:prstGeom>
            <a:noFill/>
            <a:ln w="9525" algn="ctr">
              <a:solidFill>
                <a:schemeClr val="tx1"/>
              </a:solidFill>
              <a:round/>
              <a:headEnd/>
              <a:tailEnd/>
            </a:ln>
          </p:spPr>
        </p:cxnSp>
        <p:cxnSp>
          <p:nvCxnSpPr>
            <p:cNvPr id="13324" name="Straight Connector 56"/>
            <p:cNvCxnSpPr>
              <a:cxnSpLocks noChangeShapeType="1"/>
            </p:cNvCxnSpPr>
            <p:nvPr/>
          </p:nvCxnSpPr>
          <p:spPr bwMode="auto">
            <a:xfrm>
              <a:off x="1828800" y="4038600"/>
              <a:ext cx="4419600" cy="1588"/>
            </a:xfrm>
            <a:prstGeom prst="line">
              <a:avLst/>
            </a:prstGeom>
            <a:noFill/>
            <a:ln w="9525" algn="ctr">
              <a:solidFill>
                <a:schemeClr val="tx1"/>
              </a:solidFill>
              <a:round/>
              <a:headEnd/>
              <a:tailEnd/>
            </a:ln>
          </p:spPr>
        </p:cxnSp>
        <p:cxnSp>
          <p:nvCxnSpPr>
            <p:cNvPr id="13325" name="Straight Connector 58"/>
            <p:cNvCxnSpPr>
              <a:cxnSpLocks noChangeShapeType="1"/>
            </p:cNvCxnSpPr>
            <p:nvPr/>
          </p:nvCxnSpPr>
          <p:spPr bwMode="auto">
            <a:xfrm>
              <a:off x="1828800" y="4800600"/>
              <a:ext cx="4419600" cy="1588"/>
            </a:xfrm>
            <a:prstGeom prst="line">
              <a:avLst/>
            </a:prstGeom>
            <a:noFill/>
            <a:ln w="9525" algn="ctr">
              <a:solidFill>
                <a:schemeClr val="tx1"/>
              </a:solidFill>
              <a:round/>
              <a:headEnd/>
              <a:tailEnd/>
            </a:ln>
          </p:spPr>
        </p:cxnSp>
        <p:cxnSp>
          <p:nvCxnSpPr>
            <p:cNvPr id="13326" name="Straight Connector 60"/>
            <p:cNvCxnSpPr>
              <a:cxnSpLocks noChangeShapeType="1"/>
            </p:cNvCxnSpPr>
            <p:nvPr/>
          </p:nvCxnSpPr>
          <p:spPr bwMode="auto">
            <a:xfrm rot="5400000">
              <a:off x="1447800" y="4419600"/>
              <a:ext cx="762000" cy="1588"/>
            </a:xfrm>
            <a:prstGeom prst="line">
              <a:avLst/>
            </a:prstGeom>
            <a:noFill/>
            <a:ln w="9525" algn="ctr">
              <a:solidFill>
                <a:schemeClr val="tx1"/>
              </a:solidFill>
              <a:round/>
              <a:headEnd/>
              <a:tailEnd/>
            </a:ln>
          </p:spPr>
        </p:cxnSp>
        <p:cxnSp>
          <p:nvCxnSpPr>
            <p:cNvPr id="13327" name="Straight Connector 64"/>
            <p:cNvCxnSpPr>
              <a:cxnSpLocks noChangeShapeType="1"/>
            </p:cNvCxnSpPr>
            <p:nvPr/>
          </p:nvCxnSpPr>
          <p:spPr bwMode="auto">
            <a:xfrm rot="5400000">
              <a:off x="5867400" y="4419600"/>
              <a:ext cx="762000" cy="1588"/>
            </a:xfrm>
            <a:prstGeom prst="line">
              <a:avLst/>
            </a:prstGeom>
            <a:noFill/>
            <a:ln w="9525" algn="ctr">
              <a:solidFill>
                <a:schemeClr val="tx1"/>
              </a:solidFill>
              <a:round/>
              <a:headEnd/>
              <a:tailEnd/>
            </a:ln>
          </p:spPr>
        </p:cxnSp>
        <p:cxnSp>
          <p:nvCxnSpPr>
            <p:cNvPr id="13328" name="Straight Connector 67"/>
            <p:cNvCxnSpPr>
              <a:cxnSpLocks noChangeShapeType="1"/>
            </p:cNvCxnSpPr>
            <p:nvPr/>
          </p:nvCxnSpPr>
          <p:spPr bwMode="auto">
            <a:xfrm rot="5400000">
              <a:off x="4495800" y="4419600"/>
              <a:ext cx="762000" cy="1588"/>
            </a:xfrm>
            <a:prstGeom prst="line">
              <a:avLst/>
            </a:prstGeom>
            <a:noFill/>
            <a:ln w="9525" algn="ctr">
              <a:solidFill>
                <a:schemeClr val="tx1"/>
              </a:solidFill>
              <a:round/>
              <a:headEnd/>
              <a:tailEnd/>
            </a:ln>
          </p:spPr>
        </p:cxnSp>
        <p:cxnSp>
          <p:nvCxnSpPr>
            <p:cNvPr id="13329" name="Straight Connector 69"/>
            <p:cNvCxnSpPr>
              <a:cxnSpLocks noChangeShapeType="1"/>
            </p:cNvCxnSpPr>
            <p:nvPr/>
          </p:nvCxnSpPr>
          <p:spPr bwMode="auto">
            <a:xfrm rot="5400000">
              <a:off x="2895600" y="4419600"/>
              <a:ext cx="762000" cy="1588"/>
            </a:xfrm>
            <a:prstGeom prst="line">
              <a:avLst/>
            </a:prstGeom>
            <a:noFill/>
            <a:ln w="9525" algn="ctr">
              <a:solidFill>
                <a:schemeClr val="tx1"/>
              </a:solidFill>
              <a:round/>
              <a:headEnd/>
              <a:tailEnd/>
            </a:ln>
          </p:spPr>
        </p:cxn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resentation 4">
  <a:themeElements>
    <a:clrScheme name="Presentation 4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Presentation 4">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tion 4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Presentation 4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Presentation 4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Presentation 4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Presentation 4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Presentation 4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4816</TotalTime>
  <Words>1451</Words>
  <Application>Microsoft Office PowerPoint</Application>
  <PresentationFormat>On-screen Show (4:3)</PresentationFormat>
  <Paragraphs>231</Paragraphs>
  <Slides>23</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Symbol</vt:lpstr>
      <vt:lpstr>Tahoma</vt:lpstr>
      <vt:lpstr>Times New Roman</vt:lpstr>
      <vt:lpstr>Presentation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NDSU &amp; ASU East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Section 9.2</dc:title>
  <dc:creator>Mehta, Danielson, Nam, &amp; Georgeou</dc:creator>
  <dc:description>Modified by Dr. Scott Danielson, Dr. Changho Nam, &amp; Trian Georgeou for Prentice Hall's 12th Edition Statics Textbook March 2009.</dc:description>
  <cp:lastModifiedBy>Jenni Light</cp:lastModifiedBy>
  <cp:revision>157</cp:revision>
  <cp:lastPrinted>2001-02-27T21:00:58Z</cp:lastPrinted>
  <dcterms:created xsi:type="dcterms:W3CDTF">2000-09-21T13:10:48Z</dcterms:created>
  <dcterms:modified xsi:type="dcterms:W3CDTF">2018-11-14T15:05:22Z</dcterms:modified>
</cp:coreProperties>
</file>