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56" r:id="rId3"/>
    <p:sldId id="258" r:id="rId4"/>
    <p:sldId id="259" r:id="rId5"/>
    <p:sldId id="260" r:id="rId6"/>
    <p:sldId id="261" r:id="rId7"/>
    <p:sldId id="262" r:id="rId8"/>
    <p:sldId id="263" r:id="rId9"/>
    <p:sldId id="264" r:id="rId10"/>
    <p:sldId id="265" r:id="rId11"/>
    <p:sldId id="275" r:id="rId12"/>
    <p:sldId id="281" r:id="rId13"/>
    <p:sldId id="282" r:id="rId14"/>
    <p:sldId id="266" r:id="rId15"/>
    <p:sldId id="267" r:id="rId16"/>
    <p:sldId id="279" r:id="rId17"/>
    <p:sldId id="280" r:id="rId18"/>
    <p:sldId id="268" r:id="rId19"/>
    <p:sldId id="276" r:id="rId20"/>
    <p:sldId id="277" r:id="rId21"/>
    <p:sldId id="269" r:id="rId22"/>
    <p:sldId id="270" r:id="rId23"/>
    <p:sldId id="271" r:id="rId24"/>
    <p:sldId id="273" r:id="rId25"/>
    <p:sldId id="274" r:id="rId26"/>
    <p:sldId id="278" r:id="rId27"/>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33" autoAdjust="0"/>
  </p:normalViewPr>
  <p:slideViewPr>
    <p:cSldViewPr>
      <p:cViewPr varScale="1">
        <p:scale>
          <a:sx n="76" d="100"/>
          <a:sy n="76" d="100"/>
        </p:scale>
        <p:origin x="164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983"/>
          </a:xfrm>
          <a:prstGeom prst="rect">
            <a:avLst/>
          </a:prstGeom>
        </p:spPr>
        <p:txBody>
          <a:bodyPr vert="horz" lIns="92830" tIns="46415" rIns="92830" bIns="46415" rtlCol="0"/>
          <a:lstStyle>
            <a:lvl1pPr algn="l">
              <a:defRPr sz="1200"/>
            </a:lvl1pPr>
          </a:lstStyle>
          <a:p>
            <a:pPr>
              <a:defRPr/>
            </a:pPr>
            <a:endParaRPr lang="en-US"/>
          </a:p>
        </p:txBody>
      </p:sp>
      <p:sp>
        <p:nvSpPr>
          <p:cNvPr id="3" name="Date Placeholder 2"/>
          <p:cNvSpPr>
            <a:spLocks noGrp="1"/>
          </p:cNvSpPr>
          <p:nvPr>
            <p:ph type="dt" sz="quarter" idx="1"/>
          </p:nvPr>
        </p:nvSpPr>
        <p:spPr>
          <a:xfrm>
            <a:off x="3898102" y="0"/>
            <a:ext cx="2982119" cy="464983"/>
          </a:xfrm>
          <a:prstGeom prst="rect">
            <a:avLst/>
          </a:prstGeom>
        </p:spPr>
        <p:txBody>
          <a:bodyPr vert="horz" lIns="92830" tIns="46415" rIns="92830" bIns="46415" rtlCol="0"/>
          <a:lstStyle>
            <a:lvl1pPr algn="r">
              <a:defRPr sz="1200"/>
            </a:lvl1pPr>
          </a:lstStyle>
          <a:p>
            <a:pPr>
              <a:defRPr/>
            </a:pPr>
            <a:fld id="{B588421E-472F-47B5-9ED4-D9C46CCE0AB6}" type="datetimeFigureOut">
              <a:rPr lang="en-US"/>
              <a:pPr>
                <a:defRPr/>
              </a:pPr>
              <a:t>11/12/2018</a:t>
            </a:fld>
            <a:endParaRPr lang="en-US"/>
          </a:p>
        </p:txBody>
      </p:sp>
      <p:sp>
        <p:nvSpPr>
          <p:cNvPr id="4" name="Footer Placeholder 3"/>
          <p:cNvSpPr>
            <a:spLocks noGrp="1"/>
          </p:cNvSpPr>
          <p:nvPr>
            <p:ph type="ftr" sz="quarter" idx="2"/>
          </p:nvPr>
        </p:nvSpPr>
        <p:spPr>
          <a:xfrm>
            <a:off x="0" y="8829792"/>
            <a:ext cx="2982119" cy="464983"/>
          </a:xfrm>
          <a:prstGeom prst="rect">
            <a:avLst/>
          </a:prstGeom>
        </p:spPr>
        <p:txBody>
          <a:bodyPr vert="horz" lIns="92830" tIns="46415" rIns="92830" bIns="46415"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8102" y="8829792"/>
            <a:ext cx="2982119" cy="464983"/>
          </a:xfrm>
          <a:prstGeom prst="rect">
            <a:avLst/>
          </a:prstGeom>
        </p:spPr>
        <p:txBody>
          <a:bodyPr vert="horz" lIns="92830" tIns="46415" rIns="92830" bIns="46415" rtlCol="0" anchor="b"/>
          <a:lstStyle>
            <a:lvl1pPr algn="r">
              <a:defRPr sz="1200"/>
            </a:lvl1pPr>
          </a:lstStyle>
          <a:p>
            <a:pPr>
              <a:defRPr/>
            </a:pPr>
            <a:fld id="{D08A4023-B8AD-45D5-BF69-C25CB26263E9}" type="slidenum">
              <a:rPr lang="en-US"/>
              <a:pPr>
                <a:defRPr/>
              </a:pPr>
              <a:t>‹#›</a:t>
            </a:fld>
            <a:endParaRPr lang="en-US"/>
          </a:p>
        </p:txBody>
      </p:sp>
    </p:spTree>
    <p:extLst>
      <p:ext uri="{BB962C8B-B14F-4D97-AF65-F5344CB8AC3E}">
        <p14:creationId xmlns:p14="http://schemas.microsoft.com/office/powerpoint/2010/main" val="3941024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119" cy="46498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98102" y="0"/>
            <a:ext cx="2982119" cy="46498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8182" y="4415709"/>
            <a:ext cx="5505450" cy="4183218"/>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792"/>
            <a:ext cx="2982119" cy="46498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98102" y="8829792"/>
            <a:ext cx="2982119" cy="46498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pPr>
              <a:defRPr/>
            </a:pPr>
            <a:fld id="{8017C124-B015-45F9-B09E-0A0FBE1C5561}" type="slidenum">
              <a:rPr lang="en-US"/>
              <a:pPr>
                <a:defRPr/>
              </a:pPr>
              <a:t>‹#›</a:t>
            </a:fld>
            <a:endParaRPr lang="en-US"/>
          </a:p>
        </p:txBody>
      </p:sp>
    </p:spTree>
    <p:extLst>
      <p:ext uri="{BB962C8B-B14F-4D97-AF65-F5344CB8AC3E}">
        <p14:creationId xmlns:p14="http://schemas.microsoft.com/office/powerpoint/2010/main" val="4039035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a:spLocks noGrp="1"/>
          </p:cNvSpPr>
          <p:nvPr>
            <p:ph type="sldNum" sz="quarter" idx="5"/>
          </p:nvPr>
        </p:nvSpPr>
        <p:spPr>
          <a:noFill/>
        </p:spPr>
        <p:txBody>
          <a:bodyPr/>
          <a:lstStyle/>
          <a:p>
            <a:fld id="{50A37B55-F2CE-4D03-93CC-26750FAA642E}" type="slidenum">
              <a:rPr lang="en-US" smtClean="0"/>
              <a:pPr/>
              <a:t>1</a:t>
            </a:fld>
            <a:endParaRPr lang="en-US" smtClean="0"/>
          </a:p>
        </p:txBody>
      </p:sp>
    </p:spTree>
    <p:extLst>
      <p:ext uri="{BB962C8B-B14F-4D97-AF65-F5344CB8AC3E}">
        <p14:creationId xmlns:p14="http://schemas.microsoft.com/office/powerpoint/2010/main" val="2046211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smtClean="0"/>
          </a:p>
        </p:txBody>
      </p:sp>
      <p:sp>
        <p:nvSpPr>
          <p:cNvPr id="31748" name="Slide Number Placeholder 3"/>
          <p:cNvSpPr>
            <a:spLocks noGrp="1"/>
          </p:cNvSpPr>
          <p:nvPr>
            <p:ph type="sldNum" sz="quarter" idx="5"/>
          </p:nvPr>
        </p:nvSpPr>
        <p:spPr>
          <a:noFill/>
        </p:spPr>
        <p:txBody>
          <a:bodyPr/>
          <a:lstStyle/>
          <a:p>
            <a:fld id="{91771ADE-986E-49E0-951A-57B589F550A5}" type="slidenum">
              <a:rPr lang="en-US" smtClean="0"/>
              <a:pPr/>
              <a:t>13</a:t>
            </a:fld>
            <a:endParaRPr lang="en-US" smtClean="0"/>
          </a:p>
        </p:txBody>
      </p:sp>
    </p:spTree>
    <p:extLst>
      <p:ext uri="{BB962C8B-B14F-4D97-AF65-F5344CB8AC3E}">
        <p14:creationId xmlns:p14="http://schemas.microsoft.com/office/powerpoint/2010/main" val="3118796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Slide Number Placeholder 3"/>
          <p:cNvSpPr>
            <a:spLocks noGrp="1"/>
          </p:cNvSpPr>
          <p:nvPr>
            <p:ph type="sldNum" sz="quarter" idx="5"/>
          </p:nvPr>
        </p:nvSpPr>
        <p:spPr>
          <a:noFill/>
        </p:spPr>
        <p:txBody>
          <a:bodyPr/>
          <a:lstStyle/>
          <a:p>
            <a:fld id="{520EC6E7-DF63-40AB-A9D9-0C71A3E90B85}" type="slidenum">
              <a:rPr lang="en-US" smtClean="0"/>
              <a:pPr/>
              <a:t>14</a:t>
            </a:fld>
            <a:endParaRPr lang="en-US" smtClean="0"/>
          </a:p>
        </p:txBody>
      </p:sp>
    </p:spTree>
    <p:extLst>
      <p:ext uri="{BB962C8B-B14F-4D97-AF65-F5344CB8AC3E}">
        <p14:creationId xmlns:p14="http://schemas.microsoft.com/office/powerpoint/2010/main" val="615196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5DDDEF7-AA95-4993-9961-CA8EEA478302}" type="slidenum">
              <a:rPr lang="en-US" smtClean="0"/>
              <a:pPr/>
              <a:t>17</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7575" y="4415709"/>
            <a:ext cx="5046663" cy="4183218"/>
          </a:xfrm>
          <a:noFill/>
          <a:ln/>
        </p:spPr>
        <p:txBody>
          <a:bodyPr/>
          <a:lstStyle/>
          <a:p>
            <a:pPr eaLnBrk="1" hangingPunct="1"/>
            <a:r>
              <a:rPr lang="en-US" sz="2400"/>
              <a:t>Answers:</a:t>
            </a:r>
          </a:p>
          <a:p>
            <a:pPr eaLnBrk="1" hangingPunct="1"/>
            <a:r>
              <a:rPr lang="en-US" sz="2400"/>
              <a:t>1. A</a:t>
            </a:r>
          </a:p>
          <a:p>
            <a:pPr eaLnBrk="1" hangingPunct="1"/>
            <a:r>
              <a:rPr lang="en-US" sz="2400"/>
              <a:t>2. A</a:t>
            </a:r>
          </a:p>
        </p:txBody>
      </p:sp>
    </p:spTree>
    <p:extLst>
      <p:ext uri="{BB962C8B-B14F-4D97-AF65-F5344CB8AC3E}">
        <p14:creationId xmlns:p14="http://schemas.microsoft.com/office/powerpoint/2010/main" val="1263313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E2A71A94-0D39-491D-90AF-77213C35DD32}" type="slidenum">
              <a:rPr lang="en-US" smtClean="0"/>
              <a:pPr/>
              <a:t>20</a:t>
            </a:fld>
            <a:endParaRPr lang="en-US" smtClean="0"/>
          </a:p>
        </p:txBody>
      </p:sp>
    </p:spTree>
    <p:extLst>
      <p:ext uri="{BB962C8B-B14F-4D97-AF65-F5344CB8AC3E}">
        <p14:creationId xmlns:p14="http://schemas.microsoft.com/office/powerpoint/2010/main" val="251437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71CE3D21-2E53-40BE-B42E-F3E18421A47B}" type="slidenum">
              <a:rPr lang="en-US" smtClean="0"/>
              <a:pPr/>
              <a:t>21</a:t>
            </a:fld>
            <a:endParaRPr lang="en-US" smtClean="0"/>
          </a:p>
        </p:txBody>
      </p:sp>
    </p:spTree>
    <p:extLst>
      <p:ext uri="{BB962C8B-B14F-4D97-AF65-F5344CB8AC3E}">
        <p14:creationId xmlns:p14="http://schemas.microsoft.com/office/powerpoint/2010/main" val="2269602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9BE893F-5BEC-4007-830A-B15D90DC9AC9}" type="slidenum">
              <a:rPr lang="en-US" smtClean="0"/>
              <a:pPr/>
              <a:t>22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7575" y="4415709"/>
            <a:ext cx="5046663" cy="4183218"/>
          </a:xfrm>
          <a:noFill/>
          <a:ln/>
        </p:spPr>
        <p:txBody>
          <a:bodyPr/>
          <a:lstStyle/>
          <a:p>
            <a:pPr marL="232075" indent="-232075" eaLnBrk="1" hangingPunct="1"/>
            <a:r>
              <a:rPr lang="en-US" sz="2400"/>
              <a:t>Answers:</a:t>
            </a:r>
          </a:p>
          <a:p>
            <a:pPr marL="232075" indent="-232075" eaLnBrk="1" hangingPunct="1"/>
            <a:r>
              <a:rPr lang="en-US" sz="2400"/>
              <a:t>1. A</a:t>
            </a:r>
          </a:p>
          <a:p>
            <a:pPr marL="232075" indent="-232075" eaLnBrk="1" hangingPunct="1"/>
            <a:r>
              <a:rPr lang="en-US" sz="2400"/>
              <a:t>2. C</a:t>
            </a:r>
          </a:p>
        </p:txBody>
      </p:sp>
    </p:spTree>
    <p:extLst>
      <p:ext uri="{BB962C8B-B14F-4D97-AF65-F5344CB8AC3E}">
        <p14:creationId xmlns:p14="http://schemas.microsoft.com/office/powerpoint/2010/main" val="3720729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F0B3B373-C640-41AA-A7E5-79B40C859EB8}" type="slidenum">
              <a:rPr lang="en-US" smtClean="0">
                <a:solidFill>
                  <a:srgbClr val="000000"/>
                </a:solidFill>
                <a:latin typeface="Calibri" pitchFamily="34" charset="0"/>
              </a:rPr>
              <a:pPr/>
              <a:t>23</a:t>
            </a:fld>
            <a:endParaRPr lang="en-US" smtClean="0">
              <a:solidFill>
                <a:srgbClr val="000000"/>
              </a:solidFill>
              <a:latin typeface="Calibri" pitchFamily="34" charset="0"/>
            </a:endParaRPr>
          </a:p>
        </p:txBody>
      </p:sp>
    </p:spTree>
    <p:extLst>
      <p:ext uri="{BB962C8B-B14F-4D97-AF65-F5344CB8AC3E}">
        <p14:creationId xmlns:p14="http://schemas.microsoft.com/office/powerpoint/2010/main" val="3965177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0724" name="Slide Number Placeholder 3"/>
          <p:cNvSpPr>
            <a:spLocks noGrp="1"/>
          </p:cNvSpPr>
          <p:nvPr>
            <p:ph type="sldNum" sz="quarter" idx="5"/>
          </p:nvPr>
        </p:nvSpPr>
        <p:spPr>
          <a:noFill/>
        </p:spPr>
        <p:txBody>
          <a:bodyPr/>
          <a:lstStyle/>
          <a:p>
            <a:fld id="{E4CC5823-674D-407F-B8AB-D8CC5054EBDB}" type="slidenum">
              <a:rPr lang="en-US" smtClean="0"/>
              <a:pPr/>
              <a:t>24</a:t>
            </a:fld>
            <a:endParaRPr lang="en-US" smtClean="0"/>
          </a:p>
        </p:txBody>
      </p:sp>
    </p:spTree>
    <p:extLst>
      <p:ext uri="{BB962C8B-B14F-4D97-AF65-F5344CB8AC3E}">
        <p14:creationId xmlns:p14="http://schemas.microsoft.com/office/powerpoint/2010/main" val="193142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1D1F2AA-9B70-4FE5-8194-42FD0C0B24FA}" type="slidenum">
              <a:rPr lang="en-US" smtClean="0"/>
              <a:pPr/>
              <a:t>2</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17575" y="4415709"/>
            <a:ext cx="5046663" cy="4183218"/>
          </a:xfrm>
          <a:noFill/>
          <a:ln/>
        </p:spPr>
        <p:txBody>
          <a:bodyPr/>
          <a:lstStyle/>
          <a:p>
            <a:pPr marL="232075" indent="-232075" eaLnBrk="1" hangingPunct="1"/>
            <a:r>
              <a:rPr lang="en-US" sz="2400" dirty="0"/>
              <a:t>Answers:</a:t>
            </a:r>
          </a:p>
          <a:p>
            <a:pPr marL="232075" indent="-232075" eaLnBrk="1" hangingPunct="1"/>
            <a:r>
              <a:rPr lang="en-US" sz="2400" dirty="0"/>
              <a:t>1. C</a:t>
            </a:r>
          </a:p>
          <a:p>
            <a:pPr marL="232075" indent="-232075" eaLnBrk="1" hangingPunct="1"/>
            <a:r>
              <a:rPr lang="en-US" sz="2400" dirty="0"/>
              <a:t>2. True</a:t>
            </a:r>
          </a:p>
          <a:p>
            <a:pPr marL="232075" indent="-232075" eaLnBrk="1" hangingPunct="1"/>
            <a:r>
              <a:rPr lang="en-US" sz="2400" dirty="0"/>
              <a:t>3.  </a:t>
            </a:r>
            <a:r>
              <a:rPr lang="en-US" sz="2400"/>
              <a:t>D</a:t>
            </a:r>
            <a:endParaRPr lang="en-US" sz="2400" dirty="0"/>
          </a:p>
        </p:txBody>
      </p:sp>
    </p:spTree>
    <p:extLst>
      <p:ext uri="{BB962C8B-B14F-4D97-AF65-F5344CB8AC3E}">
        <p14:creationId xmlns:p14="http://schemas.microsoft.com/office/powerpoint/2010/main" val="337115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p>
        </p:txBody>
      </p:sp>
      <p:sp>
        <p:nvSpPr>
          <p:cNvPr id="23556" name="Slide Number Placeholder 3"/>
          <p:cNvSpPr>
            <a:spLocks noGrp="1"/>
          </p:cNvSpPr>
          <p:nvPr>
            <p:ph type="sldNum" sz="quarter" idx="5"/>
          </p:nvPr>
        </p:nvSpPr>
        <p:spPr>
          <a:noFill/>
        </p:spPr>
        <p:txBody>
          <a:bodyPr/>
          <a:lstStyle/>
          <a:p>
            <a:fld id="{35367D6E-93C3-4EA3-9F32-F1932EDA37C0}" type="slidenum">
              <a:rPr lang="en-US" smtClean="0"/>
              <a:pPr/>
              <a:t>3</a:t>
            </a:fld>
            <a:endParaRPr lang="en-US" smtClean="0"/>
          </a:p>
        </p:txBody>
      </p:sp>
    </p:spTree>
    <p:extLst>
      <p:ext uri="{BB962C8B-B14F-4D97-AF65-F5344CB8AC3E}">
        <p14:creationId xmlns:p14="http://schemas.microsoft.com/office/powerpoint/2010/main" val="2587179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smtClean="0"/>
          </a:p>
        </p:txBody>
      </p:sp>
      <p:sp>
        <p:nvSpPr>
          <p:cNvPr id="24580" name="Slide Number Placeholder 3"/>
          <p:cNvSpPr>
            <a:spLocks noGrp="1"/>
          </p:cNvSpPr>
          <p:nvPr>
            <p:ph type="sldNum" sz="quarter" idx="5"/>
          </p:nvPr>
        </p:nvSpPr>
        <p:spPr>
          <a:noFill/>
        </p:spPr>
        <p:txBody>
          <a:bodyPr/>
          <a:lstStyle/>
          <a:p>
            <a:fld id="{B66E0104-C1CE-43AD-BAC9-24F9C19D4F68}" type="slidenum">
              <a:rPr lang="en-US" smtClean="0"/>
              <a:pPr/>
              <a:t>4</a:t>
            </a:fld>
            <a:endParaRPr lang="en-US" smtClean="0"/>
          </a:p>
        </p:txBody>
      </p:sp>
    </p:spTree>
    <p:extLst>
      <p:ext uri="{BB962C8B-B14F-4D97-AF65-F5344CB8AC3E}">
        <p14:creationId xmlns:p14="http://schemas.microsoft.com/office/powerpoint/2010/main" val="2842180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US" smtClean="0"/>
          </a:p>
        </p:txBody>
      </p:sp>
      <p:sp>
        <p:nvSpPr>
          <p:cNvPr id="25604" name="Slide Number Placeholder 3"/>
          <p:cNvSpPr>
            <a:spLocks noGrp="1"/>
          </p:cNvSpPr>
          <p:nvPr>
            <p:ph type="sldNum" sz="quarter" idx="5"/>
          </p:nvPr>
        </p:nvSpPr>
        <p:spPr>
          <a:noFill/>
        </p:spPr>
        <p:txBody>
          <a:bodyPr/>
          <a:lstStyle/>
          <a:p>
            <a:fld id="{F044E406-D229-4EB3-A486-B23392A40C16}" type="slidenum">
              <a:rPr lang="en-US" smtClean="0"/>
              <a:pPr/>
              <a:t>5</a:t>
            </a:fld>
            <a:endParaRPr lang="en-US" smtClean="0"/>
          </a:p>
        </p:txBody>
      </p:sp>
    </p:spTree>
    <p:extLst>
      <p:ext uri="{BB962C8B-B14F-4D97-AF65-F5344CB8AC3E}">
        <p14:creationId xmlns:p14="http://schemas.microsoft.com/office/powerpoint/2010/main" val="1638134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smtClean="0"/>
          </a:p>
        </p:txBody>
      </p:sp>
      <p:sp>
        <p:nvSpPr>
          <p:cNvPr id="26628" name="Slide Number Placeholder 3"/>
          <p:cNvSpPr>
            <a:spLocks noGrp="1"/>
          </p:cNvSpPr>
          <p:nvPr>
            <p:ph type="sldNum" sz="quarter" idx="5"/>
          </p:nvPr>
        </p:nvSpPr>
        <p:spPr>
          <a:noFill/>
        </p:spPr>
        <p:txBody>
          <a:bodyPr/>
          <a:lstStyle/>
          <a:p>
            <a:fld id="{E0E6896C-C231-490B-A6B1-700B89DE4EC3}" type="slidenum">
              <a:rPr lang="en-US" smtClean="0"/>
              <a:pPr/>
              <a:t>6</a:t>
            </a:fld>
            <a:endParaRPr lang="en-US" smtClean="0"/>
          </a:p>
        </p:txBody>
      </p:sp>
    </p:spTree>
    <p:extLst>
      <p:ext uri="{BB962C8B-B14F-4D97-AF65-F5344CB8AC3E}">
        <p14:creationId xmlns:p14="http://schemas.microsoft.com/office/powerpoint/2010/main" val="50471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p>
        </p:txBody>
      </p:sp>
      <p:sp>
        <p:nvSpPr>
          <p:cNvPr id="27652" name="Slide Number Placeholder 3"/>
          <p:cNvSpPr>
            <a:spLocks noGrp="1"/>
          </p:cNvSpPr>
          <p:nvPr>
            <p:ph type="sldNum" sz="quarter" idx="5"/>
          </p:nvPr>
        </p:nvSpPr>
        <p:spPr>
          <a:noFill/>
        </p:spPr>
        <p:txBody>
          <a:bodyPr/>
          <a:lstStyle/>
          <a:p>
            <a:fld id="{751BFBC0-6C05-4E8A-8447-01204BFA652E}" type="slidenum">
              <a:rPr lang="en-US" smtClean="0"/>
              <a:pPr/>
              <a:t>7</a:t>
            </a:fld>
            <a:endParaRPr lang="en-US" smtClean="0"/>
          </a:p>
        </p:txBody>
      </p:sp>
    </p:spTree>
    <p:extLst>
      <p:ext uri="{BB962C8B-B14F-4D97-AF65-F5344CB8AC3E}">
        <p14:creationId xmlns:p14="http://schemas.microsoft.com/office/powerpoint/2010/main" val="230644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noFill/>
        </p:spPr>
        <p:txBody>
          <a:bodyPr/>
          <a:lstStyle/>
          <a:p>
            <a:fld id="{9A47A001-E55E-46F1-86B6-F03CAF000821}" type="slidenum">
              <a:rPr lang="en-US" smtClean="0"/>
              <a:pPr/>
              <a:t>8</a:t>
            </a:fld>
            <a:endParaRPr lang="en-US" smtClean="0"/>
          </a:p>
        </p:txBody>
      </p:sp>
    </p:spTree>
    <p:extLst>
      <p:ext uri="{BB962C8B-B14F-4D97-AF65-F5344CB8AC3E}">
        <p14:creationId xmlns:p14="http://schemas.microsoft.com/office/powerpoint/2010/main" val="1234160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smtClean="0"/>
          </a:p>
        </p:txBody>
      </p:sp>
      <p:sp>
        <p:nvSpPr>
          <p:cNvPr id="29700" name="Slide Number Placeholder 3"/>
          <p:cNvSpPr>
            <a:spLocks noGrp="1"/>
          </p:cNvSpPr>
          <p:nvPr>
            <p:ph type="sldNum" sz="quarter" idx="5"/>
          </p:nvPr>
        </p:nvSpPr>
        <p:spPr>
          <a:noFill/>
        </p:spPr>
        <p:txBody>
          <a:bodyPr/>
          <a:lstStyle/>
          <a:p>
            <a:fld id="{B933A23C-250C-4D99-8AE8-9C7A604064BC}" type="slidenum">
              <a:rPr lang="en-US" smtClean="0"/>
              <a:pPr/>
              <a:t>9</a:t>
            </a:fld>
            <a:endParaRPr lang="en-US" smtClean="0"/>
          </a:p>
        </p:txBody>
      </p:sp>
    </p:spTree>
    <p:extLst>
      <p:ext uri="{BB962C8B-B14F-4D97-AF65-F5344CB8AC3E}">
        <p14:creationId xmlns:p14="http://schemas.microsoft.com/office/powerpoint/2010/main" val="332431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85FC7E-7228-4D93-9C7F-BA55696F9A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DD35E0-9471-4069-A456-9CE5E8BCFA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5EFEEB-3C1A-4259-8319-D9F5B27F8E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0BA3199-D46D-404C-820E-C99AFB17451A}" type="datetimeFigureOut">
              <a:rPr lang="en-US"/>
              <a:pPr>
                <a:defRPr/>
              </a:pPr>
              <a:t>11/12/2018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BDB220-6777-4EB1-91E5-53CB879085C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FCE4FF-14AB-4ED4-A8C4-888CD139A3AA}" type="datetimeFigureOut">
              <a:rPr lang="en-US"/>
              <a:pPr>
                <a:defRPr/>
              </a:pPr>
              <a:t>11/12/2018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66DE80-A82A-4BD5-B671-6014A36870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22849-6730-432D-B4EE-12A053FFA4CB}" type="datetimeFigureOut">
              <a:rPr lang="en-US"/>
              <a:pPr>
                <a:defRPr/>
              </a:pPr>
              <a:t>11/12/2018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188CBD-9C1A-480B-B456-AC9F9E8160C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DAD261A-5D98-4928-8B1B-BC70974095FC}" type="datetimeFigureOut">
              <a:rPr lang="en-US"/>
              <a:pPr>
                <a:defRPr/>
              </a:pPr>
              <a:t>11/12/2018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E6928E-4F2E-48C4-A9EA-C071FBAB1B4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2E8E5CC-4944-4C9F-855C-0C62B6852CF7}" type="datetimeFigureOut">
              <a:rPr lang="en-US"/>
              <a:pPr>
                <a:defRPr/>
              </a:pPr>
              <a:t>11/12/2018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0C7061E-66C3-486B-95F1-35362855DDE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0D361E-74DF-4407-A339-6FCEE61B96B1}" type="datetimeFigureOut">
              <a:rPr lang="en-US"/>
              <a:pPr>
                <a:defRPr/>
              </a:pPr>
              <a:t>11/12/2018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269215-267B-4A9D-B528-56C15D68E9E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04644C-5741-4166-A8FB-D3E8E1115A6B}" type="datetimeFigureOut">
              <a:rPr lang="en-US"/>
              <a:pPr>
                <a:defRPr/>
              </a:pPr>
              <a:t>11/12/2018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63EBC2E-DBC5-4E2A-B861-5FCE0C0FB82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7C8CA8-320E-45E9-99FF-F6BB6BD986A3}" type="datetimeFigureOut">
              <a:rPr lang="en-US"/>
              <a:pPr>
                <a:defRPr/>
              </a:pPr>
              <a:t>11/12/2018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752507-DF1F-47BE-8BE3-4E9A61BB1B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3A42B5-0EFD-4D52-AE00-66C73AA0BEE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2A5D0F-898B-4AE5-9E89-F044C803947C}" type="datetimeFigureOut">
              <a:rPr lang="en-US"/>
              <a:pPr>
                <a:defRPr/>
              </a:pPr>
              <a:t>11/12/2018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C5D42E-F9D5-4274-9A70-E0CF1DFEE67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2B061C-6601-43B9-8A12-1970A91FA88D}" type="datetimeFigureOut">
              <a:rPr lang="en-US"/>
              <a:pPr>
                <a:defRPr/>
              </a:pPr>
              <a:t>11/12/2018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90C39E-D78E-407C-A137-0E173F8C12E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023FD0-89F9-4B0D-88C2-7BD72BAE7B30}" type="datetimeFigureOut">
              <a:rPr lang="en-US"/>
              <a:pPr>
                <a:defRPr/>
              </a:pPr>
              <a:t>11/12/2018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B9C2AD-311F-406C-BD8F-B999A001FD1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9F3133-DEBA-4365-B334-95F5D8E8FA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646876-0275-461D-91DC-B9C269EAC3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72A1DB0-35F7-4D2F-BFEB-13C35914F4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F88EBE-93B2-4357-90CC-32D99634C4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D265A1-A2D2-4B56-8AC2-92EBA8DDBA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C039BE-FE7C-48B4-AF06-21195DE4863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0438A-33E7-4DF2-B2E0-262672C2DD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FCCA8B3-ED5D-4041-9F53-BAE77A25B3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prstClr val="black">
                    <a:tint val="75000"/>
                  </a:prstClr>
                </a:solidFill>
                <a:latin typeface="Calibri"/>
              </a:defRPr>
            </a:lvl1pPr>
          </a:lstStyle>
          <a:p>
            <a:pPr>
              <a:defRPr/>
            </a:pPr>
            <a:fld id="{D8374CEC-585E-43ED-BAC6-6B683020ED87}" type="datetimeFigureOut">
              <a:rPr lang="en-US"/>
              <a:pPr>
                <a:defRPr/>
              </a:pPr>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prstClr val="black">
                    <a:tint val="75000"/>
                  </a:prstClr>
                </a:solidFill>
                <a:latin typeface="Calibri"/>
              </a:defRPr>
            </a:lvl1pPr>
          </a:lstStyle>
          <a:p>
            <a:pPr>
              <a:defRPr/>
            </a:pPr>
            <a:fld id="{2A0E188F-B586-4B93-9A24-914B2B173E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Center of Gravity and Centroid</a:t>
            </a:r>
          </a:p>
        </p:txBody>
      </p:sp>
      <p:sp>
        <p:nvSpPr>
          <p:cNvPr id="3075" name="Rectangle 3"/>
          <p:cNvSpPr>
            <a:spLocks noGrp="1" noChangeArrowheads="1"/>
          </p:cNvSpPr>
          <p:nvPr>
            <p:ph type="subTitle" idx="1"/>
          </p:nvPr>
        </p:nvSpPr>
        <p:spPr/>
        <p:txBody>
          <a:bodyPr/>
          <a:lstStyle/>
          <a:p>
            <a:pPr eaLnBrk="1" hangingPunct="1"/>
            <a:r>
              <a:rPr lang="en-US" smtClean="0"/>
              <a:t>Sections 9.1 &amp; 9.2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6100" y="533400"/>
            <a:ext cx="2971800" cy="707886"/>
          </a:xfrm>
          <a:prstGeom prst="rect">
            <a:avLst/>
          </a:prstGeom>
          <a:noFill/>
        </p:spPr>
        <p:txBody>
          <a:bodyPr wrap="square" rtlCol="0">
            <a:spAutoFit/>
          </a:bodyPr>
          <a:lstStyle/>
          <a:p>
            <a:r>
              <a:rPr lang="en-US" sz="4000" dirty="0" smtClean="0">
                <a:solidFill>
                  <a:srgbClr val="FF0000"/>
                </a:solidFill>
              </a:rPr>
              <a:t>WARNING</a:t>
            </a:r>
            <a:endParaRPr lang="en-US" sz="4000" dirty="0">
              <a:solidFill>
                <a:srgbClr val="FF0000"/>
              </a:solidFill>
            </a:endParaRPr>
          </a:p>
        </p:txBody>
      </p:sp>
      <p:sp>
        <p:nvSpPr>
          <p:cNvPr id="3" name="TextBox 2"/>
          <p:cNvSpPr txBox="1"/>
          <p:nvPr/>
        </p:nvSpPr>
        <p:spPr>
          <a:xfrm>
            <a:off x="1447800" y="1371600"/>
            <a:ext cx="6172200" cy="646331"/>
          </a:xfrm>
          <a:prstGeom prst="rect">
            <a:avLst/>
          </a:prstGeom>
          <a:noFill/>
        </p:spPr>
        <p:txBody>
          <a:bodyPr wrap="square" rtlCol="0">
            <a:spAutoFit/>
          </a:bodyPr>
          <a:lstStyle/>
          <a:p>
            <a:pPr algn="ctr"/>
            <a:r>
              <a:rPr lang="en-US" dirty="0" smtClean="0"/>
              <a:t>This statics text and your math text likely handle the variables differently.</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524000" y="2286000"/>
                <a:ext cx="6096000" cy="3787512"/>
              </a:xfrm>
              <a:prstGeom prst="rect">
                <a:avLst/>
              </a:prstGeom>
              <a:noFill/>
            </p:spPr>
            <p:txBody>
              <a:bodyPr wrap="square" rtlCol="0">
                <a:spAutoFit/>
              </a:bodyPr>
              <a:lstStyle/>
              <a:p>
                <a:r>
                  <a:rPr lang="en-US" dirty="0" smtClean="0"/>
                  <a:t>For example, in one of the LC Calculus texts, centroids use this formula:</a:t>
                </a:r>
              </a:p>
              <a:p>
                <a:endParaRPr lang="en-US" dirty="0" smtClean="0"/>
              </a:p>
              <a:p>
                <a:r>
                  <a:rPr lang="en-US" b="0" dirty="0" smtClean="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𝐶𝑀</m:t>
                        </m:r>
                      </m:sub>
                    </m:sSub>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𝑀</m:t>
                            </m:r>
                          </m:e>
                          <m:sub>
                            <m:r>
                              <a:rPr lang="en-US" b="0" i="1" smtClean="0">
                                <a:latin typeface="Cambria Math"/>
                              </a:rPr>
                              <m:t>𝑦</m:t>
                            </m:r>
                          </m:sub>
                        </m:sSub>
                      </m:num>
                      <m:den>
                        <m:r>
                          <a:rPr lang="en-US" b="0" i="1" smtClean="0">
                            <a:latin typeface="Cambria Math"/>
                          </a:rPr>
                          <m:t>𝑀</m:t>
                        </m:r>
                      </m:den>
                    </m:f>
                  </m:oMath>
                </a14:m>
                <a:r>
                  <a:rPr lang="en-US" dirty="0" smtClean="0"/>
                  <a:t>; and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𝑦</m:t>
                        </m:r>
                      </m:e>
                      <m:sub>
                        <m:r>
                          <a:rPr lang="en-US" b="0" i="1" smtClean="0">
                            <a:latin typeface="Cambria Math"/>
                          </a:rPr>
                          <m:t>𝐶𝑀</m:t>
                        </m:r>
                      </m:sub>
                    </m:sSub>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𝑀</m:t>
                            </m:r>
                          </m:e>
                          <m:sub>
                            <m:r>
                              <a:rPr lang="en-US" b="0" i="1" smtClean="0">
                                <a:latin typeface="Cambria Math"/>
                              </a:rPr>
                              <m:t>𝑥</m:t>
                            </m:r>
                          </m:sub>
                        </m:sSub>
                      </m:num>
                      <m:den>
                        <m:r>
                          <a:rPr lang="en-US" b="0" i="1" smtClean="0">
                            <a:latin typeface="Cambria Math"/>
                          </a:rPr>
                          <m:t>𝑀</m:t>
                        </m:r>
                      </m:den>
                    </m:f>
                  </m:oMath>
                </a14:m>
                <a:endParaRPr lang="en-US" dirty="0" smtClean="0"/>
              </a:p>
              <a:p>
                <a:endParaRPr lang="en-US" dirty="0" smtClean="0"/>
              </a:p>
              <a:p>
                <a:r>
                  <a:rPr lang="en-US" dirty="0" smtClean="0"/>
                  <a:t>Which is different than the statics text which is:</a:t>
                </a:r>
              </a:p>
              <a:p>
                <a:endParaRPr lang="en-US" dirty="0" smtClean="0"/>
              </a:p>
              <a:p>
                <a:r>
                  <a:rPr lang="en-US" dirty="0" smtClean="0"/>
                  <a:t>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𝑋</m:t>
                        </m:r>
                      </m:e>
                    </m:acc>
                    <m:r>
                      <a:rPr lang="en-US" b="0" i="1" smtClean="0">
                        <a:latin typeface="Cambria Math"/>
                      </a:rPr>
                      <m:t>=</m:t>
                    </m:r>
                    <m:f>
                      <m:fPr>
                        <m:ctrlPr>
                          <a:rPr lang="en-US" b="0" i="1" smtClean="0">
                            <a:latin typeface="Cambria Math" panose="02040503050406030204" pitchFamily="18" charset="0"/>
                          </a:rPr>
                        </m:ctrlPr>
                      </m:fPr>
                      <m:num>
                        <m:nary>
                          <m:naryPr>
                            <m:limLoc m:val="undOvr"/>
                            <m:subHide m:val="on"/>
                            <m:supHide m:val="on"/>
                            <m:ctrlPr>
                              <a:rPr lang="en-US" b="0" i="1" smtClean="0">
                                <a:latin typeface="Cambria Math" panose="02040503050406030204" pitchFamily="18" charset="0"/>
                              </a:rPr>
                            </m:ctrlPr>
                          </m:naryPr>
                          <m:sub/>
                          <m:sup/>
                          <m:e>
                            <m:acc>
                              <m:accPr>
                                <m:chr m:val="̃"/>
                                <m:ctrlPr>
                                  <a:rPr lang="en-US" b="0" i="1" smtClean="0">
                                    <a:latin typeface="Cambria Math" panose="02040503050406030204" pitchFamily="18" charset="0"/>
                                  </a:rPr>
                                </m:ctrlPr>
                              </m:accPr>
                              <m:e>
                                <m:r>
                                  <a:rPr lang="en-US" b="0" i="1" smtClean="0">
                                    <a:latin typeface="Cambria Math"/>
                                  </a:rPr>
                                  <m:t>𝑥</m:t>
                                </m:r>
                              </m:e>
                            </m:acc>
                            <m:r>
                              <a:rPr lang="en-US" b="0" i="1" smtClean="0">
                                <a:latin typeface="Cambria Math"/>
                              </a:rPr>
                              <m:t> </m:t>
                            </m:r>
                            <m:r>
                              <a:rPr lang="en-US" b="0" i="1" smtClean="0">
                                <a:latin typeface="Cambria Math"/>
                              </a:rPr>
                              <m:t>𝑑𝑎</m:t>
                            </m:r>
                          </m:e>
                        </m:nary>
                      </m:num>
                      <m:den>
                        <m:nary>
                          <m:naryPr>
                            <m:limLoc m:val="undOvr"/>
                            <m:subHide m:val="on"/>
                            <m:supHide m:val="on"/>
                            <m:ctrlPr>
                              <a:rPr lang="en-US" b="0" i="1" smtClean="0">
                                <a:latin typeface="Cambria Math" panose="02040503050406030204" pitchFamily="18" charset="0"/>
                              </a:rPr>
                            </m:ctrlPr>
                          </m:naryPr>
                          <m:sub/>
                          <m:sup/>
                          <m:e>
                            <m:r>
                              <a:rPr lang="en-US" b="0" i="1" smtClean="0">
                                <a:latin typeface="Cambria Math"/>
                              </a:rPr>
                              <m:t>𝑑𝑎</m:t>
                            </m:r>
                          </m:e>
                        </m:nary>
                      </m:den>
                    </m:f>
                  </m:oMath>
                </a14:m>
                <a:r>
                  <a:rPr lang="en-US" dirty="0" smtClean="0"/>
                  <a:t>  and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𝑌</m:t>
                        </m:r>
                      </m:e>
                    </m:acc>
                    <m:r>
                      <a:rPr lang="en-US" b="0" i="1" smtClean="0">
                        <a:latin typeface="Cambria Math"/>
                      </a:rPr>
                      <m:t>=</m:t>
                    </m:r>
                    <m:f>
                      <m:fPr>
                        <m:ctrlPr>
                          <a:rPr lang="en-US" b="0" i="1" smtClean="0">
                            <a:latin typeface="Cambria Math" panose="02040503050406030204" pitchFamily="18" charset="0"/>
                          </a:rPr>
                        </m:ctrlPr>
                      </m:fPr>
                      <m:num>
                        <m:nary>
                          <m:naryPr>
                            <m:limLoc m:val="undOvr"/>
                            <m:subHide m:val="on"/>
                            <m:supHide m:val="on"/>
                            <m:ctrlPr>
                              <a:rPr lang="en-US" b="0" i="1" smtClean="0">
                                <a:latin typeface="Cambria Math" panose="02040503050406030204" pitchFamily="18" charset="0"/>
                              </a:rPr>
                            </m:ctrlPr>
                          </m:naryPr>
                          <m:sub/>
                          <m:sup/>
                          <m:e>
                            <m:acc>
                              <m:accPr>
                                <m:chr m:val="̃"/>
                                <m:ctrlPr>
                                  <a:rPr lang="en-US" b="0" i="1" smtClean="0">
                                    <a:latin typeface="Cambria Math" panose="02040503050406030204" pitchFamily="18" charset="0"/>
                                  </a:rPr>
                                </m:ctrlPr>
                              </m:accPr>
                              <m:e>
                                <m:r>
                                  <a:rPr lang="en-US" b="0" i="1" smtClean="0">
                                    <a:latin typeface="Cambria Math"/>
                                  </a:rPr>
                                  <m:t>𝑦</m:t>
                                </m:r>
                              </m:e>
                            </m:acc>
                          </m:e>
                        </m:nary>
                        <m:r>
                          <a:rPr lang="en-US" b="0" i="1" smtClean="0">
                            <a:latin typeface="Cambria Math"/>
                          </a:rPr>
                          <m:t>𝑑𝑎</m:t>
                        </m:r>
                      </m:num>
                      <m:den>
                        <m:nary>
                          <m:naryPr>
                            <m:limLoc m:val="undOvr"/>
                            <m:subHide m:val="on"/>
                            <m:supHide m:val="on"/>
                            <m:ctrlPr>
                              <a:rPr lang="en-US" b="0" i="1" smtClean="0">
                                <a:latin typeface="Cambria Math" panose="02040503050406030204" pitchFamily="18" charset="0"/>
                              </a:rPr>
                            </m:ctrlPr>
                          </m:naryPr>
                          <m:sub/>
                          <m:sup/>
                          <m:e>
                            <m:r>
                              <a:rPr lang="en-US" b="0" i="1" smtClean="0">
                                <a:latin typeface="Cambria Math"/>
                              </a:rPr>
                              <m:t>𝑑𝑎</m:t>
                            </m:r>
                          </m:e>
                        </m:nary>
                      </m:den>
                    </m:f>
                  </m:oMath>
                </a14:m>
                <a:endParaRPr lang="en-US" dirty="0" smtClean="0"/>
              </a:p>
              <a:p>
                <a:endParaRPr lang="en-US" dirty="0" smtClean="0"/>
              </a:p>
              <a:p>
                <a:r>
                  <a:rPr lang="en-US" dirty="0" smtClean="0"/>
                  <a:t>The difference is the math text is describing the distance from the y-axis and the statics text is describing the actual value on the x (or y) axis.</a:t>
                </a:r>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1524000" y="2286000"/>
                <a:ext cx="6096000" cy="3787512"/>
              </a:xfrm>
              <a:prstGeom prst="rect">
                <a:avLst/>
              </a:prstGeom>
              <a:blipFill rotWithShape="1">
                <a:blip r:embed="rId2"/>
                <a:stretch>
                  <a:fillRect l="-800" t="-805" r="-900" b="-1771"/>
                </a:stretch>
              </a:blipFill>
            </p:spPr>
            <p:txBody>
              <a:bodyPr/>
              <a:lstStyle/>
              <a:p>
                <a:r>
                  <a:rPr lang="en-US">
                    <a:noFill/>
                  </a:rPr>
                  <a:t> </a:t>
                </a:r>
              </a:p>
            </p:txBody>
          </p:sp>
        </mc:Fallback>
      </mc:AlternateContent>
    </p:spTree>
    <p:extLst>
      <p:ext uri="{BB962C8B-B14F-4D97-AF65-F5344CB8AC3E}">
        <p14:creationId xmlns:p14="http://schemas.microsoft.com/office/powerpoint/2010/main" val="2944680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953000" y="762000"/>
            <a:ext cx="2941200" cy="2774200"/>
          </a:xfrm>
          <a:prstGeom prst="rect">
            <a:avLst/>
          </a:prstGeom>
        </p:spPr>
      </p:pic>
      <p:sp>
        <p:nvSpPr>
          <p:cNvPr id="5" name="Rectangle 4"/>
          <p:cNvSpPr/>
          <p:nvPr/>
        </p:nvSpPr>
        <p:spPr>
          <a:xfrm>
            <a:off x="533400" y="609600"/>
            <a:ext cx="4953000" cy="369332"/>
          </a:xfrm>
          <a:prstGeom prst="rect">
            <a:avLst/>
          </a:prstGeom>
        </p:spPr>
        <p:txBody>
          <a:bodyPr wrap="square">
            <a:spAutoFit/>
          </a:bodyPr>
          <a:lstStyle/>
          <a:p>
            <a:r>
              <a:rPr lang="en-US" dirty="0">
                <a:latin typeface="TimesTenLTStd-Roman"/>
              </a:rPr>
              <a:t>Locate the centroid (</a:t>
            </a:r>
            <a:r>
              <a:rPr lang="en-US" i="1" dirty="0">
                <a:latin typeface="TimesTenLTStd-Italic"/>
              </a:rPr>
              <a:t>x</a:t>
            </a:r>
            <a:r>
              <a:rPr lang="en-US" dirty="0">
                <a:latin typeface="TimesTenLTStd-Roman"/>
              </a:rPr>
              <a:t>, </a:t>
            </a:r>
            <a:r>
              <a:rPr lang="en-US" i="1" dirty="0">
                <a:latin typeface="TimesTenLTStd-Italic"/>
              </a:rPr>
              <a:t>y</a:t>
            </a:r>
            <a:r>
              <a:rPr lang="en-US" dirty="0">
                <a:latin typeface="TimesTenLTStd-Roman"/>
              </a:rPr>
              <a:t>) of the shaded area.</a:t>
            </a:r>
            <a:endParaRPr lang="en-US" dirty="0"/>
          </a:p>
        </p:txBody>
      </p:sp>
    </p:spTree>
    <p:extLst>
      <p:ext uri="{BB962C8B-B14F-4D97-AF65-F5344CB8AC3E}">
        <p14:creationId xmlns:p14="http://schemas.microsoft.com/office/powerpoint/2010/main" val="2375344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19800" y="533400"/>
            <a:ext cx="2504399" cy="2362200"/>
          </a:xfrm>
          <a:prstGeom prst="rect">
            <a:avLst/>
          </a:prstGeom>
        </p:spPr>
      </p:pic>
      <p:pic>
        <p:nvPicPr>
          <p:cNvPr id="3" name="Picture 2"/>
          <p:cNvPicPr>
            <a:picLocks noChangeAspect="1"/>
          </p:cNvPicPr>
          <p:nvPr/>
        </p:nvPicPr>
        <p:blipFill>
          <a:blip r:embed="rId3"/>
          <a:stretch>
            <a:fillRect/>
          </a:stretch>
        </p:blipFill>
        <p:spPr>
          <a:xfrm>
            <a:off x="76200" y="685800"/>
            <a:ext cx="5943600" cy="2495550"/>
          </a:xfrm>
          <a:prstGeom prst="rect">
            <a:avLst/>
          </a:prstGeom>
        </p:spPr>
      </p:pic>
      <p:pic>
        <p:nvPicPr>
          <p:cNvPr id="4" name="Picture 3"/>
          <p:cNvPicPr>
            <a:picLocks noChangeAspect="1"/>
          </p:cNvPicPr>
          <p:nvPr/>
        </p:nvPicPr>
        <p:blipFill>
          <a:blip r:embed="rId4"/>
          <a:stretch>
            <a:fillRect/>
          </a:stretch>
        </p:blipFill>
        <p:spPr>
          <a:xfrm>
            <a:off x="304800" y="3657600"/>
            <a:ext cx="4095750" cy="1314450"/>
          </a:xfrm>
          <a:prstGeom prst="rect">
            <a:avLst/>
          </a:prstGeom>
        </p:spPr>
      </p:pic>
      <p:pic>
        <p:nvPicPr>
          <p:cNvPr id="5" name="Picture 4"/>
          <p:cNvPicPr>
            <a:picLocks noChangeAspect="1"/>
          </p:cNvPicPr>
          <p:nvPr/>
        </p:nvPicPr>
        <p:blipFill>
          <a:blip r:embed="rId5"/>
          <a:stretch>
            <a:fillRect/>
          </a:stretch>
        </p:blipFill>
        <p:spPr>
          <a:xfrm>
            <a:off x="5122613" y="3886200"/>
            <a:ext cx="3401586" cy="1957388"/>
          </a:xfrm>
          <a:prstGeom prst="rect">
            <a:avLst/>
          </a:prstGeom>
        </p:spPr>
      </p:pic>
    </p:spTree>
    <p:extLst>
      <p:ext uri="{BB962C8B-B14F-4D97-AF65-F5344CB8AC3E}">
        <p14:creationId xmlns:p14="http://schemas.microsoft.com/office/powerpoint/2010/main" val="827746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762000" y="457200"/>
            <a:ext cx="71628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EXAMPLE</a:t>
            </a:r>
          </a:p>
        </p:txBody>
      </p:sp>
      <p:pic>
        <p:nvPicPr>
          <p:cNvPr id="13315" name="Picture 5" descr="p9_9"/>
          <p:cNvPicPr>
            <a:picLocks noChangeAspect="1" noChangeArrowheads="1"/>
          </p:cNvPicPr>
          <p:nvPr/>
        </p:nvPicPr>
        <p:blipFill>
          <a:blip r:embed="rId3" cstate="print">
            <a:lum bright="-48000" contrast="48000"/>
          </a:blip>
          <a:srcRect/>
          <a:stretch>
            <a:fillRect/>
          </a:stretch>
        </p:blipFill>
        <p:spPr bwMode="auto">
          <a:xfrm>
            <a:off x="762000" y="914400"/>
            <a:ext cx="2401888" cy="3048000"/>
          </a:xfrm>
          <a:prstGeom prst="rect">
            <a:avLst/>
          </a:prstGeom>
          <a:noFill/>
          <a:ln w="9525">
            <a:noFill/>
            <a:miter lim="800000"/>
            <a:headEnd/>
            <a:tailEnd/>
          </a:ln>
        </p:spPr>
      </p:pic>
      <p:grpSp>
        <p:nvGrpSpPr>
          <p:cNvPr id="13316" name="Group 6"/>
          <p:cNvGrpSpPr>
            <a:grpSpLocks/>
          </p:cNvGrpSpPr>
          <p:nvPr/>
        </p:nvGrpSpPr>
        <p:grpSpPr bwMode="auto">
          <a:xfrm>
            <a:off x="838200" y="3276600"/>
            <a:ext cx="7848600" cy="2743200"/>
            <a:chOff x="528" y="2112"/>
            <a:chExt cx="4944" cy="1728"/>
          </a:xfrm>
        </p:grpSpPr>
        <p:sp>
          <p:nvSpPr>
            <p:cNvPr id="13325" name="Line 7"/>
            <p:cNvSpPr>
              <a:spLocks noChangeShapeType="1"/>
            </p:cNvSpPr>
            <p:nvPr/>
          </p:nvSpPr>
          <p:spPr bwMode="auto">
            <a:xfrm>
              <a:off x="624" y="2928"/>
              <a:ext cx="48" cy="0"/>
            </a:xfrm>
            <a:prstGeom prst="line">
              <a:avLst/>
            </a:prstGeom>
            <a:noFill/>
            <a:ln w="9525">
              <a:solidFill>
                <a:schemeClr val="tx1"/>
              </a:solidFill>
              <a:round/>
              <a:headEnd/>
              <a:tailEnd/>
            </a:ln>
          </p:spPr>
          <p:txBody>
            <a:bodyPr wrap="none"/>
            <a:lstStyle/>
            <a:p>
              <a:endParaRPr lang="en-US"/>
            </a:p>
          </p:txBody>
        </p:sp>
        <p:grpSp>
          <p:nvGrpSpPr>
            <p:cNvPr id="13326" name="Group 8"/>
            <p:cNvGrpSpPr>
              <a:grpSpLocks/>
            </p:cNvGrpSpPr>
            <p:nvPr/>
          </p:nvGrpSpPr>
          <p:grpSpPr bwMode="auto">
            <a:xfrm>
              <a:off x="528" y="2112"/>
              <a:ext cx="4944" cy="1728"/>
              <a:chOff x="528" y="2112"/>
              <a:chExt cx="4944" cy="1728"/>
            </a:xfrm>
          </p:grpSpPr>
          <p:sp>
            <p:nvSpPr>
              <p:cNvPr id="13327" name="Text Box 9"/>
              <p:cNvSpPr txBox="1">
                <a:spLocks noChangeArrowheads="1"/>
              </p:cNvSpPr>
              <p:nvPr/>
            </p:nvSpPr>
            <p:spPr bwMode="auto">
              <a:xfrm>
                <a:off x="1248" y="2112"/>
                <a:ext cx="4224" cy="863"/>
              </a:xfrm>
              <a:prstGeom prst="rect">
                <a:avLst/>
              </a:prstGeom>
              <a:noFill/>
              <a:ln w="9525">
                <a:noFill/>
                <a:miter lim="800000"/>
                <a:headEnd/>
                <a:tailEnd/>
              </a:ln>
            </p:spPr>
            <p:txBody>
              <a:bodyPr>
                <a:spAutoFit/>
              </a:bodyPr>
              <a:lstStyle/>
              <a:p>
                <a:pPr marL="1824038" indent="-449263">
                  <a:spcBef>
                    <a:spcPct val="50000"/>
                  </a:spcBef>
                </a:pPr>
                <a:r>
                  <a:rPr lang="en-US" sz="2400" b="1" u="sng">
                    <a:latin typeface="Times New Roman" pitchFamily="18" charset="0"/>
                  </a:rPr>
                  <a:t>Solution</a:t>
                </a:r>
                <a:endParaRPr lang="en-US" sz="2400">
                  <a:latin typeface="Times New Roman" pitchFamily="18" charset="0"/>
                </a:endParaRPr>
              </a:p>
              <a:p>
                <a:pPr marL="1824038" indent="-449263">
                  <a:spcBef>
                    <a:spcPct val="50000"/>
                  </a:spcBef>
                </a:pPr>
                <a:r>
                  <a:rPr lang="en-US" sz="2400">
                    <a:latin typeface="Times New Roman" pitchFamily="18" charset="0"/>
                  </a:rPr>
                  <a:t> 1. Since y is given in terms of x, choose  dA as a vertical rectangular strip.</a:t>
                </a:r>
              </a:p>
            </p:txBody>
          </p:sp>
          <p:sp>
            <p:nvSpPr>
              <p:cNvPr id="13328" name="Line 10"/>
              <p:cNvSpPr>
                <a:spLocks noChangeShapeType="1"/>
              </p:cNvSpPr>
              <p:nvPr/>
            </p:nvSpPr>
            <p:spPr bwMode="auto">
              <a:xfrm>
                <a:off x="528" y="2832"/>
                <a:ext cx="0" cy="1008"/>
              </a:xfrm>
              <a:prstGeom prst="line">
                <a:avLst/>
              </a:prstGeom>
              <a:noFill/>
              <a:ln w="9525">
                <a:solidFill>
                  <a:schemeClr val="tx1"/>
                </a:solidFill>
                <a:round/>
                <a:headEnd/>
                <a:tailEnd/>
              </a:ln>
            </p:spPr>
            <p:txBody>
              <a:bodyPr wrap="none"/>
              <a:lstStyle/>
              <a:p>
                <a:endParaRPr lang="en-US"/>
              </a:p>
            </p:txBody>
          </p:sp>
          <p:sp>
            <p:nvSpPr>
              <p:cNvPr id="13329" name="Line 11"/>
              <p:cNvSpPr>
                <a:spLocks noChangeShapeType="1"/>
              </p:cNvSpPr>
              <p:nvPr/>
            </p:nvSpPr>
            <p:spPr bwMode="auto">
              <a:xfrm>
                <a:off x="528" y="3840"/>
                <a:ext cx="864" cy="0"/>
              </a:xfrm>
              <a:prstGeom prst="line">
                <a:avLst/>
              </a:prstGeom>
              <a:noFill/>
              <a:ln w="9525">
                <a:solidFill>
                  <a:schemeClr val="tx1"/>
                </a:solidFill>
                <a:round/>
                <a:headEnd/>
                <a:tailEnd/>
              </a:ln>
            </p:spPr>
            <p:txBody>
              <a:bodyPr wrap="none"/>
              <a:lstStyle/>
              <a:p>
                <a:endParaRPr lang="en-US"/>
              </a:p>
            </p:txBody>
          </p:sp>
          <p:sp>
            <p:nvSpPr>
              <p:cNvPr id="13330" name="Line 12"/>
              <p:cNvSpPr>
                <a:spLocks noChangeShapeType="1"/>
              </p:cNvSpPr>
              <p:nvPr/>
            </p:nvSpPr>
            <p:spPr bwMode="auto">
              <a:xfrm>
                <a:off x="624" y="2928"/>
                <a:ext cx="0" cy="912"/>
              </a:xfrm>
              <a:prstGeom prst="line">
                <a:avLst/>
              </a:prstGeom>
              <a:noFill/>
              <a:ln w="9525">
                <a:solidFill>
                  <a:schemeClr val="tx1"/>
                </a:solidFill>
                <a:round/>
                <a:headEnd/>
                <a:tailEnd/>
              </a:ln>
            </p:spPr>
            <p:txBody>
              <a:bodyPr wrap="none"/>
              <a:lstStyle/>
              <a:p>
                <a:endParaRPr lang="en-US"/>
              </a:p>
            </p:txBody>
          </p:sp>
          <p:sp>
            <p:nvSpPr>
              <p:cNvPr id="13331" name="Line 13"/>
              <p:cNvSpPr>
                <a:spLocks noChangeShapeType="1"/>
              </p:cNvSpPr>
              <p:nvPr/>
            </p:nvSpPr>
            <p:spPr bwMode="auto">
              <a:xfrm>
                <a:off x="672" y="2928"/>
                <a:ext cx="0" cy="912"/>
              </a:xfrm>
              <a:prstGeom prst="line">
                <a:avLst/>
              </a:prstGeom>
              <a:noFill/>
              <a:ln w="9525">
                <a:solidFill>
                  <a:schemeClr val="tx1"/>
                </a:solidFill>
                <a:round/>
                <a:headEnd/>
                <a:tailEnd/>
              </a:ln>
            </p:spPr>
            <p:txBody>
              <a:bodyPr wrap="none"/>
              <a:lstStyle/>
              <a:p>
                <a:endParaRPr lang="en-US"/>
              </a:p>
            </p:txBody>
          </p:sp>
          <p:sp>
            <p:nvSpPr>
              <p:cNvPr id="13332" name="Arc 14"/>
              <p:cNvSpPr>
                <a:spLocks/>
              </p:cNvSpPr>
              <p:nvPr/>
            </p:nvSpPr>
            <p:spPr bwMode="auto">
              <a:xfrm>
                <a:off x="528" y="2880"/>
                <a:ext cx="576" cy="960"/>
              </a:xfrm>
              <a:custGeom>
                <a:avLst/>
                <a:gdLst>
                  <a:gd name="T0" fmla="*/ 0 w 21600"/>
                  <a:gd name="T1" fmla="*/ 0 h 21600"/>
                  <a:gd name="T2" fmla="*/ 15 w 21600"/>
                  <a:gd name="T3" fmla="*/ 43 h 21600"/>
                  <a:gd name="T4" fmla="*/ 0 w 21600"/>
                  <a:gd name="T5" fmla="*/ 4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13333" name="Text Box 15"/>
              <p:cNvSpPr txBox="1">
                <a:spLocks noChangeArrowheads="1"/>
              </p:cNvSpPr>
              <p:nvPr/>
            </p:nvSpPr>
            <p:spPr bwMode="auto">
              <a:xfrm>
                <a:off x="576" y="3235"/>
                <a:ext cx="178" cy="269"/>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a:t>
                </a:r>
                <a:endParaRPr lang="en-US" sz="2200">
                  <a:latin typeface="Times New Roman" pitchFamily="18" charset="0"/>
                </a:endParaRPr>
              </a:p>
            </p:txBody>
          </p:sp>
          <p:sp>
            <p:nvSpPr>
              <p:cNvPr id="13334" name="Text Box 16"/>
              <p:cNvSpPr txBox="1">
                <a:spLocks noChangeArrowheads="1"/>
              </p:cNvSpPr>
              <p:nvPr/>
            </p:nvSpPr>
            <p:spPr bwMode="auto">
              <a:xfrm>
                <a:off x="576" y="2803"/>
                <a:ext cx="178" cy="269"/>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a:t>
                </a:r>
                <a:endParaRPr lang="en-US" sz="2200">
                  <a:latin typeface="Times New Roman" pitchFamily="18" charset="0"/>
                </a:endParaRPr>
              </a:p>
            </p:txBody>
          </p:sp>
          <p:sp>
            <p:nvSpPr>
              <p:cNvPr id="13335" name="Line 17"/>
              <p:cNvSpPr>
                <a:spLocks noChangeShapeType="1"/>
              </p:cNvSpPr>
              <p:nvPr/>
            </p:nvSpPr>
            <p:spPr bwMode="auto">
              <a:xfrm flipV="1">
                <a:off x="672" y="2784"/>
                <a:ext cx="336" cy="144"/>
              </a:xfrm>
              <a:prstGeom prst="line">
                <a:avLst/>
              </a:prstGeom>
              <a:noFill/>
              <a:ln w="9525">
                <a:solidFill>
                  <a:schemeClr val="tx1"/>
                </a:solidFill>
                <a:round/>
                <a:headEnd/>
                <a:tailEnd/>
              </a:ln>
            </p:spPr>
            <p:txBody>
              <a:bodyPr wrap="none"/>
              <a:lstStyle/>
              <a:p>
                <a:endParaRPr lang="en-US"/>
              </a:p>
            </p:txBody>
          </p:sp>
          <p:sp>
            <p:nvSpPr>
              <p:cNvPr id="13336" name="Text Box 18"/>
              <p:cNvSpPr txBox="1">
                <a:spLocks noChangeArrowheads="1"/>
              </p:cNvSpPr>
              <p:nvPr/>
            </p:nvSpPr>
            <p:spPr bwMode="auto">
              <a:xfrm>
                <a:off x="1094" y="2585"/>
                <a:ext cx="336" cy="269"/>
              </a:xfrm>
              <a:prstGeom prst="rect">
                <a:avLst/>
              </a:prstGeom>
              <a:noFill/>
              <a:ln w="9525">
                <a:noFill/>
                <a:miter lim="800000"/>
                <a:headEnd/>
                <a:tailEnd/>
              </a:ln>
            </p:spPr>
            <p:txBody>
              <a:bodyPr wrap="none">
                <a:spAutoFit/>
              </a:bodyPr>
              <a:lstStyle/>
              <a:p>
                <a:r>
                  <a:rPr lang="en-US" sz="2200">
                    <a:latin typeface="Times New Roman" pitchFamily="18" charset="0"/>
                  </a:rPr>
                  <a:t>x,y</a:t>
                </a:r>
              </a:p>
            </p:txBody>
          </p:sp>
          <p:sp>
            <p:nvSpPr>
              <p:cNvPr id="13337" name="Line 19"/>
              <p:cNvSpPr>
                <a:spLocks noChangeShapeType="1"/>
              </p:cNvSpPr>
              <p:nvPr/>
            </p:nvSpPr>
            <p:spPr bwMode="auto">
              <a:xfrm flipV="1">
                <a:off x="720" y="3120"/>
                <a:ext cx="576" cy="240"/>
              </a:xfrm>
              <a:prstGeom prst="line">
                <a:avLst/>
              </a:prstGeom>
              <a:noFill/>
              <a:ln w="9525">
                <a:solidFill>
                  <a:schemeClr val="tx1"/>
                </a:solidFill>
                <a:round/>
                <a:headEnd/>
                <a:tailEnd/>
              </a:ln>
            </p:spPr>
            <p:txBody>
              <a:bodyPr wrap="none"/>
              <a:lstStyle/>
              <a:p>
                <a:endParaRPr lang="en-US"/>
              </a:p>
            </p:txBody>
          </p:sp>
          <p:sp>
            <p:nvSpPr>
              <p:cNvPr id="13338" name="Text Box 20"/>
              <p:cNvSpPr txBox="1">
                <a:spLocks noChangeArrowheads="1"/>
              </p:cNvSpPr>
              <p:nvPr/>
            </p:nvSpPr>
            <p:spPr bwMode="auto">
              <a:xfrm>
                <a:off x="1296" y="2947"/>
                <a:ext cx="424" cy="269"/>
              </a:xfrm>
              <a:prstGeom prst="rect">
                <a:avLst/>
              </a:prstGeom>
              <a:noFill/>
              <a:ln w="9525">
                <a:noFill/>
                <a:miter lim="800000"/>
                <a:headEnd/>
                <a:tailEnd/>
              </a:ln>
            </p:spPr>
            <p:txBody>
              <a:bodyPr wrap="none">
                <a:spAutoFit/>
              </a:bodyPr>
              <a:lstStyle/>
              <a:p>
                <a:r>
                  <a:rPr lang="en-US" sz="2200">
                    <a:latin typeface="Times New Roman" pitchFamily="18" charset="0"/>
                  </a:rPr>
                  <a:t>x , y</a:t>
                </a:r>
              </a:p>
            </p:txBody>
          </p:sp>
          <p:sp>
            <p:nvSpPr>
              <p:cNvPr id="13339" name="Text Box 21"/>
              <p:cNvSpPr txBox="1">
                <a:spLocks noChangeArrowheads="1"/>
              </p:cNvSpPr>
              <p:nvPr/>
            </p:nvSpPr>
            <p:spPr bwMode="auto">
              <a:xfrm>
                <a:off x="1508" y="2832"/>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sp>
            <p:nvSpPr>
              <p:cNvPr id="13340" name="Text Box 22"/>
              <p:cNvSpPr txBox="1">
                <a:spLocks noChangeArrowheads="1"/>
              </p:cNvSpPr>
              <p:nvPr/>
            </p:nvSpPr>
            <p:spPr bwMode="auto">
              <a:xfrm>
                <a:off x="1296" y="2832"/>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grpSp>
      </p:grpSp>
      <p:grpSp>
        <p:nvGrpSpPr>
          <p:cNvPr id="13317" name="Group 23"/>
          <p:cNvGrpSpPr>
            <a:grpSpLocks/>
          </p:cNvGrpSpPr>
          <p:nvPr/>
        </p:nvGrpSpPr>
        <p:grpSpPr bwMode="auto">
          <a:xfrm>
            <a:off x="3429000" y="4848225"/>
            <a:ext cx="4724400" cy="1004888"/>
            <a:chOff x="2160" y="3054"/>
            <a:chExt cx="2976" cy="633"/>
          </a:xfrm>
        </p:grpSpPr>
        <p:sp>
          <p:nvSpPr>
            <p:cNvPr id="13322" name="Text Box 24"/>
            <p:cNvSpPr txBox="1">
              <a:spLocks noChangeArrowheads="1"/>
            </p:cNvSpPr>
            <p:nvPr/>
          </p:nvSpPr>
          <p:spPr bwMode="auto">
            <a:xfrm>
              <a:off x="2160" y="3054"/>
              <a:ext cx="2976" cy="633"/>
            </a:xfrm>
            <a:prstGeom prst="rect">
              <a:avLst/>
            </a:prstGeom>
            <a:noFill/>
            <a:ln w="9525">
              <a:noFill/>
              <a:miter lim="800000"/>
              <a:headEnd/>
              <a:tailEnd/>
            </a:ln>
          </p:spPr>
          <p:txBody>
            <a:bodyPr>
              <a:spAutoFit/>
            </a:bodyPr>
            <a:lstStyle/>
            <a:p>
              <a:pPr marL="457200" indent="-457200">
                <a:spcBef>
                  <a:spcPct val="50000"/>
                </a:spcBef>
              </a:pPr>
              <a:r>
                <a:rPr lang="en-US" sz="2400">
                  <a:latin typeface="Times New Roman" pitchFamily="18" charset="0"/>
                </a:rPr>
                <a:t>2. dA   =    y dx    =   (9  </a:t>
              </a:r>
              <a:r>
                <a:rPr lang="en-US" sz="2400">
                  <a:latin typeface="Times New Roman" pitchFamily="18" charset="0"/>
                  <a:cs typeface="Times New Roman" pitchFamily="18" charset="0"/>
                </a:rPr>
                <a:t>–  x</a:t>
              </a:r>
              <a:r>
                <a:rPr lang="en-US" sz="2400" baseline="30000">
                  <a:latin typeface="Times New Roman" pitchFamily="18" charset="0"/>
                  <a:cs typeface="Times New Roman" pitchFamily="18" charset="0"/>
                </a:rPr>
                <a:t>2</a:t>
              </a:r>
              <a:r>
                <a:rPr lang="en-US" sz="2400">
                  <a:latin typeface="Times New Roman" pitchFamily="18" charset="0"/>
                  <a:cs typeface="Times New Roman" pitchFamily="18" charset="0"/>
                </a:rPr>
                <a:t>) dx</a:t>
              </a:r>
            </a:p>
            <a:p>
              <a:pPr marL="457200" indent="-457200">
                <a:spcBef>
                  <a:spcPct val="50000"/>
                </a:spcBef>
              </a:pPr>
              <a:r>
                <a:rPr lang="en-US" sz="2400">
                  <a:latin typeface="Times New Roman" pitchFamily="18" charset="0"/>
                  <a:cs typeface="Times New Roman" pitchFamily="18" charset="0"/>
                </a:rPr>
                <a:t>3. x   =   x  and     y  =   y / 2</a:t>
              </a:r>
              <a:endParaRPr lang="en-US" sz="2400">
                <a:latin typeface="Times New Roman" pitchFamily="18" charset="0"/>
              </a:endParaRPr>
            </a:p>
          </p:txBody>
        </p:sp>
        <p:sp>
          <p:nvSpPr>
            <p:cNvPr id="13323" name="Text Box 25"/>
            <p:cNvSpPr txBox="1">
              <a:spLocks noChangeArrowheads="1"/>
            </p:cNvSpPr>
            <p:nvPr/>
          </p:nvSpPr>
          <p:spPr bwMode="auto">
            <a:xfrm>
              <a:off x="3552" y="3312"/>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sp>
          <p:nvSpPr>
            <p:cNvPr id="13324" name="Text Box 26"/>
            <p:cNvSpPr txBox="1">
              <a:spLocks noChangeArrowheads="1"/>
            </p:cNvSpPr>
            <p:nvPr/>
          </p:nvSpPr>
          <p:spPr bwMode="auto">
            <a:xfrm>
              <a:off x="2352" y="3312"/>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grpSp>
      <p:grpSp>
        <p:nvGrpSpPr>
          <p:cNvPr id="13318" name="Group 27"/>
          <p:cNvGrpSpPr>
            <a:grpSpLocks/>
          </p:cNvGrpSpPr>
          <p:nvPr/>
        </p:nvGrpSpPr>
        <p:grpSpPr bwMode="auto">
          <a:xfrm>
            <a:off x="3733800" y="1219200"/>
            <a:ext cx="4953000" cy="1552575"/>
            <a:chOff x="2352" y="768"/>
            <a:chExt cx="3120" cy="978"/>
          </a:xfrm>
        </p:grpSpPr>
        <p:sp>
          <p:nvSpPr>
            <p:cNvPr id="13319" name="Text Box 28"/>
            <p:cNvSpPr txBox="1">
              <a:spLocks noChangeArrowheads="1"/>
            </p:cNvSpPr>
            <p:nvPr/>
          </p:nvSpPr>
          <p:spPr bwMode="auto">
            <a:xfrm>
              <a:off x="2352" y="768"/>
              <a:ext cx="3120" cy="97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Given:</a:t>
              </a:r>
              <a:r>
                <a:rPr lang="en-US" sz="2400">
                  <a:latin typeface="Times New Roman" pitchFamily="18" charset="0"/>
                </a:rPr>
                <a:t>	 The area as shown.</a:t>
              </a:r>
            </a:p>
            <a:p>
              <a:pPr>
                <a:spcBef>
                  <a:spcPct val="50000"/>
                </a:spcBef>
              </a:pPr>
              <a:r>
                <a:rPr lang="en-US" sz="2400" b="1">
                  <a:latin typeface="Times New Roman" pitchFamily="18" charset="0"/>
                </a:rPr>
                <a:t>Find:</a:t>
              </a:r>
              <a:r>
                <a:rPr lang="en-US" sz="2400">
                  <a:latin typeface="Times New Roman" pitchFamily="18" charset="0"/>
                </a:rPr>
                <a:t>	 The centroid location (x , y)</a:t>
              </a:r>
            </a:p>
            <a:p>
              <a:pPr>
                <a:spcBef>
                  <a:spcPct val="50000"/>
                </a:spcBef>
              </a:pPr>
              <a:r>
                <a:rPr lang="en-US" sz="2400" b="1" u="sng">
                  <a:latin typeface="Times New Roman" pitchFamily="18" charset="0"/>
                </a:rPr>
                <a:t>Plan</a:t>
              </a:r>
              <a:r>
                <a:rPr lang="en-US" sz="2400" b="1">
                  <a:latin typeface="Times New Roman" pitchFamily="18" charset="0"/>
                </a:rPr>
                <a:t>:</a:t>
              </a:r>
              <a:r>
                <a:rPr lang="en-US" sz="2400">
                  <a:latin typeface="Times New Roman" pitchFamily="18" charset="0"/>
                </a:rPr>
                <a:t>	 Follow the steps.</a:t>
              </a:r>
              <a:endParaRPr lang="en-US" sz="2400" b="1" u="sng">
                <a:latin typeface="Times New Roman" pitchFamily="18" charset="0"/>
              </a:endParaRPr>
            </a:p>
          </p:txBody>
        </p:sp>
        <p:sp>
          <p:nvSpPr>
            <p:cNvPr id="13320" name="Line 29"/>
            <p:cNvSpPr>
              <a:spLocks noChangeShapeType="1"/>
            </p:cNvSpPr>
            <p:nvPr/>
          </p:nvSpPr>
          <p:spPr bwMode="auto">
            <a:xfrm flipV="1">
              <a:off x="4992" y="1200"/>
              <a:ext cx="96" cy="0"/>
            </a:xfrm>
            <a:prstGeom prst="line">
              <a:avLst/>
            </a:prstGeom>
            <a:noFill/>
            <a:ln w="9525">
              <a:solidFill>
                <a:schemeClr val="tx1"/>
              </a:solidFill>
              <a:round/>
              <a:headEnd/>
              <a:tailEnd/>
            </a:ln>
          </p:spPr>
          <p:txBody>
            <a:bodyPr wrap="none"/>
            <a:lstStyle/>
            <a:p>
              <a:endParaRPr lang="en-US"/>
            </a:p>
          </p:txBody>
        </p:sp>
        <p:sp>
          <p:nvSpPr>
            <p:cNvPr id="13321" name="Line 30"/>
            <p:cNvSpPr>
              <a:spLocks noChangeShapeType="1"/>
            </p:cNvSpPr>
            <p:nvPr/>
          </p:nvSpPr>
          <p:spPr bwMode="auto">
            <a:xfrm>
              <a:off x="4752" y="1200"/>
              <a:ext cx="96" cy="0"/>
            </a:xfrm>
            <a:prstGeom prst="line">
              <a:avLst/>
            </a:prstGeom>
            <a:noFill/>
            <a:ln w="9525">
              <a:solidFill>
                <a:schemeClr val="tx1"/>
              </a:solidFill>
              <a:round/>
              <a:headEnd/>
              <a:tailEnd/>
            </a:ln>
          </p:spPr>
          <p:txBody>
            <a:bodyPr wrap="none"/>
            <a:lstStyle/>
            <a:p>
              <a:endParaRPr lang="en-US"/>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276600" y="457200"/>
            <a:ext cx="2971800" cy="822325"/>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EXAMPLE </a:t>
            </a:r>
            <a:r>
              <a:rPr lang="en-US" sz="2400">
                <a:latin typeface="Times New Roman" pitchFamily="18" charset="0"/>
              </a:rPr>
              <a:t>(continued)</a:t>
            </a:r>
          </a:p>
        </p:txBody>
      </p:sp>
      <p:grpSp>
        <p:nvGrpSpPr>
          <p:cNvPr id="14339" name="Group 5"/>
          <p:cNvGrpSpPr>
            <a:grpSpLocks/>
          </p:cNvGrpSpPr>
          <p:nvPr/>
        </p:nvGrpSpPr>
        <p:grpSpPr bwMode="auto">
          <a:xfrm>
            <a:off x="457200" y="1143000"/>
            <a:ext cx="8077200" cy="671513"/>
            <a:chOff x="288" y="720"/>
            <a:chExt cx="5088" cy="423"/>
          </a:xfrm>
        </p:grpSpPr>
        <p:sp>
          <p:nvSpPr>
            <p:cNvPr id="14362" name="Line 6"/>
            <p:cNvSpPr>
              <a:spLocks noChangeShapeType="1"/>
            </p:cNvSpPr>
            <p:nvPr/>
          </p:nvSpPr>
          <p:spPr bwMode="auto">
            <a:xfrm>
              <a:off x="624" y="912"/>
              <a:ext cx="96" cy="0"/>
            </a:xfrm>
            <a:prstGeom prst="line">
              <a:avLst/>
            </a:prstGeom>
            <a:noFill/>
            <a:ln w="9525">
              <a:solidFill>
                <a:schemeClr val="tx1"/>
              </a:solidFill>
              <a:round/>
              <a:headEnd/>
              <a:tailEnd/>
            </a:ln>
          </p:spPr>
          <p:txBody>
            <a:bodyPr wrap="none"/>
            <a:lstStyle/>
            <a:p>
              <a:endParaRPr lang="en-US"/>
            </a:p>
          </p:txBody>
        </p:sp>
        <p:sp>
          <p:nvSpPr>
            <p:cNvPr id="14363" name="Text Box 7"/>
            <p:cNvSpPr txBox="1">
              <a:spLocks noChangeArrowheads="1"/>
            </p:cNvSpPr>
            <p:nvPr/>
          </p:nvSpPr>
          <p:spPr bwMode="auto">
            <a:xfrm>
              <a:off x="288" y="816"/>
              <a:ext cx="5088" cy="327"/>
            </a:xfrm>
            <a:prstGeom prst="rect">
              <a:avLst/>
            </a:prstGeom>
            <a:noFill/>
            <a:ln w="9525">
              <a:noFill/>
              <a:miter lim="800000"/>
              <a:headEnd/>
              <a:tailEnd/>
            </a:ln>
          </p:spPr>
          <p:txBody>
            <a:bodyPr>
              <a:spAutoFit/>
            </a:bodyPr>
            <a:lstStyle/>
            <a:p>
              <a:pPr marL="457200" indent="-457200">
                <a:spcBef>
                  <a:spcPct val="50000"/>
                </a:spcBef>
              </a:pPr>
              <a:r>
                <a:rPr lang="en-US" sz="2800">
                  <a:latin typeface="Times New Roman" pitchFamily="18" charset="0"/>
                </a:rPr>
                <a:t>4.	x   =  ( </a:t>
              </a:r>
              <a:r>
                <a:rPr lang="en-US" sz="2800">
                  <a:latin typeface="Times New Roman" pitchFamily="18" charset="0"/>
                  <a:sym typeface="Symbol" pitchFamily="18" charset="2"/>
                </a:rPr>
                <a:t></a:t>
              </a:r>
              <a:r>
                <a:rPr lang="en-US" sz="2800" baseline="-25000">
                  <a:latin typeface="Times New Roman" pitchFamily="18" charset="0"/>
                  <a:sym typeface="Symbol" pitchFamily="18" charset="2"/>
                </a:rPr>
                <a:t>A</a:t>
              </a:r>
              <a:r>
                <a:rPr lang="en-US" sz="2800">
                  <a:latin typeface="Times New Roman" pitchFamily="18" charset="0"/>
                  <a:sym typeface="Symbol" pitchFamily="18" charset="2"/>
                </a:rPr>
                <a:t> x  dA ) / ( </a:t>
              </a:r>
              <a:r>
                <a:rPr lang="en-US" sz="2800" baseline="-25000">
                  <a:latin typeface="Times New Roman" pitchFamily="18" charset="0"/>
                  <a:sym typeface="Symbol" pitchFamily="18" charset="2"/>
                </a:rPr>
                <a:t>A</a:t>
              </a:r>
              <a:r>
                <a:rPr lang="en-US" sz="2800">
                  <a:latin typeface="Times New Roman" pitchFamily="18" charset="0"/>
                  <a:sym typeface="Symbol" pitchFamily="18" charset="2"/>
                </a:rPr>
                <a:t> dA )</a:t>
              </a:r>
            </a:p>
          </p:txBody>
        </p:sp>
        <p:sp>
          <p:nvSpPr>
            <p:cNvPr id="14364" name="Text Box 8"/>
            <p:cNvSpPr txBox="1">
              <a:spLocks noChangeArrowheads="1"/>
            </p:cNvSpPr>
            <p:nvPr/>
          </p:nvSpPr>
          <p:spPr bwMode="auto">
            <a:xfrm>
              <a:off x="1460" y="720"/>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grpSp>
      <p:grpSp>
        <p:nvGrpSpPr>
          <p:cNvPr id="14340" name="Group 9"/>
          <p:cNvGrpSpPr>
            <a:grpSpLocks/>
          </p:cNvGrpSpPr>
          <p:nvPr/>
        </p:nvGrpSpPr>
        <p:grpSpPr bwMode="auto">
          <a:xfrm>
            <a:off x="533400" y="1981200"/>
            <a:ext cx="7924800" cy="2408238"/>
            <a:chOff x="336" y="1248"/>
            <a:chExt cx="4992" cy="1517"/>
          </a:xfrm>
        </p:grpSpPr>
        <p:sp>
          <p:nvSpPr>
            <p:cNvPr id="14353" name="Text Box 10"/>
            <p:cNvSpPr txBox="1">
              <a:spLocks noChangeArrowheads="1"/>
            </p:cNvSpPr>
            <p:nvPr/>
          </p:nvSpPr>
          <p:spPr bwMode="auto">
            <a:xfrm>
              <a:off x="5078" y="1481"/>
              <a:ext cx="204" cy="269"/>
            </a:xfrm>
            <a:prstGeom prst="rect">
              <a:avLst/>
            </a:prstGeom>
            <a:noFill/>
            <a:ln w="9525">
              <a:noFill/>
              <a:miter lim="800000"/>
              <a:headEnd/>
              <a:tailEnd/>
            </a:ln>
          </p:spPr>
          <p:txBody>
            <a:bodyPr wrap="none">
              <a:spAutoFit/>
            </a:bodyPr>
            <a:lstStyle/>
            <a:p>
              <a:r>
                <a:rPr lang="en-US" sz="2200">
                  <a:latin typeface="Times New Roman" pitchFamily="18" charset="0"/>
                </a:rPr>
                <a:t>0</a:t>
              </a:r>
            </a:p>
          </p:txBody>
        </p:sp>
        <p:sp>
          <p:nvSpPr>
            <p:cNvPr id="14354" name="Text Box 11"/>
            <p:cNvSpPr txBox="1">
              <a:spLocks noChangeArrowheads="1"/>
            </p:cNvSpPr>
            <p:nvPr/>
          </p:nvSpPr>
          <p:spPr bwMode="auto">
            <a:xfrm>
              <a:off x="4704" y="1920"/>
              <a:ext cx="204" cy="269"/>
            </a:xfrm>
            <a:prstGeom prst="rect">
              <a:avLst/>
            </a:prstGeom>
            <a:noFill/>
            <a:ln w="9525">
              <a:noFill/>
              <a:miter lim="800000"/>
              <a:headEnd/>
              <a:tailEnd/>
            </a:ln>
          </p:spPr>
          <p:txBody>
            <a:bodyPr wrap="none">
              <a:spAutoFit/>
            </a:bodyPr>
            <a:lstStyle/>
            <a:p>
              <a:r>
                <a:rPr lang="en-US" sz="2200">
                  <a:latin typeface="Times New Roman" pitchFamily="18" charset="0"/>
                </a:rPr>
                <a:t>0</a:t>
              </a:r>
            </a:p>
          </p:txBody>
        </p:sp>
        <p:sp>
          <p:nvSpPr>
            <p:cNvPr id="14355" name="Text Box 12"/>
            <p:cNvSpPr txBox="1">
              <a:spLocks noChangeArrowheads="1"/>
            </p:cNvSpPr>
            <p:nvPr/>
          </p:nvSpPr>
          <p:spPr bwMode="auto">
            <a:xfrm>
              <a:off x="336" y="1344"/>
              <a:ext cx="4992" cy="1421"/>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rPr>
                <a:t>	 </a:t>
              </a:r>
              <a:r>
                <a:rPr lang="en-US" sz="2800" baseline="-25000">
                  <a:latin typeface="Times New Roman" pitchFamily="18" charset="0"/>
                </a:rPr>
                <a:t>0 </a:t>
              </a:r>
              <a:r>
                <a:rPr lang="en-US" sz="2800">
                  <a:latin typeface="Times New Roman" pitchFamily="18" charset="0"/>
                  <a:sym typeface="Symbol" pitchFamily="18" charset="2"/>
                </a:rPr>
                <a:t>  x  ( 9  </a:t>
              </a:r>
              <a:r>
                <a:rPr lang="en-US" sz="2800">
                  <a:latin typeface="Times New Roman" pitchFamily="18" charset="0"/>
                  <a:cs typeface="Times New Roman" pitchFamily="18" charset="0"/>
                </a:rPr>
                <a:t>–  x</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 d x	[ 9 (x</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)/2</a:t>
              </a:r>
              <a:r>
                <a:rPr lang="en-US" sz="2800">
                  <a:latin typeface="Times New Roman" pitchFamily="18" charset="0"/>
                  <a:sym typeface="Symbol" pitchFamily="18" charset="2"/>
                </a:rPr>
                <a:t>  </a:t>
              </a:r>
              <a:r>
                <a:rPr lang="en-US" sz="2800">
                  <a:latin typeface="Times New Roman" pitchFamily="18" charset="0"/>
                  <a:cs typeface="Times New Roman" pitchFamily="18" charset="0"/>
                </a:rPr>
                <a:t>–  (x</a:t>
              </a:r>
              <a:r>
                <a:rPr lang="en-US" sz="2800" baseline="30000">
                  <a:latin typeface="Times New Roman" pitchFamily="18" charset="0"/>
                  <a:cs typeface="Times New Roman" pitchFamily="18" charset="0"/>
                </a:rPr>
                <a:t>4</a:t>
              </a:r>
              <a:r>
                <a:rPr lang="en-US" sz="2800">
                  <a:latin typeface="Times New Roman" pitchFamily="18" charset="0"/>
                  <a:cs typeface="Times New Roman" pitchFamily="18" charset="0"/>
                </a:rPr>
                <a:t>) / 4] </a:t>
              </a:r>
              <a:r>
                <a:rPr lang="en-US" sz="2800" baseline="30000">
                  <a:latin typeface="Times New Roman" pitchFamily="18" charset="0"/>
                  <a:cs typeface="Times New Roman" pitchFamily="18" charset="0"/>
                </a:rPr>
                <a:t>3</a:t>
              </a:r>
              <a:endParaRPr lang="en-US" sz="2800">
                <a:latin typeface="Times New Roman" pitchFamily="18" charset="0"/>
              </a:endParaRPr>
            </a:p>
            <a:p>
              <a:pPr>
                <a:spcBef>
                  <a:spcPct val="50000"/>
                </a:spcBef>
              </a:pPr>
              <a:r>
                <a:rPr lang="en-US" sz="2800">
                  <a:latin typeface="Times New Roman" pitchFamily="18" charset="0"/>
                </a:rPr>
                <a:t>	 </a:t>
              </a:r>
              <a:r>
                <a:rPr lang="en-US" sz="2800" baseline="-25000">
                  <a:latin typeface="Times New Roman" pitchFamily="18" charset="0"/>
                </a:rPr>
                <a:t>0 </a:t>
              </a:r>
              <a:r>
                <a:rPr lang="en-US" sz="2800">
                  <a:latin typeface="Times New Roman" pitchFamily="18" charset="0"/>
                  <a:sym typeface="Symbol" pitchFamily="18" charset="2"/>
                </a:rPr>
                <a:t>  ( 9  </a:t>
              </a:r>
              <a:r>
                <a:rPr lang="en-US" sz="2800">
                  <a:latin typeface="Times New Roman" pitchFamily="18" charset="0"/>
                  <a:cs typeface="Times New Roman" pitchFamily="18" charset="0"/>
                </a:rPr>
                <a:t>–  x</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 d x		[ 9 x</a:t>
              </a:r>
              <a:r>
                <a:rPr lang="en-US" sz="2800">
                  <a:latin typeface="Times New Roman" pitchFamily="18" charset="0"/>
                  <a:sym typeface="Symbol" pitchFamily="18" charset="2"/>
                </a:rPr>
                <a:t>   </a:t>
              </a:r>
              <a:r>
                <a:rPr lang="en-US" sz="2800">
                  <a:latin typeface="Times New Roman" pitchFamily="18" charset="0"/>
                  <a:cs typeface="Times New Roman" pitchFamily="18" charset="0"/>
                </a:rPr>
                <a:t>– (x</a:t>
              </a:r>
              <a:r>
                <a:rPr lang="en-US" sz="2800" baseline="30000">
                  <a:latin typeface="Times New Roman" pitchFamily="18" charset="0"/>
                  <a:cs typeface="Times New Roman" pitchFamily="18" charset="0"/>
                </a:rPr>
                <a:t>3</a:t>
              </a:r>
              <a:r>
                <a:rPr lang="en-US" sz="2800">
                  <a:latin typeface="Times New Roman" pitchFamily="18" charset="0"/>
                  <a:cs typeface="Times New Roman" pitchFamily="18" charset="0"/>
                </a:rPr>
                <a:t>) / 3 ] </a:t>
              </a:r>
              <a:r>
                <a:rPr lang="en-US" sz="2800" baseline="30000">
                  <a:latin typeface="Times New Roman" pitchFamily="18" charset="0"/>
                  <a:cs typeface="Times New Roman" pitchFamily="18" charset="0"/>
                </a:rPr>
                <a:t>3</a:t>
              </a:r>
            </a:p>
            <a:p>
              <a:pPr>
                <a:spcBef>
                  <a:spcPct val="50000"/>
                </a:spcBef>
              </a:pPr>
              <a:r>
                <a:rPr lang="en-US" sz="2400">
                  <a:latin typeface="Times New Roman" pitchFamily="18" charset="0"/>
                  <a:cs typeface="Times New Roman" pitchFamily="18" charset="0"/>
                </a:rPr>
                <a:t>	=  ( 9 ( 9 ) / 2  –  81 / 4 ) / ( 9 ( 3 )   –  ( 27 / 3 ) )</a:t>
              </a:r>
            </a:p>
            <a:p>
              <a:pPr>
                <a:spcBef>
                  <a:spcPct val="50000"/>
                </a:spcBef>
              </a:pPr>
              <a:r>
                <a:rPr lang="en-US" sz="2400">
                  <a:latin typeface="Times New Roman" pitchFamily="18" charset="0"/>
                  <a:cs typeface="Times New Roman" pitchFamily="18" charset="0"/>
                </a:rPr>
                <a:t>	=   1</a:t>
              </a:r>
              <a:r>
                <a:rPr lang="en-US" sz="2400" b="1">
                  <a:latin typeface="Times New Roman" pitchFamily="18" charset="0"/>
                  <a:cs typeface="Times New Roman" pitchFamily="18" charset="0"/>
                </a:rPr>
                <a:t>.</a:t>
              </a:r>
              <a:r>
                <a:rPr lang="en-US" sz="2400">
                  <a:latin typeface="Times New Roman" pitchFamily="18" charset="0"/>
                  <a:cs typeface="Times New Roman" pitchFamily="18" charset="0"/>
                </a:rPr>
                <a:t>13 ft</a:t>
              </a:r>
            </a:p>
          </p:txBody>
        </p:sp>
        <p:sp>
          <p:nvSpPr>
            <p:cNvPr id="14356" name="Line 13"/>
            <p:cNvSpPr>
              <a:spLocks noChangeShapeType="1"/>
            </p:cNvSpPr>
            <p:nvPr/>
          </p:nvSpPr>
          <p:spPr bwMode="auto">
            <a:xfrm>
              <a:off x="912" y="1680"/>
              <a:ext cx="1920" cy="0"/>
            </a:xfrm>
            <a:prstGeom prst="line">
              <a:avLst/>
            </a:prstGeom>
            <a:noFill/>
            <a:ln w="9525">
              <a:solidFill>
                <a:schemeClr val="tx1"/>
              </a:solidFill>
              <a:round/>
              <a:headEnd/>
              <a:tailEnd/>
            </a:ln>
          </p:spPr>
          <p:txBody>
            <a:bodyPr wrap="none"/>
            <a:lstStyle/>
            <a:p>
              <a:endParaRPr lang="en-US"/>
            </a:p>
          </p:txBody>
        </p:sp>
        <p:sp>
          <p:nvSpPr>
            <p:cNvPr id="14357" name="Line 14"/>
            <p:cNvSpPr>
              <a:spLocks noChangeShapeType="1"/>
            </p:cNvSpPr>
            <p:nvPr/>
          </p:nvSpPr>
          <p:spPr bwMode="auto">
            <a:xfrm>
              <a:off x="3264" y="1680"/>
              <a:ext cx="1728" cy="0"/>
            </a:xfrm>
            <a:prstGeom prst="line">
              <a:avLst/>
            </a:prstGeom>
            <a:noFill/>
            <a:ln w="9525">
              <a:solidFill>
                <a:schemeClr val="tx1"/>
              </a:solidFill>
              <a:round/>
              <a:headEnd/>
              <a:tailEnd/>
            </a:ln>
          </p:spPr>
          <p:txBody>
            <a:bodyPr wrap="none"/>
            <a:lstStyle/>
            <a:p>
              <a:endParaRPr lang="en-US"/>
            </a:p>
          </p:txBody>
        </p:sp>
        <p:sp>
          <p:nvSpPr>
            <p:cNvPr id="14358" name="Text Box 15"/>
            <p:cNvSpPr txBox="1">
              <a:spLocks noChangeArrowheads="1"/>
            </p:cNvSpPr>
            <p:nvPr/>
          </p:nvSpPr>
          <p:spPr bwMode="auto">
            <a:xfrm>
              <a:off x="1200" y="1728"/>
              <a:ext cx="192" cy="240"/>
            </a:xfrm>
            <a:prstGeom prst="rect">
              <a:avLst/>
            </a:prstGeom>
            <a:noFill/>
            <a:ln w="9525">
              <a:noFill/>
              <a:miter lim="800000"/>
              <a:headEnd/>
              <a:tailEnd/>
            </a:ln>
          </p:spPr>
          <p:txBody>
            <a:bodyPr>
              <a:spAutoFit/>
            </a:bodyPr>
            <a:lstStyle/>
            <a:p>
              <a:pPr>
                <a:spcBef>
                  <a:spcPct val="50000"/>
                </a:spcBef>
              </a:pPr>
              <a:r>
                <a:rPr lang="en-US" sz="2800" baseline="30000">
                  <a:latin typeface="Times New Roman" pitchFamily="18" charset="0"/>
                </a:rPr>
                <a:t>3</a:t>
              </a:r>
            </a:p>
          </p:txBody>
        </p:sp>
        <p:sp>
          <p:nvSpPr>
            <p:cNvPr id="14359" name="Text Box 16"/>
            <p:cNvSpPr txBox="1">
              <a:spLocks noChangeArrowheads="1"/>
            </p:cNvSpPr>
            <p:nvPr/>
          </p:nvSpPr>
          <p:spPr bwMode="auto">
            <a:xfrm>
              <a:off x="624" y="1536"/>
              <a:ext cx="212" cy="269"/>
            </a:xfrm>
            <a:prstGeom prst="rect">
              <a:avLst/>
            </a:prstGeom>
            <a:noFill/>
            <a:ln w="9525">
              <a:noFill/>
              <a:miter lim="800000"/>
              <a:headEnd/>
              <a:tailEnd/>
            </a:ln>
          </p:spPr>
          <p:txBody>
            <a:bodyPr>
              <a:spAutoFit/>
            </a:bodyPr>
            <a:lstStyle/>
            <a:p>
              <a:r>
                <a:rPr lang="en-US" sz="2200">
                  <a:latin typeface="Times New Roman" pitchFamily="18" charset="0"/>
                  <a:cs typeface="Times New Roman" pitchFamily="18" charset="0"/>
                </a:rPr>
                <a:t>=</a:t>
              </a:r>
              <a:endParaRPr lang="en-US" sz="2200">
                <a:latin typeface="Times New Roman" pitchFamily="18" charset="0"/>
              </a:endParaRPr>
            </a:p>
          </p:txBody>
        </p:sp>
        <p:sp>
          <p:nvSpPr>
            <p:cNvPr id="14360" name="Text Box 17"/>
            <p:cNvSpPr txBox="1">
              <a:spLocks noChangeArrowheads="1"/>
            </p:cNvSpPr>
            <p:nvPr/>
          </p:nvSpPr>
          <p:spPr bwMode="auto">
            <a:xfrm>
              <a:off x="2928" y="1536"/>
              <a:ext cx="212" cy="269"/>
            </a:xfrm>
            <a:prstGeom prst="rect">
              <a:avLst/>
            </a:prstGeom>
            <a:noFill/>
            <a:ln w="9525">
              <a:noFill/>
              <a:miter lim="800000"/>
              <a:headEnd/>
              <a:tailEnd/>
            </a:ln>
          </p:spPr>
          <p:txBody>
            <a:bodyPr>
              <a:spAutoFit/>
            </a:bodyPr>
            <a:lstStyle/>
            <a:p>
              <a:r>
                <a:rPr lang="en-US" sz="2200">
                  <a:latin typeface="Times New Roman" pitchFamily="18" charset="0"/>
                  <a:cs typeface="Times New Roman" pitchFamily="18" charset="0"/>
                </a:rPr>
                <a:t>=</a:t>
              </a:r>
              <a:endParaRPr lang="en-US" sz="2200">
                <a:latin typeface="Times New Roman" pitchFamily="18" charset="0"/>
              </a:endParaRPr>
            </a:p>
          </p:txBody>
        </p:sp>
        <p:sp>
          <p:nvSpPr>
            <p:cNvPr id="14361" name="Text Box 18"/>
            <p:cNvSpPr txBox="1">
              <a:spLocks noChangeArrowheads="1"/>
            </p:cNvSpPr>
            <p:nvPr/>
          </p:nvSpPr>
          <p:spPr bwMode="auto">
            <a:xfrm>
              <a:off x="1152" y="1248"/>
              <a:ext cx="192" cy="240"/>
            </a:xfrm>
            <a:prstGeom prst="rect">
              <a:avLst/>
            </a:prstGeom>
            <a:noFill/>
            <a:ln w="9525">
              <a:noFill/>
              <a:miter lim="800000"/>
              <a:headEnd/>
              <a:tailEnd/>
            </a:ln>
          </p:spPr>
          <p:txBody>
            <a:bodyPr>
              <a:spAutoFit/>
            </a:bodyPr>
            <a:lstStyle/>
            <a:p>
              <a:pPr eaLnBrk="0" hangingPunct="0"/>
              <a:r>
                <a:rPr lang="en-US" sz="2800" baseline="30000">
                  <a:latin typeface="Times New Roman" pitchFamily="18" charset="0"/>
                </a:rPr>
                <a:t>3</a:t>
              </a:r>
            </a:p>
          </p:txBody>
        </p:sp>
      </p:grpSp>
      <p:grpSp>
        <p:nvGrpSpPr>
          <p:cNvPr id="14341" name="Group 19"/>
          <p:cNvGrpSpPr>
            <a:grpSpLocks/>
          </p:cNvGrpSpPr>
          <p:nvPr/>
        </p:nvGrpSpPr>
        <p:grpSpPr bwMode="auto">
          <a:xfrm>
            <a:off x="457200" y="4495800"/>
            <a:ext cx="8458200" cy="1312863"/>
            <a:chOff x="432" y="2784"/>
            <a:chExt cx="5328" cy="827"/>
          </a:xfrm>
        </p:grpSpPr>
        <p:sp>
          <p:nvSpPr>
            <p:cNvPr id="14342" name="Text Box 20"/>
            <p:cNvSpPr txBox="1">
              <a:spLocks noChangeArrowheads="1"/>
            </p:cNvSpPr>
            <p:nvPr/>
          </p:nvSpPr>
          <p:spPr bwMode="auto">
            <a:xfrm>
              <a:off x="3072" y="3264"/>
              <a:ext cx="192" cy="240"/>
            </a:xfrm>
            <a:prstGeom prst="rect">
              <a:avLst/>
            </a:prstGeom>
            <a:noFill/>
            <a:ln w="9525">
              <a:noFill/>
              <a:miter lim="800000"/>
              <a:headEnd/>
              <a:tailEnd/>
            </a:ln>
          </p:spPr>
          <p:txBody>
            <a:bodyPr>
              <a:spAutoFit/>
            </a:bodyPr>
            <a:lstStyle/>
            <a:p>
              <a:pPr eaLnBrk="0" hangingPunct="0"/>
              <a:r>
                <a:rPr lang="en-US" sz="2800" baseline="30000">
                  <a:latin typeface="Times New Roman" pitchFamily="18" charset="0"/>
                </a:rPr>
                <a:t>3</a:t>
              </a:r>
            </a:p>
          </p:txBody>
        </p:sp>
        <p:sp>
          <p:nvSpPr>
            <p:cNvPr id="14343" name="Line 21"/>
            <p:cNvSpPr>
              <a:spLocks noChangeShapeType="1"/>
            </p:cNvSpPr>
            <p:nvPr/>
          </p:nvSpPr>
          <p:spPr bwMode="auto">
            <a:xfrm>
              <a:off x="480" y="3120"/>
              <a:ext cx="144" cy="0"/>
            </a:xfrm>
            <a:prstGeom prst="line">
              <a:avLst/>
            </a:prstGeom>
            <a:noFill/>
            <a:ln w="9525">
              <a:solidFill>
                <a:schemeClr val="tx1"/>
              </a:solidFill>
              <a:round/>
              <a:headEnd/>
              <a:tailEnd/>
            </a:ln>
          </p:spPr>
          <p:txBody>
            <a:bodyPr wrap="none"/>
            <a:lstStyle/>
            <a:p>
              <a:endParaRPr lang="en-US"/>
            </a:p>
          </p:txBody>
        </p:sp>
        <p:sp>
          <p:nvSpPr>
            <p:cNvPr id="14344" name="Text Box 22"/>
            <p:cNvSpPr txBox="1">
              <a:spLocks noChangeArrowheads="1"/>
            </p:cNvSpPr>
            <p:nvPr/>
          </p:nvSpPr>
          <p:spPr bwMode="auto">
            <a:xfrm>
              <a:off x="5040" y="3024"/>
              <a:ext cx="720" cy="288"/>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3</a:t>
              </a:r>
              <a:r>
                <a:rPr lang="en-US" sz="2400" b="1">
                  <a:latin typeface="Times New Roman" pitchFamily="18" charset="0"/>
                </a:rPr>
                <a:t>.</a:t>
              </a:r>
              <a:r>
                <a:rPr lang="en-US" sz="2400">
                  <a:latin typeface="Times New Roman" pitchFamily="18" charset="0"/>
                </a:rPr>
                <a:t>60 ft</a:t>
              </a:r>
            </a:p>
          </p:txBody>
        </p:sp>
        <p:sp>
          <p:nvSpPr>
            <p:cNvPr id="14345" name="Text Box 23"/>
            <p:cNvSpPr txBox="1">
              <a:spLocks noChangeArrowheads="1"/>
            </p:cNvSpPr>
            <p:nvPr/>
          </p:nvSpPr>
          <p:spPr bwMode="auto">
            <a:xfrm>
              <a:off x="528" y="2880"/>
              <a:ext cx="5232" cy="731"/>
            </a:xfrm>
            <a:prstGeom prst="rect">
              <a:avLst/>
            </a:prstGeom>
            <a:noFill/>
            <a:ln w="9525">
              <a:noFill/>
              <a:miter lim="800000"/>
              <a:headEnd/>
              <a:tailEnd/>
            </a:ln>
          </p:spPr>
          <p:txBody>
            <a:bodyPr>
              <a:spAutoFit/>
            </a:bodyPr>
            <a:lstStyle/>
            <a:p>
              <a:pPr>
                <a:spcBef>
                  <a:spcPct val="50000"/>
                </a:spcBef>
              </a:pPr>
              <a:r>
                <a:rPr lang="en-US" sz="2800" dirty="0">
                  <a:latin typeface="Times New Roman" pitchFamily="18" charset="0"/>
                </a:rPr>
                <a:t>        </a:t>
              </a:r>
              <a:r>
                <a:rPr lang="en-US" sz="2800" dirty="0">
                  <a:latin typeface="Times New Roman" pitchFamily="18" charset="0"/>
                  <a:sym typeface="Symbol" pitchFamily="18" charset="2"/>
                </a:rPr>
                <a:t></a:t>
              </a:r>
              <a:r>
                <a:rPr lang="en-US" sz="2800" baseline="-25000" dirty="0">
                  <a:latin typeface="Times New Roman" pitchFamily="18" charset="0"/>
                  <a:sym typeface="Symbol" pitchFamily="18" charset="2"/>
                </a:rPr>
                <a:t>A</a:t>
              </a:r>
              <a:r>
                <a:rPr lang="en-US" sz="2800" dirty="0">
                  <a:latin typeface="Times New Roman" pitchFamily="18" charset="0"/>
                  <a:sym typeface="Symbol" pitchFamily="18" charset="2"/>
                </a:rPr>
                <a:t>  y </a:t>
              </a:r>
              <a:r>
                <a:rPr lang="en-US" sz="2800" dirty="0" err="1">
                  <a:latin typeface="Times New Roman" pitchFamily="18" charset="0"/>
                  <a:sym typeface="Symbol" pitchFamily="18" charset="2"/>
                </a:rPr>
                <a:t>dA</a:t>
              </a:r>
              <a:r>
                <a:rPr lang="en-US" sz="2800" dirty="0">
                  <a:latin typeface="Times New Roman" pitchFamily="18" charset="0"/>
                  <a:sym typeface="Symbol" pitchFamily="18" charset="2"/>
                </a:rPr>
                <a:t>	</a:t>
              </a:r>
              <a:r>
                <a:rPr lang="en-US" sz="2800" dirty="0" smtClean="0">
                  <a:latin typeface="Times New Roman" pitchFamily="18" charset="0"/>
                  <a:cs typeface="Times New Roman" pitchFamily="18" charset="0"/>
                  <a:sym typeface="Symbol" pitchFamily="18" charset="2"/>
                </a:rPr>
                <a:t>1  </a:t>
              </a:r>
              <a:r>
                <a:rPr lang="en-US" sz="2800" baseline="-25000" dirty="0" smtClean="0">
                  <a:latin typeface="Times New Roman" pitchFamily="18" charset="0"/>
                </a:rPr>
                <a:t>0 </a:t>
              </a:r>
              <a:r>
                <a:rPr lang="en-US" sz="2800" dirty="0">
                  <a:latin typeface="Times New Roman" pitchFamily="18" charset="0"/>
                  <a:sym typeface="Symbol" pitchFamily="18" charset="2"/>
                </a:rPr>
                <a:t></a:t>
              </a:r>
              <a:r>
                <a:rPr lang="en-US" sz="2800" dirty="0">
                  <a:latin typeface="Times New Roman" pitchFamily="18" charset="0"/>
                </a:rPr>
                <a:t>  ( 9  </a:t>
              </a:r>
              <a:r>
                <a:rPr lang="en-US" sz="2800" dirty="0">
                  <a:latin typeface="Times New Roman" pitchFamily="18" charset="0"/>
                  <a:cs typeface="Times New Roman" pitchFamily="18" charset="0"/>
                </a:rPr>
                <a:t>–  x</a:t>
              </a:r>
              <a:r>
                <a:rPr lang="en-US" sz="2800" baseline="30000" dirty="0">
                  <a:latin typeface="Times New Roman" pitchFamily="18" charset="0"/>
                  <a:cs typeface="Times New Roman" pitchFamily="18" charset="0"/>
                </a:rPr>
                <a:t>2</a:t>
              </a:r>
              <a:r>
                <a:rPr lang="en-US" sz="2800" dirty="0">
                  <a:latin typeface="Times New Roman" pitchFamily="18" charset="0"/>
                  <a:cs typeface="Times New Roman" pitchFamily="18" charset="0"/>
                </a:rPr>
                <a:t>) ( 9  – x</a:t>
              </a:r>
              <a:r>
                <a:rPr lang="en-US" sz="2800" baseline="30000" dirty="0">
                  <a:latin typeface="Times New Roman" pitchFamily="18" charset="0"/>
                  <a:cs typeface="Times New Roman" pitchFamily="18" charset="0"/>
                </a:rPr>
                <a:t>2</a:t>
              </a:r>
              <a:r>
                <a:rPr lang="en-US" sz="2800" dirty="0">
                  <a:latin typeface="Times New Roman" pitchFamily="18" charset="0"/>
                  <a:cs typeface="Times New Roman" pitchFamily="18" charset="0"/>
                </a:rPr>
                <a:t>) dx	</a:t>
              </a:r>
            </a:p>
            <a:p>
              <a:pPr>
                <a:spcBef>
                  <a:spcPct val="50000"/>
                </a:spcBef>
              </a:pPr>
              <a:r>
                <a:rPr lang="en-US" sz="2800" dirty="0">
                  <a:latin typeface="Times New Roman" pitchFamily="18" charset="0"/>
                  <a:cs typeface="Times New Roman" pitchFamily="18" charset="0"/>
                </a:rPr>
                <a:t>          </a:t>
              </a:r>
              <a:r>
                <a:rPr lang="en-US" sz="2800" dirty="0">
                  <a:latin typeface="Times New Roman" pitchFamily="18" charset="0"/>
                  <a:sym typeface="Symbol" pitchFamily="18" charset="2"/>
                </a:rPr>
                <a:t></a:t>
              </a:r>
              <a:r>
                <a:rPr lang="en-US" sz="2800" baseline="-25000" dirty="0">
                  <a:latin typeface="Times New Roman" pitchFamily="18" charset="0"/>
                  <a:sym typeface="Symbol" pitchFamily="18" charset="2"/>
                </a:rPr>
                <a:t>A</a:t>
              </a:r>
              <a:r>
                <a:rPr lang="en-US" sz="2800" dirty="0">
                  <a:latin typeface="Times New Roman" pitchFamily="18" charset="0"/>
                  <a:sym typeface="Symbol" pitchFamily="18" charset="2"/>
                </a:rPr>
                <a:t>  </a:t>
              </a:r>
              <a:r>
                <a:rPr lang="en-US" sz="2800" dirty="0" err="1">
                  <a:latin typeface="Times New Roman" pitchFamily="18" charset="0"/>
                  <a:sym typeface="Symbol" pitchFamily="18" charset="2"/>
                </a:rPr>
                <a:t>dA</a:t>
              </a:r>
              <a:r>
                <a:rPr lang="en-US" sz="2800" dirty="0">
                  <a:latin typeface="Times New Roman" pitchFamily="18" charset="0"/>
                  <a:sym typeface="Symbol" pitchFamily="18" charset="2"/>
                </a:rPr>
                <a:t>		2	</a:t>
              </a:r>
              <a:r>
                <a:rPr lang="en-US" sz="2800" dirty="0" smtClean="0">
                  <a:latin typeface="Times New Roman" pitchFamily="18" charset="0"/>
                  <a:sym typeface="Symbol" pitchFamily="18" charset="2"/>
                </a:rPr>
                <a:t>     </a:t>
              </a:r>
              <a:r>
                <a:rPr lang="en-US" sz="2800" baseline="-25000" dirty="0" smtClean="0">
                  <a:latin typeface="Times New Roman" pitchFamily="18" charset="0"/>
                </a:rPr>
                <a:t>0 </a:t>
              </a:r>
              <a:r>
                <a:rPr lang="en-US" sz="2800" dirty="0">
                  <a:latin typeface="Times New Roman" pitchFamily="18" charset="0"/>
                  <a:sym typeface="Symbol" pitchFamily="18" charset="2"/>
                </a:rPr>
                <a:t></a:t>
              </a:r>
              <a:r>
                <a:rPr lang="en-US" sz="2800" dirty="0">
                  <a:latin typeface="Times New Roman" pitchFamily="18" charset="0"/>
                </a:rPr>
                <a:t>  ( 9  </a:t>
              </a:r>
              <a:r>
                <a:rPr lang="en-US" sz="2800" dirty="0">
                  <a:latin typeface="Times New Roman" pitchFamily="18" charset="0"/>
                  <a:cs typeface="Times New Roman" pitchFamily="18" charset="0"/>
                </a:rPr>
                <a:t>–  x</a:t>
              </a:r>
              <a:r>
                <a:rPr lang="en-US" sz="2800" baseline="30000" dirty="0">
                  <a:latin typeface="Times New Roman" pitchFamily="18" charset="0"/>
                  <a:cs typeface="Times New Roman" pitchFamily="18" charset="0"/>
                </a:rPr>
                <a:t>2</a:t>
              </a:r>
              <a:r>
                <a:rPr lang="en-US" sz="2800" dirty="0">
                  <a:latin typeface="Times New Roman" pitchFamily="18" charset="0"/>
                  <a:cs typeface="Times New Roman" pitchFamily="18" charset="0"/>
                </a:rPr>
                <a:t>) d x</a:t>
              </a:r>
              <a:r>
                <a:rPr lang="en-US" sz="2800" dirty="0">
                  <a:latin typeface="Times New Roman" pitchFamily="18" charset="0"/>
                  <a:sym typeface="Symbol" pitchFamily="18" charset="2"/>
                </a:rPr>
                <a:t>	</a:t>
              </a:r>
            </a:p>
          </p:txBody>
        </p:sp>
        <p:sp>
          <p:nvSpPr>
            <p:cNvPr id="14346" name="Text Box 24"/>
            <p:cNvSpPr txBox="1">
              <a:spLocks noChangeArrowheads="1"/>
            </p:cNvSpPr>
            <p:nvPr/>
          </p:nvSpPr>
          <p:spPr bwMode="auto">
            <a:xfrm>
              <a:off x="2688" y="2832"/>
              <a:ext cx="192" cy="240"/>
            </a:xfrm>
            <a:prstGeom prst="rect">
              <a:avLst/>
            </a:prstGeom>
            <a:noFill/>
            <a:ln w="9525">
              <a:noFill/>
              <a:miter lim="800000"/>
              <a:headEnd/>
              <a:tailEnd/>
            </a:ln>
          </p:spPr>
          <p:txBody>
            <a:bodyPr>
              <a:spAutoFit/>
            </a:bodyPr>
            <a:lstStyle/>
            <a:p>
              <a:pPr eaLnBrk="0" hangingPunct="0"/>
              <a:r>
                <a:rPr lang="en-US" sz="2800" baseline="30000">
                  <a:latin typeface="Times New Roman" pitchFamily="18" charset="0"/>
                </a:rPr>
                <a:t>3</a:t>
              </a:r>
            </a:p>
          </p:txBody>
        </p:sp>
        <p:sp>
          <p:nvSpPr>
            <p:cNvPr id="14347" name="Line 25"/>
            <p:cNvSpPr>
              <a:spLocks noChangeShapeType="1"/>
            </p:cNvSpPr>
            <p:nvPr/>
          </p:nvSpPr>
          <p:spPr bwMode="auto">
            <a:xfrm>
              <a:off x="1056" y="3216"/>
              <a:ext cx="816" cy="0"/>
            </a:xfrm>
            <a:prstGeom prst="line">
              <a:avLst/>
            </a:prstGeom>
            <a:noFill/>
            <a:ln w="9525">
              <a:solidFill>
                <a:schemeClr val="tx1"/>
              </a:solidFill>
              <a:round/>
              <a:headEnd/>
              <a:tailEnd/>
            </a:ln>
          </p:spPr>
          <p:txBody>
            <a:bodyPr wrap="none"/>
            <a:lstStyle/>
            <a:p>
              <a:endParaRPr lang="en-US"/>
            </a:p>
          </p:txBody>
        </p:sp>
        <p:sp>
          <p:nvSpPr>
            <p:cNvPr id="14348" name="Line 26"/>
            <p:cNvSpPr>
              <a:spLocks noChangeShapeType="1"/>
            </p:cNvSpPr>
            <p:nvPr/>
          </p:nvSpPr>
          <p:spPr bwMode="auto">
            <a:xfrm>
              <a:off x="2352" y="3216"/>
              <a:ext cx="2496" cy="0"/>
            </a:xfrm>
            <a:prstGeom prst="line">
              <a:avLst/>
            </a:prstGeom>
            <a:noFill/>
            <a:ln w="9525">
              <a:solidFill>
                <a:schemeClr val="tx1"/>
              </a:solidFill>
              <a:round/>
              <a:headEnd/>
              <a:tailEnd/>
            </a:ln>
          </p:spPr>
          <p:txBody>
            <a:bodyPr wrap="none"/>
            <a:lstStyle/>
            <a:p>
              <a:endParaRPr lang="en-US"/>
            </a:p>
          </p:txBody>
        </p:sp>
        <p:sp>
          <p:nvSpPr>
            <p:cNvPr id="14349" name="Text Box 27"/>
            <p:cNvSpPr txBox="1">
              <a:spLocks noChangeArrowheads="1"/>
            </p:cNvSpPr>
            <p:nvPr/>
          </p:nvSpPr>
          <p:spPr bwMode="auto">
            <a:xfrm>
              <a:off x="1968" y="3072"/>
              <a:ext cx="336" cy="327"/>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cs typeface="Times New Roman" pitchFamily="18" charset="0"/>
                </a:rPr>
                <a:t>=</a:t>
              </a:r>
              <a:endParaRPr lang="en-US" sz="2800">
                <a:latin typeface="Times New Roman" pitchFamily="18" charset="0"/>
              </a:endParaRPr>
            </a:p>
          </p:txBody>
        </p:sp>
        <p:sp>
          <p:nvSpPr>
            <p:cNvPr id="14350" name="Text Box 28"/>
            <p:cNvSpPr txBox="1">
              <a:spLocks noChangeArrowheads="1"/>
            </p:cNvSpPr>
            <p:nvPr/>
          </p:nvSpPr>
          <p:spPr bwMode="auto">
            <a:xfrm>
              <a:off x="432" y="3024"/>
              <a:ext cx="480" cy="327"/>
            </a:xfrm>
            <a:prstGeom prst="rect">
              <a:avLst/>
            </a:prstGeom>
            <a:noFill/>
            <a:ln w="9525">
              <a:noFill/>
              <a:miter lim="800000"/>
              <a:headEnd/>
              <a:tailEnd/>
            </a:ln>
          </p:spPr>
          <p:txBody>
            <a:bodyPr>
              <a:spAutoFit/>
            </a:bodyPr>
            <a:lstStyle/>
            <a:p>
              <a:r>
                <a:rPr lang="en-US" sz="2800" b="1">
                  <a:latin typeface="Times New Roman" pitchFamily="18" charset="0"/>
                </a:rPr>
                <a:t>y  </a:t>
              </a:r>
              <a:r>
                <a:rPr lang="en-US" sz="2800">
                  <a:latin typeface="Times New Roman" pitchFamily="18" charset="0"/>
                  <a:cs typeface="Times New Roman" pitchFamily="18" charset="0"/>
                </a:rPr>
                <a:t>=</a:t>
              </a:r>
            </a:p>
          </p:txBody>
        </p:sp>
        <p:sp>
          <p:nvSpPr>
            <p:cNvPr id="14351" name="Text Box 29"/>
            <p:cNvSpPr txBox="1">
              <a:spLocks noChangeArrowheads="1"/>
            </p:cNvSpPr>
            <p:nvPr/>
          </p:nvSpPr>
          <p:spPr bwMode="auto">
            <a:xfrm>
              <a:off x="4848" y="3024"/>
              <a:ext cx="288" cy="327"/>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cs typeface="Times New Roman" pitchFamily="18" charset="0"/>
                </a:rPr>
                <a:t>= </a:t>
              </a:r>
              <a:endParaRPr lang="en-US" sz="2800">
                <a:latin typeface="Times New Roman" pitchFamily="18" charset="0"/>
              </a:endParaRPr>
            </a:p>
          </p:txBody>
        </p:sp>
        <p:sp>
          <p:nvSpPr>
            <p:cNvPr id="14352" name="Text Box 30"/>
            <p:cNvSpPr txBox="1">
              <a:spLocks noChangeArrowheads="1"/>
            </p:cNvSpPr>
            <p:nvPr/>
          </p:nvSpPr>
          <p:spPr bwMode="auto">
            <a:xfrm>
              <a:off x="1296" y="2784"/>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853351"/>
            <a:ext cx="9144000" cy="5151298"/>
          </a:xfrm>
          <a:prstGeom prst="rect">
            <a:avLst/>
          </a:prstGeom>
        </p:spPr>
      </p:pic>
    </p:spTree>
    <p:extLst>
      <p:ext uri="{BB962C8B-B14F-4D97-AF65-F5344CB8AC3E}">
        <p14:creationId xmlns:p14="http://schemas.microsoft.com/office/powerpoint/2010/main" val="1249670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914400"/>
            <a:ext cx="9144000" cy="5029200"/>
          </a:xfrm>
          <a:prstGeom prst="rect">
            <a:avLst/>
          </a:prstGeom>
        </p:spPr>
      </p:pic>
    </p:spTree>
    <p:extLst>
      <p:ext uri="{BB962C8B-B14F-4D97-AF65-F5344CB8AC3E}">
        <p14:creationId xmlns:p14="http://schemas.microsoft.com/office/powerpoint/2010/main" val="2636831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85800" y="457200"/>
            <a:ext cx="79248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CONCEPT QUIZ</a:t>
            </a:r>
          </a:p>
        </p:txBody>
      </p:sp>
      <p:sp>
        <p:nvSpPr>
          <p:cNvPr id="15363" name="Text Box 3"/>
          <p:cNvSpPr txBox="1">
            <a:spLocks noChangeArrowheads="1"/>
          </p:cNvSpPr>
          <p:nvPr/>
        </p:nvSpPr>
        <p:spPr bwMode="auto">
          <a:xfrm>
            <a:off x="381000" y="914400"/>
            <a:ext cx="5715000" cy="3541713"/>
          </a:xfrm>
          <a:prstGeom prst="rect">
            <a:avLst/>
          </a:prstGeom>
          <a:noFill/>
          <a:ln w="9525">
            <a:noFill/>
            <a:miter lim="800000"/>
            <a:headEnd/>
            <a:tailEnd/>
          </a:ln>
        </p:spPr>
        <p:txBody>
          <a:bodyPr>
            <a:spAutoFit/>
          </a:bodyPr>
          <a:lstStyle/>
          <a:p>
            <a:pPr marL="457200" indent="-457200">
              <a:spcBef>
                <a:spcPct val="30000"/>
              </a:spcBef>
            </a:pPr>
            <a:r>
              <a:rPr lang="en-US" sz="2200">
                <a:latin typeface="Times New Roman" pitchFamily="18" charset="0"/>
              </a:rPr>
              <a:t>1.   The steel plate with known weight and non-uniform thickness and density is supported as shown. Of the three parameters (CG, CM, and centroid), which one is needed for determining the support reactions? Are all three parameters  located at the same point?</a:t>
            </a:r>
          </a:p>
          <a:p>
            <a:pPr marL="457200" indent="-457200">
              <a:spcBef>
                <a:spcPct val="30000"/>
              </a:spcBef>
            </a:pPr>
            <a:r>
              <a:rPr lang="en-US" sz="2200">
                <a:latin typeface="Times New Roman" pitchFamily="18" charset="0"/>
              </a:rPr>
              <a:t>	A)	(center of gravity,  no)</a:t>
            </a:r>
            <a:br>
              <a:rPr lang="en-US" sz="2200">
                <a:latin typeface="Times New Roman" pitchFamily="18" charset="0"/>
              </a:rPr>
            </a:br>
            <a:r>
              <a:rPr lang="en-US" sz="2200">
                <a:latin typeface="Times New Roman" pitchFamily="18" charset="0"/>
              </a:rPr>
              <a:t>B)	(center of gravity, yes)</a:t>
            </a:r>
            <a:br>
              <a:rPr lang="en-US" sz="2200">
                <a:latin typeface="Times New Roman" pitchFamily="18" charset="0"/>
              </a:rPr>
            </a:br>
            <a:r>
              <a:rPr lang="en-US" sz="2200">
                <a:latin typeface="Times New Roman" pitchFamily="18" charset="0"/>
              </a:rPr>
              <a:t>C)	(centroid,  yes)</a:t>
            </a:r>
            <a:br>
              <a:rPr lang="en-US" sz="2200">
                <a:latin typeface="Times New Roman" pitchFamily="18" charset="0"/>
              </a:rPr>
            </a:br>
            <a:r>
              <a:rPr lang="en-US" sz="2200">
                <a:latin typeface="Times New Roman" pitchFamily="18" charset="0"/>
              </a:rPr>
              <a:t>D)	(centroid,  no)</a:t>
            </a:r>
          </a:p>
        </p:txBody>
      </p:sp>
      <p:sp>
        <p:nvSpPr>
          <p:cNvPr id="15364" name="Text Box 4"/>
          <p:cNvSpPr txBox="1">
            <a:spLocks noChangeArrowheads="1"/>
          </p:cNvSpPr>
          <p:nvPr/>
        </p:nvSpPr>
        <p:spPr bwMode="auto">
          <a:xfrm>
            <a:off x="457200" y="4495800"/>
            <a:ext cx="8305800" cy="1768475"/>
          </a:xfrm>
          <a:prstGeom prst="rect">
            <a:avLst/>
          </a:prstGeom>
          <a:noFill/>
          <a:ln w="9525">
            <a:noFill/>
            <a:miter lim="800000"/>
            <a:headEnd/>
            <a:tailEnd/>
          </a:ln>
        </p:spPr>
        <p:txBody>
          <a:bodyPr>
            <a:spAutoFit/>
          </a:bodyPr>
          <a:lstStyle/>
          <a:p>
            <a:pPr marL="457200" indent="-457200">
              <a:spcBef>
                <a:spcPct val="50000"/>
              </a:spcBef>
            </a:pPr>
            <a:r>
              <a:rPr lang="en-US" sz="2200">
                <a:latin typeface="Times New Roman" pitchFamily="18" charset="0"/>
              </a:rPr>
              <a:t>2.   When determining the centroid of the area above, which type of differential area element requires the least computational work?</a:t>
            </a:r>
          </a:p>
          <a:p>
            <a:pPr marL="457200" indent="-457200">
              <a:spcBef>
                <a:spcPct val="50000"/>
              </a:spcBef>
            </a:pPr>
            <a:r>
              <a:rPr lang="en-US" sz="2200">
                <a:latin typeface="Times New Roman" pitchFamily="18" charset="0"/>
              </a:rPr>
              <a:t>	A)	Vertical 		B)   Horizontal</a:t>
            </a:r>
          </a:p>
          <a:p>
            <a:pPr marL="457200" indent="-457200">
              <a:spcBef>
                <a:spcPct val="50000"/>
              </a:spcBef>
            </a:pPr>
            <a:r>
              <a:rPr lang="en-US" sz="2200">
                <a:latin typeface="Times New Roman" pitchFamily="18" charset="0"/>
              </a:rPr>
              <a:t>	C)	Polar			D)   Any one of the above.</a:t>
            </a:r>
          </a:p>
        </p:txBody>
      </p:sp>
      <p:pic>
        <p:nvPicPr>
          <p:cNvPr id="15365" name="Picture 5" descr="p9_19"/>
          <p:cNvPicPr>
            <a:picLocks noChangeAspect="1" noChangeArrowheads="1"/>
          </p:cNvPicPr>
          <p:nvPr/>
        </p:nvPicPr>
        <p:blipFill>
          <a:blip r:embed="rId3" cstate="print">
            <a:lum bright="-18000" contrast="18000"/>
          </a:blip>
          <a:srcRect/>
          <a:stretch>
            <a:fillRect/>
          </a:stretch>
        </p:blipFill>
        <p:spPr bwMode="auto">
          <a:xfrm>
            <a:off x="6019800" y="1066800"/>
            <a:ext cx="2819400" cy="2895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71800" y="1828800"/>
            <a:ext cx="3271837" cy="3374617"/>
          </a:xfrm>
          <a:prstGeom prst="rect">
            <a:avLst/>
          </a:prstGeom>
        </p:spPr>
      </p:pic>
      <p:sp>
        <p:nvSpPr>
          <p:cNvPr id="3" name="TextBox 2"/>
          <p:cNvSpPr txBox="1"/>
          <p:nvPr/>
        </p:nvSpPr>
        <p:spPr>
          <a:xfrm>
            <a:off x="3121818" y="990600"/>
            <a:ext cx="2971800" cy="369332"/>
          </a:xfrm>
          <a:prstGeom prst="rect">
            <a:avLst/>
          </a:prstGeom>
          <a:noFill/>
        </p:spPr>
        <p:txBody>
          <a:bodyPr wrap="square" rtlCol="0">
            <a:spAutoFit/>
          </a:bodyPr>
          <a:lstStyle/>
          <a:p>
            <a:r>
              <a:rPr lang="en-US" dirty="0" smtClean="0"/>
              <a:t>Find the area and centroid</a:t>
            </a:r>
            <a:endParaRPr lang="en-US" dirty="0"/>
          </a:p>
        </p:txBody>
      </p:sp>
    </p:spTree>
    <p:extLst>
      <p:ext uri="{BB962C8B-B14F-4D97-AF65-F5344CB8AC3E}">
        <p14:creationId xmlns:p14="http://schemas.microsoft.com/office/powerpoint/2010/main" val="691692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30932" y="533400"/>
            <a:ext cx="7489143" cy="5791200"/>
          </a:xfrm>
          <a:prstGeom prst="rect">
            <a:avLst/>
          </a:prstGeom>
        </p:spPr>
      </p:pic>
    </p:spTree>
    <p:extLst>
      <p:ext uri="{BB962C8B-B14F-4D97-AF65-F5344CB8AC3E}">
        <p14:creationId xmlns:p14="http://schemas.microsoft.com/office/powerpoint/2010/main" val="1522797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33400" y="457200"/>
            <a:ext cx="79248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READING QUIZ</a:t>
            </a:r>
          </a:p>
        </p:txBody>
      </p:sp>
      <p:sp>
        <p:nvSpPr>
          <p:cNvPr id="4099" name="Text Box 3"/>
          <p:cNvSpPr txBox="1">
            <a:spLocks noChangeArrowheads="1"/>
          </p:cNvSpPr>
          <p:nvPr/>
        </p:nvSpPr>
        <p:spPr bwMode="auto">
          <a:xfrm>
            <a:off x="381000" y="1267361"/>
            <a:ext cx="8001000" cy="1323439"/>
          </a:xfrm>
          <a:prstGeom prst="rect">
            <a:avLst/>
          </a:prstGeom>
          <a:noFill/>
          <a:ln w="9525">
            <a:noFill/>
            <a:miter lim="800000"/>
            <a:headEnd/>
            <a:tailEnd/>
          </a:ln>
        </p:spPr>
        <p:txBody>
          <a:bodyPr>
            <a:spAutoFit/>
          </a:bodyPr>
          <a:lstStyle/>
          <a:p>
            <a:pPr marL="457200" indent="-457200">
              <a:spcBef>
                <a:spcPct val="50000"/>
              </a:spcBef>
            </a:pPr>
            <a:r>
              <a:rPr lang="en-US" sz="2000" dirty="0">
                <a:latin typeface="Times New Roman" pitchFamily="18" charset="0"/>
              </a:rPr>
              <a:t>1.   The  _________ is the point defining the </a:t>
            </a:r>
            <a:r>
              <a:rPr lang="en-US" sz="2000" u="sng" dirty="0">
                <a:solidFill>
                  <a:schemeClr val="hlink"/>
                </a:solidFill>
                <a:latin typeface="Times New Roman" pitchFamily="18" charset="0"/>
              </a:rPr>
              <a:t>geometric center of an object</a:t>
            </a:r>
            <a:r>
              <a:rPr lang="en-US" sz="2000" dirty="0">
                <a:solidFill>
                  <a:schemeClr val="hlink"/>
                </a:solidFill>
                <a:latin typeface="Times New Roman" pitchFamily="18" charset="0"/>
              </a:rPr>
              <a:t> .</a:t>
            </a:r>
          </a:p>
          <a:p>
            <a:pPr marL="914400" lvl="1" indent="-457200">
              <a:spcBef>
                <a:spcPct val="50000"/>
              </a:spcBef>
            </a:pPr>
            <a:r>
              <a:rPr lang="en-US" sz="2000" dirty="0">
                <a:latin typeface="Times New Roman" pitchFamily="18" charset="0"/>
              </a:rPr>
              <a:t>A)  center of gravity          B)    center of mass</a:t>
            </a:r>
          </a:p>
          <a:p>
            <a:pPr marL="914400" lvl="1" indent="-457200">
              <a:spcBef>
                <a:spcPct val="50000"/>
              </a:spcBef>
            </a:pPr>
            <a:r>
              <a:rPr lang="en-US" sz="2000" dirty="0">
                <a:latin typeface="Times New Roman" pitchFamily="18" charset="0"/>
              </a:rPr>
              <a:t>C)	</a:t>
            </a:r>
            <a:r>
              <a:rPr lang="en-US" sz="2000" dirty="0" err="1">
                <a:latin typeface="Times New Roman" pitchFamily="18" charset="0"/>
              </a:rPr>
              <a:t>centroid</a:t>
            </a:r>
            <a:r>
              <a:rPr lang="en-US" sz="2000" dirty="0">
                <a:latin typeface="Times New Roman" pitchFamily="18" charset="0"/>
              </a:rPr>
              <a:t>		</a:t>
            </a:r>
            <a:r>
              <a:rPr lang="en-US" sz="2000" dirty="0" smtClean="0">
                <a:latin typeface="Times New Roman" pitchFamily="18" charset="0"/>
              </a:rPr>
              <a:t>       D</a:t>
            </a:r>
            <a:r>
              <a:rPr lang="en-US" sz="2000" dirty="0">
                <a:latin typeface="Times New Roman" pitchFamily="18" charset="0"/>
              </a:rPr>
              <a:t>)    none of the above </a:t>
            </a:r>
          </a:p>
        </p:txBody>
      </p:sp>
      <p:sp>
        <p:nvSpPr>
          <p:cNvPr id="4100" name="Text Box 4"/>
          <p:cNvSpPr txBox="1">
            <a:spLocks noChangeArrowheads="1"/>
          </p:cNvSpPr>
          <p:nvPr/>
        </p:nvSpPr>
        <p:spPr bwMode="auto">
          <a:xfrm>
            <a:off x="457200" y="3003590"/>
            <a:ext cx="8077200" cy="3016210"/>
          </a:xfrm>
          <a:prstGeom prst="rect">
            <a:avLst/>
          </a:prstGeom>
          <a:noFill/>
          <a:ln w="9525">
            <a:noFill/>
            <a:miter lim="800000"/>
            <a:headEnd/>
            <a:tailEnd/>
          </a:ln>
        </p:spPr>
        <p:txBody>
          <a:bodyPr>
            <a:spAutoFit/>
          </a:bodyPr>
          <a:lstStyle/>
          <a:p>
            <a:pPr marL="457200" indent="-457200">
              <a:spcBef>
                <a:spcPct val="50000"/>
              </a:spcBef>
              <a:buAutoNum type="arabicPeriod" startAt="2"/>
            </a:pPr>
            <a:r>
              <a:rPr lang="en-US" sz="2000" dirty="0" smtClean="0">
                <a:latin typeface="Times New Roman" pitchFamily="18" charset="0"/>
              </a:rPr>
              <a:t>The sum of the moments for  a homogeneous body at the </a:t>
            </a:r>
            <a:r>
              <a:rPr lang="en-US" sz="2000" dirty="0" err="1" smtClean="0">
                <a:latin typeface="Times New Roman" pitchFamily="18" charset="0"/>
              </a:rPr>
              <a:t>centroid</a:t>
            </a:r>
            <a:r>
              <a:rPr lang="en-US" sz="2000" dirty="0" smtClean="0">
                <a:latin typeface="Times New Roman" pitchFamily="18" charset="0"/>
              </a:rPr>
              <a:t> is zero.</a:t>
            </a:r>
          </a:p>
          <a:p>
            <a:pPr marL="457200" indent="-457200">
              <a:spcBef>
                <a:spcPct val="50000"/>
              </a:spcBef>
            </a:pPr>
            <a:r>
              <a:rPr lang="en-US" sz="2000" dirty="0" smtClean="0">
                <a:latin typeface="Times New Roman" pitchFamily="18" charset="0"/>
              </a:rPr>
              <a:t>	True     False</a:t>
            </a:r>
          </a:p>
          <a:p>
            <a:pPr marL="457200" indent="-457200">
              <a:spcBef>
                <a:spcPct val="50000"/>
              </a:spcBef>
            </a:pPr>
            <a:endParaRPr lang="en-US" sz="2000" dirty="0" smtClean="0">
              <a:latin typeface="Times New Roman" pitchFamily="18" charset="0"/>
            </a:endParaRPr>
          </a:p>
          <a:p>
            <a:pPr marL="457200" indent="-457200">
              <a:spcBef>
                <a:spcPct val="50000"/>
              </a:spcBef>
              <a:buAutoNum type="arabicPeriod" startAt="3"/>
            </a:pPr>
            <a:r>
              <a:rPr lang="en-US" sz="2000" dirty="0" smtClean="0">
                <a:latin typeface="Times New Roman" pitchFamily="18" charset="0"/>
              </a:rPr>
              <a:t>A composite body means:</a:t>
            </a:r>
          </a:p>
          <a:p>
            <a:pPr marL="457200" indent="-457200">
              <a:spcBef>
                <a:spcPct val="50000"/>
              </a:spcBef>
              <a:buAutoNum type="alphaUcParenR"/>
            </a:pPr>
            <a:r>
              <a:rPr lang="en-US" sz="2000" dirty="0" smtClean="0">
                <a:latin typeface="Times New Roman" pitchFamily="18" charset="0"/>
              </a:rPr>
              <a:t>Very smooth		C)  contains graphite</a:t>
            </a:r>
          </a:p>
          <a:p>
            <a:pPr marL="457200" indent="-457200">
              <a:spcBef>
                <a:spcPct val="50000"/>
              </a:spcBef>
              <a:buAutoNum type="alphaUcParenR"/>
            </a:pPr>
            <a:r>
              <a:rPr lang="en-US" sz="2000" dirty="0" smtClean="0">
                <a:latin typeface="Times New Roman" pitchFamily="18" charset="0"/>
              </a:rPr>
              <a:t>Round		D) made of connected simpler shapes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0" y="381000"/>
            <a:ext cx="7696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GROUP PROBLEM SOLVING</a:t>
            </a:r>
          </a:p>
        </p:txBody>
      </p:sp>
      <p:grpSp>
        <p:nvGrpSpPr>
          <p:cNvPr id="16387" name="Group 3"/>
          <p:cNvGrpSpPr>
            <a:grpSpLocks/>
          </p:cNvGrpSpPr>
          <p:nvPr/>
        </p:nvGrpSpPr>
        <p:grpSpPr bwMode="auto">
          <a:xfrm>
            <a:off x="3810000" y="1066800"/>
            <a:ext cx="5105400" cy="1552575"/>
            <a:chOff x="2400" y="672"/>
            <a:chExt cx="3216" cy="978"/>
          </a:xfrm>
        </p:grpSpPr>
        <p:sp>
          <p:nvSpPr>
            <p:cNvPr id="16408" name="Text Box 4"/>
            <p:cNvSpPr txBox="1">
              <a:spLocks noChangeArrowheads="1"/>
            </p:cNvSpPr>
            <p:nvPr/>
          </p:nvSpPr>
          <p:spPr bwMode="auto">
            <a:xfrm>
              <a:off x="2400" y="672"/>
              <a:ext cx="3216" cy="97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Given:</a:t>
              </a:r>
              <a:r>
                <a:rPr lang="en-US" sz="2400">
                  <a:latin typeface="Times New Roman" pitchFamily="18" charset="0"/>
                </a:rPr>
                <a:t>	  The area as shown.</a:t>
              </a:r>
              <a:endParaRPr lang="en-US" sz="2400">
                <a:latin typeface="Times New Roman" pitchFamily="18" charset="0"/>
                <a:sym typeface="Symbol" pitchFamily="18" charset="2"/>
              </a:endParaRPr>
            </a:p>
            <a:p>
              <a:pPr>
                <a:spcBef>
                  <a:spcPct val="50000"/>
                </a:spcBef>
              </a:pPr>
              <a:r>
                <a:rPr lang="en-US" sz="2400" b="1">
                  <a:latin typeface="Times New Roman" pitchFamily="18" charset="0"/>
                  <a:sym typeface="Symbol" pitchFamily="18" charset="2"/>
                </a:rPr>
                <a:t>Find:	  </a:t>
              </a:r>
              <a:r>
                <a:rPr lang="en-US" sz="2400">
                  <a:latin typeface="Times New Roman" pitchFamily="18" charset="0"/>
                  <a:sym typeface="Symbol" pitchFamily="18" charset="2"/>
                </a:rPr>
                <a:t>The x of the centroid.</a:t>
              </a:r>
            </a:p>
            <a:p>
              <a:pPr>
                <a:spcBef>
                  <a:spcPct val="50000"/>
                </a:spcBef>
              </a:pPr>
              <a:r>
                <a:rPr lang="en-US" sz="2400" b="1" u="sng">
                  <a:latin typeface="Times New Roman" pitchFamily="18" charset="0"/>
                  <a:sym typeface="Symbol" pitchFamily="18" charset="2"/>
                </a:rPr>
                <a:t>Plan</a:t>
              </a:r>
              <a:r>
                <a:rPr lang="en-US" sz="2400" b="1">
                  <a:latin typeface="Times New Roman" pitchFamily="18" charset="0"/>
                  <a:sym typeface="Symbol" pitchFamily="18" charset="2"/>
                </a:rPr>
                <a:t>:</a:t>
              </a:r>
              <a:r>
                <a:rPr lang="en-US" sz="2400">
                  <a:latin typeface="Times New Roman" pitchFamily="18" charset="0"/>
                  <a:sym typeface="Symbol" pitchFamily="18" charset="2"/>
                </a:rPr>
                <a:t>	  Follow the steps.</a:t>
              </a:r>
              <a:endParaRPr lang="en-US" sz="2400" b="1" u="sng">
                <a:latin typeface="Times New Roman" pitchFamily="18" charset="0"/>
                <a:sym typeface="Symbol" pitchFamily="18" charset="2"/>
              </a:endParaRPr>
            </a:p>
          </p:txBody>
        </p:sp>
        <p:sp>
          <p:nvSpPr>
            <p:cNvPr id="16409" name="Line 5"/>
            <p:cNvSpPr>
              <a:spLocks noChangeShapeType="1"/>
            </p:cNvSpPr>
            <p:nvPr/>
          </p:nvSpPr>
          <p:spPr bwMode="auto">
            <a:xfrm>
              <a:off x="3360" y="1104"/>
              <a:ext cx="96" cy="0"/>
            </a:xfrm>
            <a:prstGeom prst="line">
              <a:avLst/>
            </a:prstGeom>
            <a:noFill/>
            <a:ln w="9525">
              <a:solidFill>
                <a:schemeClr val="tx1"/>
              </a:solidFill>
              <a:round/>
              <a:headEnd/>
              <a:tailEnd/>
            </a:ln>
          </p:spPr>
          <p:txBody>
            <a:bodyPr wrap="none"/>
            <a:lstStyle/>
            <a:p>
              <a:endParaRPr lang="en-US"/>
            </a:p>
          </p:txBody>
        </p:sp>
      </p:grpSp>
      <p:pic>
        <p:nvPicPr>
          <p:cNvPr id="16388" name="Picture 8" descr="p9_22"/>
          <p:cNvPicPr>
            <a:picLocks noChangeAspect="1" noChangeArrowheads="1"/>
          </p:cNvPicPr>
          <p:nvPr/>
        </p:nvPicPr>
        <p:blipFill>
          <a:blip r:embed="rId3" cstate="print">
            <a:lum bright="-24000" contrast="24000"/>
          </a:blip>
          <a:srcRect/>
          <a:stretch>
            <a:fillRect/>
          </a:stretch>
        </p:blipFill>
        <p:spPr bwMode="auto">
          <a:xfrm>
            <a:off x="457200" y="847725"/>
            <a:ext cx="3200400" cy="2798763"/>
          </a:xfrm>
          <a:prstGeom prst="rect">
            <a:avLst/>
          </a:prstGeom>
          <a:noFill/>
          <a:ln w="9525">
            <a:noFill/>
            <a:miter lim="800000"/>
            <a:headEnd/>
            <a:tailEnd/>
          </a:ln>
        </p:spPr>
      </p:pic>
      <p:grpSp>
        <p:nvGrpSpPr>
          <p:cNvPr id="16389" name="Group 9"/>
          <p:cNvGrpSpPr>
            <a:grpSpLocks/>
          </p:cNvGrpSpPr>
          <p:nvPr/>
        </p:nvGrpSpPr>
        <p:grpSpPr bwMode="auto">
          <a:xfrm>
            <a:off x="838200" y="3124200"/>
            <a:ext cx="7848600" cy="2971800"/>
            <a:chOff x="528" y="1968"/>
            <a:chExt cx="4992" cy="1872"/>
          </a:xfrm>
        </p:grpSpPr>
        <p:sp>
          <p:nvSpPr>
            <p:cNvPr id="16393" name="Text Box 10"/>
            <p:cNvSpPr txBox="1">
              <a:spLocks noChangeArrowheads="1"/>
            </p:cNvSpPr>
            <p:nvPr/>
          </p:nvSpPr>
          <p:spPr bwMode="auto">
            <a:xfrm>
              <a:off x="2016" y="1968"/>
              <a:ext cx="3504" cy="863"/>
            </a:xfrm>
            <a:prstGeom prst="rect">
              <a:avLst/>
            </a:prstGeom>
            <a:noFill/>
            <a:ln w="9525">
              <a:noFill/>
              <a:miter lim="800000"/>
              <a:headEnd/>
              <a:tailEnd/>
            </a:ln>
          </p:spPr>
          <p:txBody>
            <a:bodyPr>
              <a:spAutoFit/>
            </a:bodyPr>
            <a:lstStyle/>
            <a:p>
              <a:pPr marL="457200" indent="-457200">
                <a:spcBef>
                  <a:spcPct val="50000"/>
                </a:spcBef>
              </a:pPr>
              <a:r>
                <a:rPr lang="en-US" sz="2400" b="1">
                  <a:latin typeface="Times New Roman" pitchFamily="18" charset="0"/>
                </a:rPr>
                <a:t>	</a:t>
              </a:r>
              <a:r>
                <a:rPr lang="en-US" sz="2400" b="1" u="sng">
                  <a:latin typeface="Times New Roman" pitchFamily="18" charset="0"/>
                </a:rPr>
                <a:t>Solution</a:t>
              </a:r>
              <a:endParaRPr lang="en-US" sz="2400">
                <a:latin typeface="Times New Roman" pitchFamily="18" charset="0"/>
              </a:endParaRPr>
            </a:p>
            <a:p>
              <a:pPr marL="457200" indent="-457200">
                <a:spcBef>
                  <a:spcPct val="50000"/>
                </a:spcBef>
              </a:pPr>
              <a:r>
                <a:rPr lang="en-US" sz="2400">
                  <a:latin typeface="Times New Roman" pitchFamily="18" charset="0"/>
                </a:rPr>
                <a:t>	1.   Choose dA as a horizontal 	rectangular strip.</a:t>
              </a:r>
              <a:endParaRPr lang="en-US" sz="2400" b="1" u="sng">
                <a:latin typeface="Times New Roman" pitchFamily="18" charset="0"/>
              </a:endParaRPr>
            </a:p>
          </p:txBody>
        </p:sp>
        <p:sp>
          <p:nvSpPr>
            <p:cNvPr id="16394" name="Line 11"/>
            <p:cNvSpPr>
              <a:spLocks noChangeShapeType="1"/>
            </p:cNvSpPr>
            <p:nvPr/>
          </p:nvSpPr>
          <p:spPr bwMode="auto">
            <a:xfrm>
              <a:off x="528" y="2784"/>
              <a:ext cx="0" cy="1056"/>
            </a:xfrm>
            <a:prstGeom prst="line">
              <a:avLst/>
            </a:prstGeom>
            <a:noFill/>
            <a:ln w="9525">
              <a:solidFill>
                <a:schemeClr val="tx1"/>
              </a:solidFill>
              <a:round/>
              <a:headEnd/>
              <a:tailEnd/>
            </a:ln>
          </p:spPr>
          <p:txBody>
            <a:bodyPr wrap="none"/>
            <a:lstStyle/>
            <a:p>
              <a:endParaRPr lang="en-US"/>
            </a:p>
          </p:txBody>
        </p:sp>
        <p:sp>
          <p:nvSpPr>
            <p:cNvPr id="16395" name="Line 12"/>
            <p:cNvSpPr>
              <a:spLocks noChangeShapeType="1"/>
            </p:cNvSpPr>
            <p:nvPr/>
          </p:nvSpPr>
          <p:spPr bwMode="auto">
            <a:xfrm>
              <a:off x="528" y="3840"/>
              <a:ext cx="1536" cy="0"/>
            </a:xfrm>
            <a:prstGeom prst="line">
              <a:avLst/>
            </a:prstGeom>
            <a:noFill/>
            <a:ln w="9525">
              <a:solidFill>
                <a:schemeClr val="tx1"/>
              </a:solidFill>
              <a:round/>
              <a:headEnd/>
              <a:tailEnd/>
            </a:ln>
          </p:spPr>
          <p:txBody>
            <a:bodyPr wrap="none"/>
            <a:lstStyle/>
            <a:p>
              <a:endParaRPr lang="en-US"/>
            </a:p>
          </p:txBody>
        </p:sp>
        <p:sp>
          <p:nvSpPr>
            <p:cNvPr id="16396" name="Arc 13"/>
            <p:cNvSpPr>
              <a:spLocks/>
            </p:cNvSpPr>
            <p:nvPr/>
          </p:nvSpPr>
          <p:spPr bwMode="auto">
            <a:xfrm flipH="1">
              <a:off x="528" y="2976"/>
              <a:ext cx="672" cy="816"/>
            </a:xfrm>
            <a:custGeom>
              <a:avLst/>
              <a:gdLst>
                <a:gd name="T0" fmla="*/ 0 w 23068"/>
                <a:gd name="T1" fmla="*/ 0 h 21600"/>
                <a:gd name="T2" fmla="*/ 20 w 23068"/>
                <a:gd name="T3" fmla="*/ 31 h 21600"/>
                <a:gd name="T4" fmla="*/ 1 w 23068"/>
                <a:gd name="T5" fmla="*/ 31 h 21600"/>
                <a:gd name="T6" fmla="*/ 0 60000 65536"/>
                <a:gd name="T7" fmla="*/ 0 60000 65536"/>
                <a:gd name="T8" fmla="*/ 0 60000 65536"/>
                <a:gd name="T9" fmla="*/ 0 w 23068"/>
                <a:gd name="T10" fmla="*/ 0 h 21600"/>
                <a:gd name="T11" fmla="*/ 23068 w 23068"/>
                <a:gd name="T12" fmla="*/ 21600 h 21600"/>
              </a:gdLst>
              <a:ahLst/>
              <a:cxnLst>
                <a:cxn ang="T6">
                  <a:pos x="T0" y="T1"/>
                </a:cxn>
                <a:cxn ang="T7">
                  <a:pos x="T2" y="T3"/>
                </a:cxn>
                <a:cxn ang="T8">
                  <a:pos x="T4" y="T5"/>
                </a:cxn>
              </a:cxnLst>
              <a:rect l="T9" t="T10" r="T11" b="T12"/>
              <a:pathLst>
                <a:path w="23068" h="21600" fill="none" extrusionOk="0">
                  <a:moveTo>
                    <a:pt x="-1" y="49"/>
                  </a:moveTo>
                  <a:cubicBezTo>
                    <a:pt x="488" y="16"/>
                    <a:pt x="978" y="-1"/>
                    <a:pt x="1468" y="0"/>
                  </a:cubicBezTo>
                  <a:cubicBezTo>
                    <a:pt x="13397" y="0"/>
                    <a:pt x="23068" y="9670"/>
                    <a:pt x="23068" y="21600"/>
                  </a:cubicBezTo>
                </a:path>
                <a:path w="23068" h="21600" stroke="0" extrusionOk="0">
                  <a:moveTo>
                    <a:pt x="-1" y="49"/>
                  </a:moveTo>
                  <a:cubicBezTo>
                    <a:pt x="488" y="16"/>
                    <a:pt x="978" y="-1"/>
                    <a:pt x="1468" y="0"/>
                  </a:cubicBezTo>
                  <a:cubicBezTo>
                    <a:pt x="13397" y="0"/>
                    <a:pt x="23068" y="9670"/>
                    <a:pt x="23068" y="21600"/>
                  </a:cubicBezTo>
                  <a:lnTo>
                    <a:pt x="1468" y="21600"/>
                  </a:lnTo>
                  <a:close/>
                </a:path>
              </a:pathLst>
            </a:custGeom>
            <a:noFill/>
            <a:ln w="9525">
              <a:solidFill>
                <a:srgbClr val="00FF00"/>
              </a:solidFill>
              <a:round/>
              <a:headEnd/>
              <a:tailEnd/>
            </a:ln>
          </p:spPr>
          <p:txBody>
            <a:bodyPr wrap="none" anchor="ctr"/>
            <a:lstStyle/>
            <a:p>
              <a:endParaRPr lang="en-US"/>
            </a:p>
          </p:txBody>
        </p:sp>
        <p:sp>
          <p:nvSpPr>
            <p:cNvPr id="16397" name="Line 14"/>
            <p:cNvSpPr>
              <a:spLocks noChangeShapeType="1"/>
            </p:cNvSpPr>
            <p:nvPr/>
          </p:nvSpPr>
          <p:spPr bwMode="auto">
            <a:xfrm>
              <a:off x="1200" y="2976"/>
              <a:ext cx="864" cy="864"/>
            </a:xfrm>
            <a:prstGeom prst="line">
              <a:avLst/>
            </a:prstGeom>
            <a:noFill/>
            <a:ln w="9525">
              <a:solidFill>
                <a:srgbClr val="00FF00"/>
              </a:solidFill>
              <a:round/>
              <a:headEnd/>
              <a:tailEnd/>
            </a:ln>
          </p:spPr>
          <p:txBody>
            <a:bodyPr wrap="none"/>
            <a:lstStyle/>
            <a:p>
              <a:endParaRPr lang="en-US"/>
            </a:p>
          </p:txBody>
        </p:sp>
        <p:sp>
          <p:nvSpPr>
            <p:cNvPr id="16398" name="Line 15"/>
            <p:cNvSpPr>
              <a:spLocks noChangeShapeType="1"/>
            </p:cNvSpPr>
            <p:nvPr/>
          </p:nvSpPr>
          <p:spPr bwMode="auto">
            <a:xfrm>
              <a:off x="720" y="3120"/>
              <a:ext cx="720" cy="0"/>
            </a:xfrm>
            <a:prstGeom prst="line">
              <a:avLst/>
            </a:prstGeom>
            <a:noFill/>
            <a:ln w="9525">
              <a:solidFill>
                <a:schemeClr val="tx1"/>
              </a:solidFill>
              <a:round/>
              <a:headEnd/>
              <a:tailEnd/>
            </a:ln>
          </p:spPr>
          <p:txBody>
            <a:bodyPr wrap="none"/>
            <a:lstStyle/>
            <a:p>
              <a:endParaRPr lang="en-US"/>
            </a:p>
          </p:txBody>
        </p:sp>
        <p:sp>
          <p:nvSpPr>
            <p:cNvPr id="16399" name="Line 16"/>
            <p:cNvSpPr>
              <a:spLocks noChangeShapeType="1"/>
            </p:cNvSpPr>
            <p:nvPr/>
          </p:nvSpPr>
          <p:spPr bwMode="auto">
            <a:xfrm>
              <a:off x="720" y="3264"/>
              <a:ext cx="720" cy="0"/>
            </a:xfrm>
            <a:prstGeom prst="line">
              <a:avLst/>
            </a:prstGeom>
            <a:noFill/>
            <a:ln w="9525">
              <a:solidFill>
                <a:schemeClr val="tx1"/>
              </a:solidFill>
              <a:round/>
              <a:headEnd/>
              <a:tailEnd/>
            </a:ln>
          </p:spPr>
          <p:txBody>
            <a:bodyPr wrap="none"/>
            <a:lstStyle/>
            <a:p>
              <a:endParaRPr lang="en-US"/>
            </a:p>
          </p:txBody>
        </p:sp>
        <p:sp>
          <p:nvSpPr>
            <p:cNvPr id="16400" name="Line 17"/>
            <p:cNvSpPr>
              <a:spLocks noChangeShapeType="1"/>
            </p:cNvSpPr>
            <p:nvPr/>
          </p:nvSpPr>
          <p:spPr bwMode="auto">
            <a:xfrm>
              <a:off x="720" y="3120"/>
              <a:ext cx="0" cy="144"/>
            </a:xfrm>
            <a:prstGeom prst="line">
              <a:avLst/>
            </a:prstGeom>
            <a:noFill/>
            <a:ln w="9525">
              <a:solidFill>
                <a:schemeClr val="tx1"/>
              </a:solidFill>
              <a:round/>
              <a:headEnd/>
              <a:tailEnd/>
            </a:ln>
          </p:spPr>
          <p:txBody>
            <a:bodyPr wrap="none"/>
            <a:lstStyle/>
            <a:p>
              <a:endParaRPr lang="en-US"/>
            </a:p>
          </p:txBody>
        </p:sp>
        <p:sp>
          <p:nvSpPr>
            <p:cNvPr id="16401" name="Line 18"/>
            <p:cNvSpPr>
              <a:spLocks noChangeShapeType="1"/>
            </p:cNvSpPr>
            <p:nvPr/>
          </p:nvSpPr>
          <p:spPr bwMode="auto">
            <a:xfrm>
              <a:off x="1440" y="3120"/>
              <a:ext cx="0" cy="144"/>
            </a:xfrm>
            <a:prstGeom prst="line">
              <a:avLst/>
            </a:prstGeom>
            <a:noFill/>
            <a:ln w="9525">
              <a:solidFill>
                <a:schemeClr val="tx1"/>
              </a:solidFill>
              <a:round/>
              <a:headEnd/>
              <a:tailEnd/>
            </a:ln>
          </p:spPr>
          <p:txBody>
            <a:bodyPr wrap="none"/>
            <a:lstStyle/>
            <a:p>
              <a:endParaRPr lang="en-US"/>
            </a:p>
          </p:txBody>
        </p:sp>
        <p:sp>
          <p:nvSpPr>
            <p:cNvPr id="16402" name="Oval 19"/>
            <p:cNvSpPr>
              <a:spLocks noChangeArrowheads="1"/>
            </p:cNvSpPr>
            <p:nvPr/>
          </p:nvSpPr>
          <p:spPr bwMode="auto">
            <a:xfrm>
              <a:off x="720" y="316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16403" name="Oval 20"/>
            <p:cNvSpPr>
              <a:spLocks noChangeArrowheads="1"/>
            </p:cNvSpPr>
            <p:nvPr/>
          </p:nvSpPr>
          <p:spPr bwMode="auto">
            <a:xfrm>
              <a:off x="1392" y="316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16404" name="Line 21"/>
            <p:cNvSpPr>
              <a:spLocks noChangeShapeType="1"/>
            </p:cNvSpPr>
            <p:nvPr/>
          </p:nvSpPr>
          <p:spPr bwMode="auto">
            <a:xfrm>
              <a:off x="720" y="2592"/>
              <a:ext cx="0" cy="480"/>
            </a:xfrm>
            <a:prstGeom prst="line">
              <a:avLst/>
            </a:prstGeom>
            <a:noFill/>
            <a:ln w="9525">
              <a:solidFill>
                <a:schemeClr val="tx1"/>
              </a:solidFill>
              <a:round/>
              <a:headEnd/>
              <a:tailEnd/>
            </a:ln>
          </p:spPr>
          <p:txBody>
            <a:bodyPr wrap="none"/>
            <a:lstStyle/>
            <a:p>
              <a:endParaRPr lang="en-US"/>
            </a:p>
          </p:txBody>
        </p:sp>
        <p:sp>
          <p:nvSpPr>
            <p:cNvPr id="16405" name="Line 22"/>
            <p:cNvSpPr>
              <a:spLocks noChangeShapeType="1"/>
            </p:cNvSpPr>
            <p:nvPr/>
          </p:nvSpPr>
          <p:spPr bwMode="auto">
            <a:xfrm flipV="1">
              <a:off x="1440" y="2736"/>
              <a:ext cx="0" cy="336"/>
            </a:xfrm>
            <a:prstGeom prst="line">
              <a:avLst/>
            </a:prstGeom>
            <a:noFill/>
            <a:ln w="9525">
              <a:solidFill>
                <a:schemeClr val="tx1"/>
              </a:solidFill>
              <a:round/>
              <a:headEnd/>
              <a:tailEnd/>
            </a:ln>
          </p:spPr>
          <p:txBody>
            <a:bodyPr wrap="none"/>
            <a:lstStyle/>
            <a:p>
              <a:endParaRPr lang="en-US"/>
            </a:p>
          </p:txBody>
        </p:sp>
        <p:sp>
          <p:nvSpPr>
            <p:cNvPr id="16406" name="Text Box 23"/>
            <p:cNvSpPr txBox="1">
              <a:spLocks noChangeArrowheads="1"/>
            </p:cNvSpPr>
            <p:nvPr/>
          </p:nvSpPr>
          <p:spPr bwMode="auto">
            <a:xfrm>
              <a:off x="758" y="2489"/>
              <a:ext cx="549" cy="269"/>
            </a:xfrm>
            <a:prstGeom prst="rect">
              <a:avLst/>
            </a:prstGeom>
            <a:noFill/>
            <a:ln w="9525">
              <a:noFill/>
              <a:miter lim="800000"/>
              <a:headEnd/>
              <a:tailEnd/>
            </a:ln>
          </p:spPr>
          <p:txBody>
            <a:bodyPr wrap="none">
              <a:spAutoFit/>
            </a:bodyPr>
            <a:lstStyle/>
            <a:p>
              <a:r>
                <a:rPr lang="en-US" sz="2200">
                  <a:latin typeface="Times New Roman" pitchFamily="18" charset="0"/>
                </a:rPr>
                <a:t>(x</a:t>
              </a:r>
              <a:r>
                <a:rPr lang="en-US" sz="2200" baseline="-25000">
                  <a:latin typeface="Times New Roman" pitchFamily="18" charset="0"/>
                </a:rPr>
                <a:t>1,</a:t>
              </a:r>
              <a:r>
                <a:rPr lang="en-US" sz="2200">
                  <a:latin typeface="Times New Roman" pitchFamily="18" charset="0"/>
                </a:rPr>
                <a:t>,y)</a:t>
              </a:r>
            </a:p>
          </p:txBody>
        </p:sp>
        <p:sp>
          <p:nvSpPr>
            <p:cNvPr id="16407" name="Text Box 24"/>
            <p:cNvSpPr txBox="1">
              <a:spLocks noChangeArrowheads="1"/>
            </p:cNvSpPr>
            <p:nvPr/>
          </p:nvSpPr>
          <p:spPr bwMode="auto">
            <a:xfrm>
              <a:off x="1478" y="2537"/>
              <a:ext cx="519" cy="269"/>
            </a:xfrm>
            <a:prstGeom prst="rect">
              <a:avLst/>
            </a:prstGeom>
            <a:noFill/>
            <a:ln w="9525">
              <a:noFill/>
              <a:miter lim="800000"/>
              <a:headEnd/>
              <a:tailEnd/>
            </a:ln>
          </p:spPr>
          <p:txBody>
            <a:bodyPr wrap="none">
              <a:spAutoFit/>
            </a:bodyPr>
            <a:lstStyle/>
            <a:p>
              <a:r>
                <a:rPr lang="en-US" sz="2200">
                  <a:latin typeface="Times New Roman" pitchFamily="18" charset="0"/>
                </a:rPr>
                <a:t>(x</a:t>
              </a:r>
              <a:r>
                <a:rPr lang="en-US" sz="2200" baseline="-25000">
                  <a:latin typeface="Times New Roman" pitchFamily="18" charset="0"/>
                </a:rPr>
                <a:t>2</a:t>
              </a:r>
              <a:r>
                <a:rPr lang="en-US" sz="2200">
                  <a:latin typeface="Times New Roman" pitchFamily="18" charset="0"/>
                </a:rPr>
                <a:t>,y)</a:t>
              </a:r>
            </a:p>
          </p:txBody>
        </p:sp>
      </p:grpSp>
      <p:grpSp>
        <p:nvGrpSpPr>
          <p:cNvPr id="16390" name="Group 25"/>
          <p:cNvGrpSpPr>
            <a:grpSpLocks/>
          </p:cNvGrpSpPr>
          <p:nvPr/>
        </p:nvGrpSpPr>
        <p:grpSpPr bwMode="auto">
          <a:xfrm>
            <a:off x="3200400" y="4419600"/>
            <a:ext cx="5562600" cy="2100263"/>
            <a:chOff x="2016" y="2784"/>
            <a:chExt cx="3504" cy="1323"/>
          </a:xfrm>
        </p:grpSpPr>
        <p:sp>
          <p:nvSpPr>
            <p:cNvPr id="16391" name="Text Box 26"/>
            <p:cNvSpPr txBox="1">
              <a:spLocks noChangeArrowheads="1"/>
            </p:cNvSpPr>
            <p:nvPr/>
          </p:nvSpPr>
          <p:spPr bwMode="auto">
            <a:xfrm>
              <a:off x="2016" y="2784"/>
              <a:ext cx="3504" cy="1323"/>
            </a:xfrm>
            <a:prstGeom prst="rect">
              <a:avLst/>
            </a:prstGeom>
            <a:noFill/>
            <a:ln w="9525">
              <a:noFill/>
              <a:miter lim="800000"/>
              <a:headEnd/>
              <a:tailEnd/>
            </a:ln>
          </p:spPr>
          <p:txBody>
            <a:bodyPr>
              <a:spAutoFit/>
            </a:bodyPr>
            <a:lstStyle/>
            <a:p>
              <a:pPr marL="457200" indent="-457200">
                <a:spcBef>
                  <a:spcPct val="50000"/>
                </a:spcBef>
              </a:pPr>
              <a:r>
                <a:rPr lang="en-US" sz="2400">
                  <a:latin typeface="Times New Roman" pitchFamily="18" charset="0"/>
                </a:rPr>
                <a:t>	2.	dA  =  ( x</a:t>
              </a:r>
              <a:r>
                <a:rPr lang="en-US" sz="2400" baseline="-25000">
                  <a:latin typeface="Times New Roman" pitchFamily="18" charset="0"/>
                </a:rPr>
                <a:t>2</a:t>
              </a:r>
              <a:r>
                <a:rPr lang="en-US" sz="2400">
                  <a:latin typeface="Times New Roman" pitchFamily="18" charset="0"/>
                </a:rPr>
                <a:t>  </a:t>
              </a:r>
              <a:r>
                <a:rPr lang="en-US" sz="2400">
                  <a:latin typeface="Times New Roman" pitchFamily="18" charset="0"/>
                  <a:cs typeface="Times New Roman" pitchFamily="18" charset="0"/>
                </a:rPr>
                <a:t>–  x</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dy</a:t>
              </a:r>
            </a:p>
            <a:p>
              <a:pPr marL="1028700" lvl="1" indent="-457200">
                <a:spcBef>
                  <a:spcPct val="50000"/>
                </a:spcBef>
              </a:pPr>
              <a:r>
                <a:rPr lang="en-US" sz="2400">
                  <a:latin typeface="Times New Roman" pitchFamily="18" charset="0"/>
                  <a:cs typeface="Times New Roman" pitchFamily="18" charset="0"/>
                </a:rPr>
                <a:t>	     =  ((2  –  y)  –  y</a:t>
              </a:r>
              <a:r>
                <a:rPr lang="en-US" sz="2400" baseline="30000">
                  <a:latin typeface="Times New Roman" pitchFamily="18" charset="0"/>
                  <a:cs typeface="Times New Roman" pitchFamily="18" charset="0"/>
                </a:rPr>
                <a:t>2</a:t>
              </a:r>
              <a:r>
                <a:rPr lang="en-US" sz="2400">
                  <a:latin typeface="Times New Roman" pitchFamily="18" charset="0"/>
                  <a:cs typeface="Times New Roman" pitchFamily="18" charset="0"/>
                </a:rPr>
                <a:t>)  dy</a:t>
              </a:r>
            </a:p>
            <a:p>
              <a:pPr marL="457200" indent="-457200">
                <a:spcBef>
                  <a:spcPct val="50000"/>
                </a:spcBef>
              </a:pPr>
              <a:r>
                <a:rPr lang="en-US" sz="2400">
                  <a:latin typeface="Times New Roman" pitchFamily="18" charset="0"/>
                  <a:cs typeface="Times New Roman" pitchFamily="18" charset="0"/>
                </a:rPr>
                <a:t>	3.   x     =    ( x</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  x</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 2</a:t>
              </a:r>
            </a:p>
            <a:p>
              <a:pPr marL="457200" indent="-457200">
                <a:spcBef>
                  <a:spcPct val="50000"/>
                </a:spcBef>
              </a:pPr>
              <a:r>
                <a:rPr lang="en-US" sz="2400">
                  <a:latin typeface="Times New Roman" pitchFamily="18" charset="0"/>
                  <a:cs typeface="Times New Roman" pitchFamily="18" charset="0"/>
                </a:rPr>
                <a:t>		       =    0.5 (( 2  –   y)   +   y</a:t>
              </a:r>
              <a:r>
                <a:rPr lang="en-US" sz="2400" baseline="30000">
                  <a:latin typeface="Times New Roman" pitchFamily="18" charset="0"/>
                  <a:cs typeface="Times New Roman" pitchFamily="18" charset="0"/>
                </a:rPr>
                <a:t>2</a:t>
              </a:r>
              <a:r>
                <a:rPr lang="en-US" sz="2400">
                  <a:latin typeface="Times New Roman" pitchFamily="18" charset="0"/>
                  <a:cs typeface="Times New Roman" pitchFamily="18" charset="0"/>
                </a:rPr>
                <a:t> )</a:t>
              </a:r>
            </a:p>
          </p:txBody>
        </p:sp>
        <p:sp>
          <p:nvSpPr>
            <p:cNvPr id="16392" name="Text Box 27"/>
            <p:cNvSpPr txBox="1">
              <a:spLocks noChangeArrowheads="1"/>
            </p:cNvSpPr>
            <p:nvPr/>
          </p:nvSpPr>
          <p:spPr bwMode="auto">
            <a:xfrm>
              <a:off x="2304" y="3360"/>
              <a:ext cx="116" cy="288"/>
            </a:xfrm>
            <a:prstGeom prst="rect">
              <a:avLst/>
            </a:prstGeom>
            <a:noFill/>
            <a:ln w="9525">
              <a:noFill/>
              <a:miter lim="800000"/>
              <a:headEnd/>
              <a:tailEnd/>
            </a:ln>
          </p:spPr>
          <p:txBody>
            <a:bodyPr wrap="none">
              <a:spAutoFit/>
            </a:bodyPr>
            <a:lstStyle/>
            <a:p>
              <a:endParaRPr lang="en-US" sz="2400">
                <a:latin typeface="Times New Roman" pitchFamily="18" charset="0"/>
              </a:endParaRPr>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066800" y="533400"/>
            <a:ext cx="7315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GROUP PROBLEM SOLVING </a:t>
            </a:r>
            <a:r>
              <a:rPr lang="en-US" sz="2400">
                <a:latin typeface="Times New Roman" pitchFamily="18" charset="0"/>
              </a:rPr>
              <a:t>(continued)</a:t>
            </a:r>
          </a:p>
        </p:txBody>
      </p:sp>
      <p:grpSp>
        <p:nvGrpSpPr>
          <p:cNvPr id="17411" name="Group 5"/>
          <p:cNvGrpSpPr>
            <a:grpSpLocks/>
          </p:cNvGrpSpPr>
          <p:nvPr/>
        </p:nvGrpSpPr>
        <p:grpSpPr bwMode="auto">
          <a:xfrm>
            <a:off x="609600" y="1066800"/>
            <a:ext cx="6934200" cy="671513"/>
            <a:chOff x="384" y="720"/>
            <a:chExt cx="4368" cy="423"/>
          </a:xfrm>
        </p:grpSpPr>
        <p:grpSp>
          <p:nvGrpSpPr>
            <p:cNvPr id="17425" name="Group 6"/>
            <p:cNvGrpSpPr>
              <a:grpSpLocks/>
            </p:cNvGrpSpPr>
            <p:nvPr/>
          </p:nvGrpSpPr>
          <p:grpSpPr bwMode="auto">
            <a:xfrm>
              <a:off x="384" y="720"/>
              <a:ext cx="4368" cy="423"/>
              <a:chOff x="384" y="720"/>
              <a:chExt cx="4368" cy="423"/>
            </a:xfrm>
          </p:grpSpPr>
          <p:sp>
            <p:nvSpPr>
              <p:cNvPr id="17427" name="Text Box 7"/>
              <p:cNvSpPr txBox="1">
                <a:spLocks noChangeArrowheads="1"/>
              </p:cNvSpPr>
              <p:nvPr/>
            </p:nvSpPr>
            <p:spPr bwMode="auto">
              <a:xfrm>
                <a:off x="384" y="816"/>
                <a:ext cx="4368" cy="327"/>
              </a:xfrm>
              <a:prstGeom prst="rect">
                <a:avLst/>
              </a:prstGeom>
              <a:noFill/>
              <a:ln w="9525">
                <a:noFill/>
                <a:miter lim="800000"/>
                <a:headEnd/>
                <a:tailEnd/>
              </a:ln>
            </p:spPr>
            <p:txBody>
              <a:bodyPr>
                <a:spAutoFit/>
              </a:bodyPr>
              <a:lstStyle/>
              <a:p>
                <a:pPr marL="457200" indent="-457200">
                  <a:spcBef>
                    <a:spcPct val="50000"/>
                  </a:spcBef>
                </a:pPr>
                <a:r>
                  <a:rPr lang="en-US" sz="2800">
                    <a:latin typeface="Times New Roman" pitchFamily="18" charset="0"/>
                  </a:rPr>
                  <a:t>4.</a:t>
                </a:r>
                <a:r>
                  <a:rPr lang="en-US" sz="2200">
                    <a:latin typeface="Times New Roman" pitchFamily="18" charset="0"/>
                  </a:rPr>
                  <a:t>	x     =    ( </a:t>
                </a:r>
                <a:r>
                  <a:rPr lang="en-US" sz="2200">
                    <a:latin typeface="Times New Roman" pitchFamily="18" charset="0"/>
                    <a:sym typeface="Symbol" pitchFamily="18" charset="2"/>
                  </a:rPr>
                  <a:t></a:t>
                </a:r>
                <a:r>
                  <a:rPr lang="en-US" sz="2200" baseline="-25000">
                    <a:latin typeface="Times New Roman" pitchFamily="18" charset="0"/>
                    <a:sym typeface="Symbol" pitchFamily="18" charset="2"/>
                  </a:rPr>
                  <a:t>A</a:t>
                </a:r>
                <a:r>
                  <a:rPr lang="en-US" sz="2200">
                    <a:latin typeface="Times New Roman" pitchFamily="18" charset="0"/>
                    <a:sym typeface="Symbol" pitchFamily="18" charset="2"/>
                  </a:rPr>
                  <a:t> x  dA ) / ( </a:t>
                </a:r>
                <a:r>
                  <a:rPr lang="en-US" sz="2200" baseline="-25000">
                    <a:latin typeface="Times New Roman" pitchFamily="18" charset="0"/>
                    <a:sym typeface="Symbol" pitchFamily="18" charset="2"/>
                  </a:rPr>
                  <a:t>A</a:t>
                </a:r>
                <a:r>
                  <a:rPr lang="en-US" sz="2200">
                    <a:latin typeface="Times New Roman" pitchFamily="18" charset="0"/>
                    <a:sym typeface="Symbol" pitchFamily="18" charset="2"/>
                  </a:rPr>
                  <a:t> dA )</a:t>
                </a:r>
              </a:p>
            </p:txBody>
          </p:sp>
          <p:sp>
            <p:nvSpPr>
              <p:cNvPr id="17428" name="Text Box 8"/>
              <p:cNvSpPr txBox="1">
                <a:spLocks noChangeArrowheads="1"/>
              </p:cNvSpPr>
              <p:nvPr/>
            </p:nvSpPr>
            <p:spPr bwMode="auto">
              <a:xfrm>
                <a:off x="1556" y="720"/>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grpSp>
        <p:sp>
          <p:nvSpPr>
            <p:cNvPr id="17426" name="Line 9"/>
            <p:cNvSpPr>
              <a:spLocks noChangeShapeType="1"/>
            </p:cNvSpPr>
            <p:nvPr/>
          </p:nvSpPr>
          <p:spPr bwMode="auto">
            <a:xfrm>
              <a:off x="720" y="912"/>
              <a:ext cx="96" cy="0"/>
            </a:xfrm>
            <a:prstGeom prst="line">
              <a:avLst/>
            </a:prstGeom>
            <a:noFill/>
            <a:ln w="9525">
              <a:solidFill>
                <a:schemeClr val="tx1"/>
              </a:solidFill>
              <a:round/>
              <a:headEnd/>
              <a:tailEnd/>
            </a:ln>
          </p:spPr>
          <p:txBody>
            <a:bodyPr wrap="none"/>
            <a:lstStyle/>
            <a:p>
              <a:endParaRPr lang="en-US"/>
            </a:p>
          </p:txBody>
        </p:sp>
      </p:grpSp>
      <p:grpSp>
        <p:nvGrpSpPr>
          <p:cNvPr id="17412" name="Group 10"/>
          <p:cNvGrpSpPr>
            <a:grpSpLocks/>
          </p:cNvGrpSpPr>
          <p:nvPr/>
        </p:nvGrpSpPr>
        <p:grpSpPr bwMode="auto">
          <a:xfrm>
            <a:off x="533400" y="1752600"/>
            <a:ext cx="8229600" cy="1174750"/>
            <a:chOff x="336" y="1104"/>
            <a:chExt cx="5184" cy="740"/>
          </a:xfrm>
        </p:grpSpPr>
        <p:sp>
          <p:nvSpPr>
            <p:cNvPr id="17422" name="Text Box 11"/>
            <p:cNvSpPr txBox="1">
              <a:spLocks noChangeArrowheads="1"/>
            </p:cNvSpPr>
            <p:nvPr/>
          </p:nvSpPr>
          <p:spPr bwMode="auto">
            <a:xfrm>
              <a:off x="336" y="1200"/>
              <a:ext cx="5184" cy="586"/>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sym typeface="Symbol" pitchFamily="18" charset="2"/>
                </a:rPr>
                <a:t></a:t>
              </a:r>
              <a:r>
                <a:rPr lang="en-US" sz="2200" baseline="-25000">
                  <a:latin typeface="Times New Roman" pitchFamily="18" charset="0"/>
                  <a:sym typeface="Symbol" pitchFamily="18" charset="2"/>
                </a:rPr>
                <a:t>A</a:t>
              </a:r>
              <a:r>
                <a:rPr lang="en-US" sz="2200">
                  <a:latin typeface="Times New Roman" pitchFamily="18" charset="0"/>
                  <a:sym typeface="Symbol" pitchFamily="18" charset="2"/>
                </a:rPr>
                <a:t>  dA    =    </a:t>
              </a:r>
              <a:r>
                <a:rPr lang="en-US" sz="2200" baseline="-25000">
                  <a:latin typeface="Times New Roman" pitchFamily="18" charset="0"/>
                  <a:sym typeface="Symbol" pitchFamily="18" charset="2"/>
                </a:rPr>
                <a:t>0</a:t>
              </a:r>
              <a:r>
                <a:rPr lang="en-US" sz="2200">
                  <a:latin typeface="Times New Roman" pitchFamily="18" charset="0"/>
                  <a:sym typeface="Symbol" pitchFamily="18" charset="2"/>
                </a:rPr>
                <a:t>  ( 2  </a:t>
              </a:r>
              <a:r>
                <a:rPr lang="en-US" sz="2200">
                  <a:latin typeface="Times New Roman" pitchFamily="18" charset="0"/>
                  <a:cs typeface="Times New Roman" pitchFamily="18" charset="0"/>
                </a:rPr>
                <a:t>–  y  –  y</a:t>
              </a:r>
              <a:r>
                <a:rPr lang="en-US" sz="2200" baseline="30000">
                  <a:latin typeface="Times New Roman" pitchFamily="18" charset="0"/>
                  <a:cs typeface="Times New Roman" pitchFamily="18" charset="0"/>
                </a:rPr>
                <a:t>2</a:t>
              </a:r>
              <a:r>
                <a:rPr lang="en-US" sz="2200">
                  <a:latin typeface="Times New Roman" pitchFamily="18" charset="0"/>
                  <a:cs typeface="Times New Roman" pitchFamily="18" charset="0"/>
                </a:rPr>
                <a:t>)  dy</a:t>
              </a:r>
            </a:p>
            <a:p>
              <a:pPr>
                <a:spcBef>
                  <a:spcPct val="50000"/>
                </a:spcBef>
              </a:pPr>
              <a:r>
                <a:rPr lang="en-US" sz="2200">
                  <a:latin typeface="Times New Roman" pitchFamily="18" charset="0"/>
                  <a:cs typeface="Times New Roman" pitchFamily="18" charset="0"/>
                </a:rPr>
                <a:t>	          [ 2 y  –  y</a:t>
              </a:r>
              <a:r>
                <a:rPr lang="en-US" sz="2200" baseline="30000">
                  <a:latin typeface="Times New Roman" pitchFamily="18" charset="0"/>
                  <a:cs typeface="Times New Roman" pitchFamily="18" charset="0"/>
                </a:rPr>
                <a:t>2</a:t>
              </a:r>
              <a:r>
                <a:rPr lang="en-US" sz="2200">
                  <a:latin typeface="Times New Roman" pitchFamily="18" charset="0"/>
                  <a:cs typeface="Times New Roman" pitchFamily="18" charset="0"/>
                </a:rPr>
                <a:t> / 2  –  y</a:t>
              </a:r>
              <a:r>
                <a:rPr lang="en-US" sz="2200" baseline="30000">
                  <a:latin typeface="Times New Roman" pitchFamily="18" charset="0"/>
                  <a:cs typeface="Times New Roman" pitchFamily="18" charset="0"/>
                </a:rPr>
                <a:t>3</a:t>
              </a:r>
              <a:r>
                <a:rPr lang="en-US" sz="2200">
                  <a:latin typeface="Times New Roman" pitchFamily="18" charset="0"/>
                  <a:cs typeface="Times New Roman" pitchFamily="18" charset="0"/>
                </a:rPr>
                <a:t> / 3] </a:t>
              </a:r>
              <a:r>
                <a:rPr lang="en-US" sz="2200" baseline="30000">
                  <a:latin typeface="Times New Roman" pitchFamily="18" charset="0"/>
                  <a:cs typeface="Times New Roman" pitchFamily="18" charset="0"/>
                </a:rPr>
                <a:t>1</a:t>
              </a:r>
              <a:r>
                <a:rPr lang="en-US" sz="2200">
                  <a:latin typeface="Times New Roman" pitchFamily="18" charset="0"/>
                  <a:cs typeface="Times New Roman" pitchFamily="18" charset="0"/>
                </a:rPr>
                <a:t>    =     1</a:t>
              </a:r>
              <a:r>
                <a:rPr lang="en-US" sz="2200" b="1">
                  <a:latin typeface="Times New Roman" pitchFamily="18" charset="0"/>
                  <a:cs typeface="Times New Roman" pitchFamily="18" charset="0"/>
                </a:rPr>
                <a:t>.</a:t>
              </a:r>
              <a:r>
                <a:rPr lang="en-US" sz="2200">
                  <a:latin typeface="Times New Roman" pitchFamily="18" charset="0"/>
                  <a:cs typeface="Times New Roman" pitchFamily="18" charset="0"/>
                </a:rPr>
                <a:t>167  m</a:t>
              </a:r>
              <a:r>
                <a:rPr lang="en-US" sz="2200" baseline="30000">
                  <a:latin typeface="Times New Roman" pitchFamily="18" charset="0"/>
                  <a:cs typeface="Times New Roman" pitchFamily="18" charset="0"/>
                </a:rPr>
                <a:t>2</a:t>
              </a:r>
              <a:endParaRPr lang="en-US" sz="2200">
                <a:latin typeface="Times New Roman" pitchFamily="18" charset="0"/>
                <a:cs typeface="Times New Roman" pitchFamily="18" charset="0"/>
              </a:endParaRPr>
            </a:p>
          </p:txBody>
        </p:sp>
        <p:sp>
          <p:nvSpPr>
            <p:cNvPr id="17423" name="Text Box 12"/>
            <p:cNvSpPr txBox="1">
              <a:spLocks noChangeArrowheads="1"/>
            </p:cNvSpPr>
            <p:nvPr/>
          </p:nvSpPr>
          <p:spPr bwMode="auto">
            <a:xfrm>
              <a:off x="1344" y="1104"/>
              <a:ext cx="288" cy="231"/>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1</a:t>
              </a:r>
            </a:p>
          </p:txBody>
        </p:sp>
        <p:sp>
          <p:nvSpPr>
            <p:cNvPr id="17424" name="Text Box 13"/>
            <p:cNvSpPr txBox="1">
              <a:spLocks noChangeArrowheads="1"/>
            </p:cNvSpPr>
            <p:nvPr/>
          </p:nvSpPr>
          <p:spPr bwMode="auto">
            <a:xfrm>
              <a:off x="2976" y="1632"/>
              <a:ext cx="336" cy="212"/>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  0</a:t>
              </a:r>
            </a:p>
          </p:txBody>
        </p:sp>
      </p:grpSp>
      <p:grpSp>
        <p:nvGrpSpPr>
          <p:cNvPr id="17413" name="Group 14"/>
          <p:cNvGrpSpPr>
            <a:grpSpLocks/>
          </p:cNvGrpSpPr>
          <p:nvPr/>
        </p:nvGrpSpPr>
        <p:grpSpPr bwMode="auto">
          <a:xfrm>
            <a:off x="533400" y="2971800"/>
            <a:ext cx="8077200" cy="2089150"/>
            <a:chOff x="336" y="1872"/>
            <a:chExt cx="5088" cy="1316"/>
          </a:xfrm>
        </p:grpSpPr>
        <p:sp>
          <p:nvSpPr>
            <p:cNvPr id="17417" name="Text Box 15"/>
            <p:cNvSpPr txBox="1">
              <a:spLocks noChangeArrowheads="1"/>
            </p:cNvSpPr>
            <p:nvPr/>
          </p:nvSpPr>
          <p:spPr bwMode="auto">
            <a:xfrm>
              <a:off x="336" y="1968"/>
              <a:ext cx="5088" cy="1220"/>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sym typeface="Symbol" pitchFamily="18" charset="2"/>
                </a:rPr>
                <a:t></a:t>
              </a:r>
              <a:r>
                <a:rPr lang="en-US" sz="2200" baseline="-25000">
                  <a:latin typeface="Times New Roman" pitchFamily="18" charset="0"/>
                  <a:sym typeface="Symbol" pitchFamily="18" charset="2"/>
                </a:rPr>
                <a:t>A</a:t>
              </a:r>
              <a:r>
                <a:rPr lang="en-US" sz="2200">
                  <a:latin typeface="Times New Roman" pitchFamily="18" charset="0"/>
                  <a:sym typeface="Symbol" pitchFamily="18" charset="2"/>
                </a:rPr>
                <a:t>  x  dA   =   </a:t>
              </a:r>
              <a:r>
                <a:rPr lang="en-US" sz="2200" baseline="-25000">
                  <a:latin typeface="Times New Roman" pitchFamily="18" charset="0"/>
                  <a:sym typeface="Symbol" pitchFamily="18" charset="2"/>
                </a:rPr>
                <a:t>0</a:t>
              </a:r>
              <a:r>
                <a:rPr lang="en-US" sz="2200">
                  <a:latin typeface="Times New Roman" pitchFamily="18" charset="0"/>
                  <a:sym typeface="Symbol" pitchFamily="18" charset="2"/>
                </a:rPr>
                <a:t>  0</a:t>
              </a:r>
              <a:r>
                <a:rPr lang="en-US" sz="2200" b="1">
                  <a:latin typeface="Times New Roman" pitchFamily="18" charset="0"/>
                  <a:sym typeface="Symbol" pitchFamily="18" charset="2"/>
                </a:rPr>
                <a:t>.</a:t>
              </a:r>
              <a:r>
                <a:rPr lang="en-US" sz="2200">
                  <a:latin typeface="Times New Roman" pitchFamily="18" charset="0"/>
                  <a:sym typeface="Symbol" pitchFamily="18" charset="2"/>
                </a:rPr>
                <a:t>5 ( 2  </a:t>
              </a:r>
              <a:r>
                <a:rPr lang="en-US" sz="2200">
                  <a:latin typeface="Times New Roman" pitchFamily="18" charset="0"/>
                  <a:cs typeface="Times New Roman" pitchFamily="18" charset="0"/>
                </a:rPr>
                <a:t>–  y   +   y</a:t>
              </a:r>
              <a:r>
                <a:rPr lang="en-US" sz="2200" baseline="30000">
                  <a:latin typeface="Times New Roman" pitchFamily="18" charset="0"/>
                  <a:cs typeface="Times New Roman" pitchFamily="18" charset="0"/>
                </a:rPr>
                <a:t>2</a:t>
              </a:r>
              <a:r>
                <a:rPr lang="en-US" sz="2200">
                  <a:latin typeface="Times New Roman" pitchFamily="18" charset="0"/>
                  <a:cs typeface="Times New Roman" pitchFamily="18" charset="0"/>
                </a:rPr>
                <a:t> ) ( 2  –  y   –  y</a:t>
              </a:r>
              <a:r>
                <a:rPr lang="en-US" sz="2200" baseline="30000">
                  <a:latin typeface="Times New Roman" pitchFamily="18" charset="0"/>
                  <a:cs typeface="Times New Roman" pitchFamily="18" charset="0"/>
                </a:rPr>
                <a:t>2</a:t>
              </a:r>
              <a:r>
                <a:rPr lang="en-US" sz="2200">
                  <a:latin typeface="Times New Roman" pitchFamily="18" charset="0"/>
                  <a:cs typeface="Times New Roman" pitchFamily="18" charset="0"/>
                </a:rPr>
                <a:t> )  dy</a:t>
              </a:r>
            </a:p>
            <a:p>
              <a:pPr>
                <a:spcBef>
                  <a:spcPct val="50000"/>
                </a:spcBef>
              </a:pPr>
              <a:r>
                <a:rPr lang="en-US" sz="2200">
                  <a:latin typeface="Times New Roman" pitchFamily="18" charset="0"/>
                  <a:cs typeface="Times New Roman" pitchFamily="18" charset="0"/>
                </a:rPr>
                <a:t>	    =    0</a:t>
              </a:r>
              <a:r>
                <a:rPr lang="en-US" sz="2200" b="1">
                  <a:latin typeface="Times New Roman" pitchFamily="18" charset="0"/>
                  <a:cs typeface="Times New Roman" pitchFamily="18" charset="0"/>
                </a:rPr>
                <a:t>.</a:t>
              </a:r>
              <a:r>
                <a:rPr lang="en-US" sz="2200">
                  <a:latin typeface="Times New Roman" pitchFamily="18" charset="0"/>
                  <a:cs typeface="Times New Roman" pitchFamily="18" charset="0"/>
                </a:rPr>
                <a:t>5  </a:t>
              </a:r>
              <a:r>
                <a:rPr lang="en-US" sz="2200" baseline="-25000">
                  <a:latin typeface="Times New Roman" pitchFamily="18" charset="0"/>
                  <a:cs typeface="Times New Roman" pitchFamily="18" charset="0"/>
                </a:rPr>
                <a:t>0</a:t>
              </a:r>
              <a:r>
                <a:rPr lang="en-US" sz="2200">
                  <a:latin typeface="Times New Roman" pitchFamily="18" charset="0"/>
                  <a:sym typeface="Symbol" pitchFamily="18" charset="2"/>
                </a:rPr>
                <a:t> ( 4  </a:t>
              </a:r>
              <a:r>
                <a:rPr lang="en-US" sz="2200">
                  <a:latin typeface="Times New Roman" pitchFamily="18" charset="0"/>
                  <a:cs typeface="Times New Roman" pitchFamily="18" charset="0"/>
                </a:rPr>
                <a:t>–  4 y   +   y</a:t>
              </a:r>
              <a:r>
                <a:rPr lang="en-US" sz="2200" baseline="30000">
                  <a:latin typeface="Times New Roman" pitchFamily="18" charset="0"/>
                  <a:cs typeface="Times New Roman" pitchFamily="18" charset="0"/>
                </a:rPr>
                <a:t>2</a:t>
              </a:r>
              <a:r>
                <a:rPr lang="en-US" sz="2200">
                  <a:latin typeface="Times New Roman" pitchFamily="18" charset="0"/>
                  <a:cs typeface="Times New Roman" pitchFamily="18" charset="0"/>
                </a:rPr>
                <a:t>  –  y</a:t>
              </a:r>
              <a:r>
                <a:rPr lang="en-US" sz="2200" baseline="30000">
                  <a:latin typeface="Times New Roman" pitchFamily="18" charset="0"/>
                  <a:cs typeface="Times New Roman" pitchFamily="18" charset="0"/>
                </a:rPr>
                <a:t>4</a:t>
              </a:r>
              <a:r>
                <a:rPr lang="en-US" sz="2200">
                  <a:latin typeface="Times New Roman" pitchFamily="18" charset="0"/>
                  <a:cs typeface="Times New Roman" pitchFamily="18" charset="0"/>
                </a:rPr>
                <a:t> )  dy</a:t>
              </a:r>
            </a:p>
            <a:p>
              <a:pPr>
                <a:spcBef>
                  <a:spcPct val="50000"/>
                </a:spcBef>
              </a:pPr>
              <a:r>
                <a:rPr lang="en-US" sz="2200">
                  <a:latin typeface="Times New Roman" pitchFamily="18" charset="0"/>
                  <a:cs typeface="Times New Roman" pitchFamily="18" charset="0"/>
                </a:rPr>
                <a:t>	    =    0</a:t>
              </a:r>
              <a:r>
                <a:rPr lang="en-US" sz="2200" b="1">
                  <a:latin typeface="Times New Roman" pitchFamily="18" charset="0"/>
                  <a:cs typeface="Times New Roman" pitchFamily="18" charset="0"/>
                </a:rPr>
                <a:t>.</a:t>
              </a:r>
              <a:r>
                <a:rPr lang="en-US" sz="2200">
                  <a:latin typeface="Times New Roman" pitchFamily="18" charset="0"/>
                  <a:cs typeface="Times New Roman" pitchFamily="18" charset="0"/>
                </a:rPr>
                <a:t>5  [ 4 y   –   4  y</a:t>
              </a:r>
              <a:r>
                <a:rPr lang="en-US" sz="2200" baseline="30000">
                  <a:latin typeface="Times New Roman" pitchFamily="18" charset="0"/>
                  <a:cs typeface="Times New Roman" pitchFamily="18" charset="0"/>
                </a:rPr>
                <a:t>2</a:t>
              </a:r>
              <a:r>
                <a:rPr lang="en-US" sz="2200">
                  <a:latin typeface="Times New Roman" pitchFamily="18" charset="0"/>
                  <a:cs typeface="Times New Roman" pitchFamily="18" charset="0"/>
                </a:rPr>
                <a:t> / 2   +   y</a:t>
              </a:r>
              <a:r>
                <a:rPr lang="en-US" sz="2200" baseline="30000">
                  <a:latin typeface="Times New Roman" pitchFamily="18" charset="0"/>
                  <a:cs typeface="Times New Roman" pitchFamily="18" charset="0"/>
                </a:rPr>
                <a:t>3</a:t>
              </a:r>
              <a:r>
                <a:rPr lang="en-US" sz="2200">
                  <a:latin typeface="Times New Roman" pitchFamily="18" charset="0"/>
                  <a:cs typeface="Times New Roman" pitchFamily="18" charset="0"/>
                </a:rPr>
                <a:t> / 3   –   y</a:t>
              </a:r>
              <a:r>
                <a:rPr lang="en-US" sz="2200" baseline="30000">
                  <a:latin typeface="Times New Roman" pitchFamily="18" charset="0"/>
                  <a:cs typeface="Times New Roman" pitchFamily="18" charset="0"/>
                </a:rPr>
                <a:t>5</a:t>
              </a:r>
              <a:r>
                <a:rPr lang="en-US" sz="2200">
                  <a:latin typeface="Times New Roman" pitchFamily="18" charset="0"/>
                  <a:cs typeface="Times New Roman" pitchFamily="18" charset="0"/>
                </a:rPr>
                <a:t> / 5 ] </a:t>
              </a:r>
              <a:r>
                <a:rPr lang="en-US" sz="2200" baseline="30000">
                  <a:latin typeface="Times New Roman" pitchFamily="18" charset="0"/>
                  <a:cs typeface="Times New Roman" pitchFamily="18" charset="0"/>
                </a:rPr>
                <a:t>1</a:t>
              </a:r>
            </a:p>
            <a:p>
              <a:pPr>
                <a:spcBef>
                  <a:spcPct val="50000"/>
                </a:spcBef>
              </a:pPr>
              <a:r>
                <a:rPr lang="en-US" sz="2200" baseline="30000">
                  <a:latin typeface="Times New Roman" pitchFamily="18" charset="0"/>
                  <a:cs typeface="Times New Roman" pitchFamily="18" charset="0"/>
                </a:rPr>
                <a:t> 	</a:t>
              </a:r>
              <a:r>
                <a:rPr lang="en-US" sz="2200">
                  <a:latin typeface="Times New Roman" pitchFamily="18" charset="0"/>
                  <a:cs typeface="Times New Roman" pitchFamily="18" charset="0"/>
                </a:rPr>
                <a:t>    =    1</a:t>
              </a:r>
              <a:r>
                <a:rPr lang="en-US" sz="2200" b="1">
                  <a:latin typeface="Times New Roman" pitchFamily="18" charset="0"/>
                  <a:cs typeface="Times New Roman" pitchFamily="18" charset="0"/>
                </a:rPr>
                <a:t>.</a:t>
              </a:r>
              <a:r>
                <a:rPr lang="en-US" sz="2200">
                  <a:latin typeface="Times New Roman" pitchFamily="18" charset="0"/>
                  <a:cs typeface="Times New Roman" pitchFamily="18" charset="0"/>
                </a:rPr>
                <a:t>067  m</a:t>
              </a:r>
              <a:r>
                <a:rPr lang="en-US" sz="2200" baseline="30000">
                  <a:latin typeface="Times New Roman" pitchFamily="18" charset="0"/>
                  <a:cs typeface="Times New Roman" pitchFamily="18" charset="0"/>
                </a:rPr>
                <a:t>3</a:t>
              </a:r>
              <a:endParaRPr lang="en-US" sz="2200">
                <a:latin typeface="Times New Roman" pitchFamily="18" charset="0"/>
                <a:cs typeface="Times New Roman" pitchFamily="18" charset="0"/>
              </a:endParaRPr>
            </a:p>
          </p:txBody>
        </p:sp>
        <p:sp>
          <p:nvSpPr>
            <p:cNvPr id="17418" name="Text Box 16"/>
            <p:cNvSpPr txBox="1">
              <a:spLocks noChangeArrowheads="1"/>
            </p:cNvSpPr>
            <p:nvPr/>
          </p:nvSpPr>
          <p:spPr bwMode="auto">
            <a:xfrm>
              <a:off x="4512" y="2736"/>
              <a:ext cx="240" cy="212"/>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0</a:t>
              </a:r>
            </a:p>
          </p:txBody>
        </p:sp>
        <p:sp>
          <p:nvSpPr>
            <p:cNvPr id="17419" name="Text Box 17"/>
            <p:cNvSpPr txBox="1">
              <a:spLocks noChangeArrowheads="1"/>
            </p:cNvSpPr>
            <p:nvPr/>
          </p:nvSpPr>
          <p:spPr bwMode="auto">
            <a:xfrm>
              <a:off x="1296" y="1872"/>
              <a:ext cx="192" cy="212"/>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1</a:t>
              </a:r>
            </a:p>
          </p:txBody>
        </p:sp>
        <p:sp>
          <p:nvSpPr>
            <p:cNvPr id="17420" name="Text Box 18"/>
            <p:cNvSpPr txBox="1">
              <a:spLocks noChangeArrowheads="1"/>
            </p:cNvSpPr>
            <p:nvPr/>
          </p:nvSpPr>
          <p:spPr bwMode="auto">
            <a:xfrm>
              <a:off x="1680" y="2208"/>
              <a:ext cx="192" cy="212"/>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1</a:t>
              </a:r>
            </a:p>
          </p:txBody>
        </p:sp>
        <p:sp>
          <p:nvSpPr>
            <p:cNvPr id="17421" name="Text Box 19"/>
            <p:cNvSpPr txBox="1">
              <a:spLocks noChangeArrowheads="1"/>
            </p:cNvSpPr>
            <p:nvPr/>
          </p:nvSpPr>
          <p:spPr bwMode="auto">
            <a:xfrm>
              <a:off x="548" y="1872"/>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grpSp>
      <p:grpSp>
        <p:nvGrpSpPr>
          <p:cNvPr id="17414" name="Group 20"/>
          <p:cNvGrpSpPr>
            <a:grpSpLocks/>
          </p:cNvGrpSpPr>
          <p:nvPr/>
        </p:nvGrpSpPr>
        <p:grpSpPr bwMode="auto">
          <a:xfrm>
            <a:off x="1066800" y="5334000"/>
            <a:ext cx="5715000" cy="427038"/>
            <a:chOff x="672" y="3360"/>
            <a:chExt cx="3600" cy="269"/>
          </a:xfrm>
        </p:grpSpPr>
        <p:sp>
          <p:nvSpPr>
            <p:cNvPr id="17415" name="Text Box 21"/>
            <p:cNvSpPr txBox="1">
              <a:spLocks noChangeArrowheads="1"/>
            </p:cNvSpPr>
            <p:nvPr/>
          </p:nvSpPr>
          <p:spPr bwMode="auto">
            <a:xfrm>
              <a:off x="672" y="3360"/>
              <a:ext cx="3600" cy="269"/>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rPr>
                <a:t>x    =     1</a:t>
              </a:r>
              <a:r>
                <a:rPr lang="en-US" sz="2200" b="1">
                  <a:latin typeface="Times New Roman" pitchFamily="18" charset="0"/>
                </a:rPr>
                <a:t>.</a:t>
              </a:r>
              <a:r>
                <a:rPr lang="en-US" sz="2200">
                  <a:latin typeface="Times New Roman" pitchFamily="18" charset="0"/>
                </a:rPr>
                <a:t>067 / 1</a:t>
              </a:r>
              <a:r>
                <a:rPr lang="en-US" sz="2200" b="1">
                  <a:latin typeface="Times New Roman" pitchFamily="18" charset="0"/>
                </a:rPr>
                <a:t>.</a:t>
              </a:r>
              <a:r>
                <a:rPr lang="en-US" sz="2200">
                  <a:latin typeface="Times New Roman" pitchFamily="18" charset="0"/>
                </a:rPr>
                <a:t>167   =   0</a:t>
              </a:r>
              <a:r>
                <a:rPr lang="en-US" sz="2200" b="1">
                  <a:latin typeface="Times New Roman" pitchFamily="18" charset="0"/>
                </a:rPr>
                <a:t>.</a:t>
              </a:r>
              <a:r>
                <a:rPr lang="en-US" sz="2200">
                  <a:latin typeface="Times New Roman" pitchFamily="18" charset="0"/>
                </a:rPr>
                <a:t>914  m</a:t>
              </a:r>
            </a:p>
          </p:txBody>
        </p:sp>
        <p:sp>
          <p:nvSpPr>
            <p:cNvPr id="17416" name="Line 22"/>
            <p:cNvSpPr>
              <a:spLocks noChangeShapeType="1"/>
            </p:cNvSpPr>
            <p:nvPr/>
          </p:nvSpPr>
          <p:spPr bwMode="auto">
            <a:xfrm>
              <a:off x="720" y="3408"/>
              <a:ext cx="96" cy="0"/>
            </a:xfrm>
            <a:prstGeom prst="line">
              <a:avLst/>
            </a:prstGeom>
            <a:noFill/>
            <a:ln w="9525">
              <a:solidFill>
                <a:schemeClr val="tx1"/>
              </a:solidFill>
              <a:round/>
              <a:headEnd/>
              <a:tailEnd/>
            </a:ln>
          </p:spPr>
          <p:txBody>
            <a:bodyPr wrap="none"/>
            <a:lstStyle/>
            <a:p>
              <a:endParaRPr lang="en-US"/>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762000" y="533400"/>
            <a:ext cx="75438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ATTENTION QUIZ</a:t>
            </a:r>
          </a:p>
        </p:txBody>
      </p:sp>
      <p:sp>
        <p:nvSpPr>
          <p:cNvPr id="18435" name="Text Box 3"/>
          <p:cNvSpPr txBox="1">
            <a:spLocks noChangeArrowheads="1"/>
          </p:cNvSpPr>
          <p:nvPr/>
        </p:nvSpPr>
        <p:spPr bwMode="auto">
          <a:xfrm>
            <a:off x="304800" y="1219200"/>
            <a:ext cx="5791200" cy="2438400"/>
          </a:xfrm>
          <a:prstGeom prst="rect">
            <a:avLst/>
          </a:prstGeom>
          <a:noFill/>
          <a:ln w="9525">
            <a:noFill/>
            <a:miter lim="800000"/>
            <a:headEnd/>
            <a:tailEnd/>
          </a:ln>
        </p:spPr>
        <p:txBody>
          <a:bodyPr>
            <a:spAutoFit/>
          </a:bodyPr>
          <a:lstStyle/>
          <a:p>
            <a:pPr marL="457200" indent="-457200">
              <a:spcBef>
                <a:spcPct val="50000"/>
              </a:spcBef>
            </a:pPr>
            <a:r>
              <a:rPr lang="en-US" sz="2200">
                <a:latin typeface="Times New Roman" pitchFamily="18" charset="0"/>
              </a:rPr>
              <a:t>1.    If a vertical rectangular strip is chosen as the differential element, then all the variables, including the integral limit, should be in terms of _____ .</a:t>
            </a:r>
          </a:p>
          <a:p>
            <a:pPr marL="457200" indent="-457200">
              <a:spcBef>
                <a:spcPct val="50000"/>
              </a:spcBef>
            </a:pPr>
            <a:r>
              <a:rPr lang="en-US" sz="2200">
                <a:latin typeface="Times New Roman" pitchFamily="18" charset="0"/>
              </a:rPr>
              <a:t>	A)	x		B)   y</a:t>
            </a:r>
          </a:p>
          <a:p>
            <a:pPr marL="457200" indent="-457200">
              <a:spcBef>
                <a:spcPct val="50000"/>
              </a:spcBef>
            </a:pPr>
            <a:r>
              <a:rPr lang="en-US" sz="2200">
                <a:latin typeface="Times New Roman" pitchFamily="18" charset="0"/>
              </a:rPr>
              <a:t>	C)	z		D)   Any of the above.</a:t>
            </a:r>
          </a:p>
        </p:txBody>
      </p:sp>
      <p:grpSp>
        <p:nvGrpSpPr>
          <p:cNvPr id="18436" name="Group 6"/>
          <p:cNvGrpSpPr>
            <a:grpSpLocks/>
          </p:cNvGrpSpPr>
          <p:nvPr/>
        </p:nvGrpSpPr>
        <p:grpSpPr bwMode="auto">
          <a:xfrm>
            <a:off x="533400" y="4267200"/>
            <a:ext cx="8077200" cy="1768475"/>
            <a:chOff x="336" y="2688"/>
            <a:chExt cx="5088" cy="1114"/>
          </a:xfrm>
        </p:grpSpPr>
        <p:sp>
          <p:nvSpPr>
            <p:cNvPr id="18440" name="Text Box 7"/>
            <p:cNvSpPr txBox="1">
              <a:spLocks noChangeArrowheads="1"/>
            </p:cNvSpPr>
            <p:nvPr/>
          </p:nvSpPr>
          <p:spPr bwMode="auto">
            <a:xfrm>
              <a:off x="336" y="2688"/>
              <a:ext cx="5088" cy="1114"/>
            </a:xfrm>
            <a:prstGeom prst="rect">
              <a:avLst/>
            </a:prstGeom>
            <a:noFill/>
            <a:ln w="9525">
              <a:noFill/>
              <a:miter lim="800000"/>
              <a:headEnd/>
              <a:tailEnd/>
            </a:ln>
          </p:spPr>
          <p:txBody>
            <a:bodyPr>
              <a:spAutoFit/>
            </a:bodyPr>
            <a:lstStyle/>
            <a:p>
              <a:pPr marL="457200" indent="-457200">
                <a:spcBef>
                  <a:spcPct val="50000"/>
                </a:spcBef>
              </a:pPr>
              <a:r>
                <a:rPr lang="en-US" sz="2200">
                  <a:latin typeface="Times New Roman" pitchFamily="18" charset="0"/>
                </a:rPr>
                <a:t>2.	If a vertical rectangular strip is chosen, then what are the values of x and y?</a:t>
              </a:r>
            </a:p>
            <a:p>
              <a:pPr marL="457200" indent="-457200">
                <a:spcBef>
                  <a:spcPct val="50000"/>
                </a:spcBef>
              </a:pPr>
              <a:r>
                <a:rPr lang="en-US" sz="2200">
                  <a:latin typeface="Times New Roman" pitchFamily="18" charset="0"/>
                </a:rPr>
                <a:t>	A)	(x ,  y)			B)   (x / 2 ,   y / 2)</a:t>
              </a:r>
            </a:p>
            <a:p>
              <a:pPr marL="457200" indent="-457200">
                <a:spcBef>
                  <a:spcPct val="50000"/>
                </a:spcBef>
              </a:pPr>
              <a:r>
                <a:rPr lang="en-US" sz="2200">
                  <a:latin typeface="Times New Roman" pitchFamily="18" charset="0"/>
                </a:rPr>
                <a:t>	C)	(x ,  0)			D)   (x ,  y / 2)</a:t>
              </a:r>
            </a:p>
          </p:txBody>
        </p:sp>
        <p:sp>
          <p:nvSpPr>
            <p:cNvPr id="18441" name="Text Box 8"/>
            <p:cNvSpPr txBox="1">
              <a:spLocks noChangeArrowheads="1"/>
            </p:cNvSpPr>
            <p:nvPr/>
          </p:nvSpPr>
          <p:spPr bwMode="auto">
            <a:xfrm>
              <a:off x="624" y="2803"/>
              <a:ext cx="211" cy="269"/>
            </a:xfrm>
            <a:prstGeom prst="rect">
              <a:avLst/>
            </a:prstGeom>
            <a:noFill/>
            <a:ln w="9525">
              <a:noFill/>
              <a:miter lim="800000"/>
              <a:headEnd/>
              <a:tailEnd/>
            </a:ln>
          </p:spPr>
          <p:txBody>
            <a:bodyPr wrap="none">
              <a:spAutoFit/>
            </a:bodyPr>
            <a:lstStyle/>
            <a:p>
              <a:r>
                <a:rPr lang="en-US" sz="2200">
                  <a:latin typeface="Times New Roman" pitchFamily="18" charset="0"/>
                </a:rPr>
                <a:t>~</a:t>
              </a:r>
            </a:p>
          </p:txBody>
        </p:sp>
        <p:sp>
          <p:nvSpPr>
            <p:cNvPr id="18442" name="Text Box 9"/>
            <p:cNvSpPr txBox="1">
              <a:spLocks noChangeArrowheads="1"/>
            </p:cNvSpPr>
            <p:nvPr/>
          </p:nvSpPr>
          <p:spPr bwMode="auto">
            <a:xfrm>
              <a:off x="1056" y="2803"/>
              <a:ext cx="211" cy="269"/>
            </a:xfrm>
            <a:prstGeom prst="rect">
              <a:avLst/>
            </a:prstGeom>
            <a:noFill/>
            <a:ln w="9525">
              <a:noFill/>
              <a:miter lim="800000"/>
              <a:headEnd/>
              <a:tailEnd/>
            </a:ln>
          </p:spPr>
          <p:txBody>
            <a:bodyPr wrap="none">
              <a:spAutoFit/>
            </a:bodyPr>
            <a:lstStyle/>
            <a:p>
              <a:r>
                <a:rPr lang="en-US" sz="2200">
                  <a:latin typeface="Times New Roman" pitchFamily="18" charset="0"/>
                </a:rPr>
                <a:t>~</a:t>
              </a:r>
            </a:p>
          </p:txBody>
        </p:sp>
      </p:grpSp>
      <p:grpSp>
        <p:nvGrpSpPr>
          <p:cNvPr id="18437" name="Group 10"/>
          <p:cNvGrpSpPr>
            <a:grpSpLocks/>
          </p:cNvGrpSpPr>
          <p:nvPr/>
        </p:nvGrpSpPr>
        <p:grpSpPr bwMode="auto">
          <a:xfrm>
            <a:off x="5943600" y="1371600"/>
            <a:ext cx="2741613" cy="2628900"/>
            <a:chOff x="3744" y="768"/>
            <a:chExt cx="1727" cy="1656"/>
          </a:xfrm>
        </p:grpSpPr>
        <p:pic>
          <p:nvPicPr>
            <p:cNvPr id="18438" name="Picture 11" descr="p9_19"/>
            <p:cNvPicPr>
              <a:picLocks noChangeAspect="1" noChangeArrowheads="1"/>
            </p:cNvPicPr>
            <p:nvPr/>
          </p:nvPicPr>
          <p:blipFill>
            <a:blip r:embed="rId3" cstate="print">
              <a:lum bright="-48000" contrast="54000"/>
            </a:blip>
            <a:srcRect/>
            <a:stretch>
              <a:fillRect/>
            </a:stretch>
          </p:blipFill>
          <p:spPr bwMode="auto">
            <a:xfrm>
              <a:off x="3744" y="768"/>
              <a:ext cx="1727" cy="1656"/>
            </a:xfrm>
            <a:prstGeom prst="rect">
              <a:avLst/>
            </a:prstGeom>
            <a:noFill/>
            <a:ln w="9525">
              <a:noFill/>
              <a:miter lim="800000"/>
              <a:headEnd/>
              <a:tailEnd/>
            </a:ln>
          </p:spPr>
        </p:pic>
        <p:sp>
          <p:nvSpPr>
            <p:cNvPr id="18439" name="Rectangle 12"/>
            <p:cNvSpPr>
              <a:spLocks noChangeArrowheads="1"/>
            </p:cNvSpPr>
            <p:nvPr/>
          </p:nvSpPr>
          <p:spPr bwMode="auto">
            <a:xfrm>
              <a:off x="4224" y="1104"/>
              <a:ext cx="84" cy="900"/>
            </a:xfrm>
            <a:prstGeom prst="rect">
              <a:avLst/>
            </a:prstGeom>
            <a:solidFill>
              <a:schemeClr val="accent1"/>
            </a:solidFill>
            <a:ln w="9525">
              <a:solidFill>
                <a:schemeClr val="tx1"/>
              </a:solidFill>
              <a:miter lim="800000"/>
              <a:headEnd/>
              <a:tailEnd/>
            </a:ln>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9"/>
          <p:cNvGrpSpPr>
            <a:grpSpLocks/>
          </p:cNvGrpSpPr>
          <p:nvPr/>
        </p:nvGrpSpPr>
        <p:grpSpPr bwMode="auto">
          <a:xfrm>
            <a:off x="76200" y="685800"/>
            <a:ext cx="3124200" cy="4953000"/>
            <a:chOff x="-76200" y="2209800"/>
            <a:chExt cx="3124200" cy="4953000"/>
          </a:xfrm>
        </p:grpSpPr>
        <p:cxnSp>
          <p:nvCxnSpPr>
            <p:cNvPr id="11" name="Straight Connector 10"/>
            <p:cNvCxnSpPr/>
            <p:nvPr/>
          </p:nvCxnSpPr>
          <p:spPr>
            <a:xfrm rot="5400000">
              <a:off x="381001" y="3276600"/>
              <a:ext cx="2133600" cy="3175"/>
            </a:xfrm>
            <a:prstGeom prst="line">
              <a:avLst/>
            </a:prstGeom>
          </p:spPr>
          <p:style>
            <a:lnRef idx="1">
              <a:schemeClr val="accent1"/>
            </a:lnRef>
            <a:fillRef idx="0">
              <a:schemeClr val="accent1"/>
            </a:fillRef>
            <a:effectRef idx="0">
              <a:schemeClr val="accent1"/>
            </a:effectRef>
            <a:fontRef idx="minor">
              <a:schemeClr val="tx1"/>
            </a:fontRef>
          </p:style>
        </p:cxnSp>
        <p:sp>
          <p:nvSpPr>
            <p:cNvPr id="12" name="Arc 11"/>
            <p:cNvSpPr/>
            <p:nvPr/>
          </p:nvSpPr>
          <p:spPr>
            <a:xfrm>
              <a:off x="-76200" y="2209800"/>
              <a:ext cx="3124200" cy="4953000"/>
            </a:xfrm>
            <a:prstGeom prst="arc">
              <a:avLst>
                <a:gd name="adj1" fmla="val 16200000"/>
                <a:gd name="adj2" fmla="val 20854284"/>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cxnSp>
          <p:nvCxnSpPr>
            <p:cNvPr id="13" name="Straight Connector 12"/>
            <p:cNvCxnSpPr>
              <a:endCxn id="12" idx="2"/>
            </p:cNvCxnSpPr>
            <p:nvPr/>
          </p:nvCxnSpPr>
          <p:spPr>
            <a:xfrm>
              <a:off x="1447800" y="4343400"/>
              <a:ext cx="1585913"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459" name="Group 24"/>
          <p:cNvGrpSpPr>
            <a:grpSpLocks/>
          </p:cNvGrpSpPr>
          <p:nvPr/>
        </p:nvGrpSpPr>
        <p:grpSpPr bwMode="auto">
          <a:xfrm>
            <a:off x="2514600" y="685800"/>
            <a:ext cx="3124200" cy="4953000"/>
            <a:chOff x="2514600" y="2362200"/>
            <a:chExt cx="3124200" cy="4953000"/>
          </a:xfrm>
        </p:grpSpPr>
        <p:grpSp>
          <p:nvGrpSpPr>
            <p:cNvPr id="19468" name="Group 8"/>
            <p:cNvGrpSpPr>
              <a:grpSpLocks/>
            </p:cNvGrpSpPr>
            <p:nvPr/>
          </p:nvGrpSpPr>
          <p:grpSpPr bwMode="auto">
            <a:xfrm>
              <a:off x="2514600" y="2362200"/>
              <a:ext cx="3124200" cy="4953000"/>
              <a:chOff x="-76200" y="2209800"/>
              <a:chExt cx="3124200" cy="4953000"/>
            </a:xfrm>
          </p:grpSpPr>
          <p:cxnSp>
            <p:nvCxnSpPr>
              <p:cNvPr id="5" name="Straight Connector 4"/>
              <p:cNvCxnSpPr/>
              <p:nvPr/>
            </p:nvCxnSpPr>
            <p:spPr>
              <a:xfrm rot="5400000">
                <a:off x="381001" y="3276600"/>
                <a:ext cx="2133600" cy="3175"/>
              </a:xfrm>
              <a:prstGeom prst="line">
                <a:avLst/>
              </a:prstGeom>
            </p:spPr>
            <p:style>
              <a:lnRef idx="1">
                <a:schemeClr val="accent1"/>
              </a:lnRef>
              <a:fillRef idx="0">
                <a:schemeClr val="accent1"/>
              </a:fillRef>
              <a:effectRef idx="0">
                <a:schemeClr val="accent1"/>
              </a:effectRef>
              <a:fontRef idx="minor">
                <a:schemeClr val="tx1"/>
              </a:fontRef>
            </p:style>
          </p:cxnSp>
          <p:sp>
            <p:nvSpPr>
              <p:cNvPr id="6" name="Arc 5"/>
              <p:cNvSpPr/>
              <p:nvPr/>
            </p:nvSpPr>
            <p:spPr>
              <a:xfrm>
                <a:off x="-76200" y="2209800"/>
                <a:ext cx="3124200" cy="4953000"/>
              </a:xfrm>
              <a:prstGeom prst="arc">
                <a:avLst>
                  <a:gd name="adj1" fmla="val 16200000"/>
                  <a:gd name="adj2" fmla="val 20854284"/>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cxnSp>
            <p:nvCxnSpPr>
              <p:cNvPr id="8" name="Straight Connector 7"/>
              <p:cNvCxnSpPr>
                <a:endCxn id="6" idx="2"/>
              </p:cNvCxnSpPr>
              <p:nvPr/>
            </p:nvCxnSpPr>
            <p:spPr>
              <a:xfrm>
                <a:off x="1447800" y="4343400"/>
                <a:ext cx="1585913" cy="158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9" name="Straight Connector 18"/>
            <p:cNvCxnSpPr/>
            <p:nvPr/>
          </p:nvCxnSpPr>
          <p:spPr>
            <a:xfrm rot="5400000">
              <a:off x="3581401" y="3505200"/>
              <a:ext cx="1981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733801" y="3503612"/>
              <a:ext cx="1981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72000" y="2514600"/>
              <a:ext cx="152400"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460" name="Group 32"/>
          <p:cNvGrpSpPr>
            <a:grpSpLocks/>
          </p:cNvGrpSpPr>
          <p:nvPr/>
        </p:nvGrpSpPr>
        <p:grpSpPr bwMode="auto">
          <a:xfrm>
            <a:off x="5029200" y="685800"/>
            <a:ext cx="3124200" cy="4953000"/>
            <a:chOff x="5029200" y="2362200"/>
            <a:chExt cx="3124200" cy="4953000"/>
          </a:xfrm>
        </p:grpSpPr>
        <p:grpSp>
          <p:nvGrpSpPr>
            <p:cNvPr id="19461" name="Group 13"/>
            <p:cNvGrpSpPr>
              <a:grpSpLocks/>
            </p:cNvGrpSpPr>
            <p:nvPr/>
          </p:nvGrpSpPr>
          <p:grpSpPr bwMode="auto">
            <a:xfrm>
              <a:off x="5029200" y="2362200"/>
              <a:ext cx="3124200" cy="4953000"/>
              <a:chOff x="-76200" y="2209800"/>
              <a:chExt cx="3124200" cy="4953000"/>
            </a:xfrm>
          </p:grpSpPr>
          <p:cxnSp>
            <p:nvCxnSpPr>
              <p:cNvPr id="15" name="Straight Connector 14"/>
              <p:cNvCxnSpPr/>
              <p:nvPr/>
            </p:nvCxnSpPr>
            <p:spPr>
              <a:xfrm rot="5400000">
                <a:off x="381001" y="3276600"/>
                <a:ext cx="2133600" cy="3175"/>
              </a:xfrm>
              <a:prstGeom prst="line">
                <a:avLst/>
              </a:prstGeom>
            </p:spPr>
            <p:style>
              <a:lnRef idx="1">
                <a:schemeClr val="accent1"/>
              </a:lnRef>
              <a:fillRef idx="0">
                <a:schemeClr val="accent1"/>
              </a:fillRef>
              <a:effectRef idx="0">
                <a:schemeClr val="accent1"/>
              </a:effectRef>
              <a:fontRef idx="minor">
                <a:schemeClr val="tx1"/>
              </a:fontRef>
            </p:style>
          </p:cxnSp>
          <p:sp>
            <p:nvSpPr>
              <p:cNvPr id="16" name="Arc 15"/>
              <p:cNvSpPr/>
              <p:nvPr/>
            </p:nvSpPr>
            <p:spPr>
              <a:xfrm>
                <a:off x="-76200" y="2209800"/>
                <a:ext cx="3124200" cy="4953000"/>
              </a:xfrm>
              <a:prstGeom prst="arc">
                <a:avLst>
                  <a:gd name="adj1" fmla="val 16200000"/>
                  <a:gd name="adj2" fmla="val 20854284"/>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cxnSp>
            <p:nvCxnSpPr>
              <p:cNvPr id="17" name="Straight Connector 16"/>
              <p:cNvCxnSpPr>
                <a:endCxn id="16" idx="2"/>
              </p:cNvCxnSpPr>
              <p:nvPr/>
            </p:nvCxnSpPr>
            <p:spPr>
              <a:xfrm>
                <a:off x="1447800" y="4343400"/>
                <a:ext cx="1585913" cy="158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7" name="Straight Connector 26"/>
            <p:cNvCxnSpPr/>
            <p:nvPr/>
          </p:nvCxnSpPr>
          <p:spPr>
            <a:xfrm>
              <a:off x="6553200" y="33528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553200" y="35052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7847807" y="3429794"/>
              <a:ext cx="152400" cy="1587"/>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p9_9"/>
          <p:cNvPicPr>
            <a:picLocks noChangeAspect="1" noChangeArrowheads="1"/>
          </p:cNvPicPr>
          <p:nvPr/>
        </p:nvPicPr>
        <p:blipFill>
          <a:blip r:embed="rId3" cstate="print">
            <a:lum bright="-48000" contrast="48000"/>
          </a:blip>
          <a:srcRect/>
          <a:stretch>
            <a:fillRect/>
          </a:stretch>
        </p:blipFill>
        <p:spPr bwMode="auto">
          <a:xfrm>
            <a:off x="457200" y="838200"/>
            <a:ext cx="1620838" cy="2057400"/>
          </a:xfrm>
          <a:prstGeom prst="rect">
            <a:avLst/>
          </a:prstGeom>
          <a:noFill/>
          <a:ln w="9525">
            <a:noFill/>
            <a:miter lim="800000"/>
            <a:headEnd/>
            <a:tailEnd/>
          </a:ln>
        </p:spPr>
      </p:pic>
      <p:sp>
        <p:nvSpPr>
          <p:cNvPr id="12291" name="Text Box 26"/>
          <p:cNvSpPr txBox="1">
            <a:spLocks noChangeArrowheads="1"/>
          </p:cNvSpPr>
          <p:nvPr/>
        </p:nvSpPr>
        <p:spPr bwMode="auto">
          <a:xfrm>
            <a:off x="228600" y="377825"/>
            <a:ext cx="4953000" cy="336550"/>
          </a:xfrm>
          <a:prstGeom prst="rect">
            <a:avLst/>
          </a:prstGeom>
          <a:noFill/>
          <a:ln w="9525">
            <a:noFill/>
            <a:miter lim="800000"/>
            <a:headEnd/>
            <a:tailEnd/>
          </a:ln>
        </p:spPr>
        <p:txBody>
          <a:bodyPr>
            <a:spAutoFit/>
          </a:bodyPr>
          <a:lstStyle/>
          <a:p>
            <a:pPr>
              <a:spcBef>
                <a:spcPct val="50000"/>
              </a:spcBef>
            </a:pPr>
            <a:r>
              <a:rPr lang="en-US" sz="1600" b="1">
                <a:latin typeface="Times New Roman" pitchFamily="18" charset="0"/>
              </a:rPr>
              <a:t>Find:</a:t>
            </a:r>
            <a:r>
              <a:rPr lang="en-US" sz="1600">
                <a:latin typeface="Times New Roman" pitchFamily="18" charset="0"/>
              </a:rPr>
              <a:t>	 The centroid location (x , y)</a:t>
            </a:r>
            <a:endParaRPr lang="en-US" sz="1600" b="1" u="sng">
              <a:latin typeface="Times New Roman" pitchFamily="18" charset="0"/>
            </a:endParaRPr>
          </a:p>
        </p:txBody>
      </p:sp>
      <p:sp>
        <p:nvSpPr>
          <p:cNvPr id="12292" name="Line 27"/>
          <p:cNvSpPr>
            <a:spLocks noChangeShapeType="1"/>
          </p:cNvSpPr>
          <p:nvPr/>
        </p:nvSpPr>
        <p:spPr bwMode="auto">
          <a:xfrm flipV="1">
            <a:off x="3352800" y="457200"/>
            <a:ext cx="152400" cy="0"/>
          </a:xfrm>
          <a:prstGeom prst="line">
            <a:avLst/>
          </a:prstGeom>
          <a:noFill/>
          <a:ln w="9525">
            <a:solidFill>
              <a:schemeClr val="tx1"/>
            </a:solidFill>
            <a:round/>
            <a:headEnd/>
            <a:tailEnd/>
          </a:ln>
        </p:spPr>
        <p:txBody>
          <a:bodyPr wrap="none"/>
          <a:lstStyle/>
          <a:p>
            <a:endParaRPr lang="en-US"/>
          </a:p>
        </p:txBody>
      </p:sp>
      <p:sp>
        <p:nvSpPr>
          <p:cNvPr id="12293" name="Line 28"/>
          <p:cNvSpPr>
            <a:spLocks noChangeShapeType="1"/>
          </p:cNvSpPr>
          <p:nvPr/>
        </p:nvSpPr>
        <p:spPr bwMode="auto">
          <a:xfrm>
            <a:off x="3124200" y="457200"/>
            <a:ext cx="152400" cy="0"/>
          </a:xfrm>
          <a:prstGeom prst="line">
            <a:avLst/>
          </a:prstGeom>
          <a:noFill/>
          <a:ln w="9525">
            <a:solidFill>
              <a:schemeClr val="tx1"/>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4400" y="533400"/>
            <a:ext cx="2286000" cy="2357811"/>
          </a:xfrm>
          <a:prstGeom prst="rect">
            <a:avLst/>
          </a:prstGeom>
        </p:spPr>
      </p:pic>
    </p:spTree>
    <p:extLst>
      <p:ext uri="{BB962C8B-B14F-4D97-AF65-F5344CB8AC3E}">
        <p14:creationId xmlns:p14="http://schemas.microsoft.com/office/powerpoint/2010/main" val="4054335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990600" y="381000"/>
            <a:ext cx="72390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APPLICATIONS</a:t>
            </a:r>
          </a:p>
        </p:txBody>
      </p:sp>
      <p:sp>
        <p:nvSpPr>
          <p:cNvPr id="5123" name="Text Box 3"/>
          <p:cNvSpPr txBox="1">
            <a:spLocks noChangeArrowheads="1"/>
          </p:cNvSpPr>
          <p:nvPr/>
        </p:nvSpPr>
        <p:spPr bwMode="auto">
          <a:xfrm>
            <a:off x="4343400" y="1524000"/>
            <a:ext cx="4419600" cy="264795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To </a:t>
            </a:r>
            <a:r>
              <a:rPr lang="en-US" sz="2400" u="sng">
                <a:solidFill>
                  <a:schemeClr val="hlink"/>
                </a:solidFill>
                <a:latin typeface="Times New Roman" pitchFamily="18" charset="0"/>
              </a:rPr>
              <a:t>design the structure</a:t>
            </a:r>
            <a:r>
              <a:rPr lang="en-US" sz="2400">
                <a:latin typeface="Times New Roman" pitchFamily="18" charset="0"/>
              </a:rPr>
              <a:t> for supporting a water tank, we will need to know the weights of the tank and water as well as the locations where the resultant forces representing these distributed loads are acting.</a:t>
            </a:r>
          </a:p>
        </p:txBody>
      </p:sp>
      <p:sp>
        <p:nvSpPr>
          <p:cNvPr id="5124" name="Text Box 6"/>
          <p:cNvSpPr txBox="1">
            <a:spLocks noChangeArrowheads="1"/>
          </p:cNvSpPr>
          <p:nvPr/>
        </p:nvSpPr>
        <p:spPr bwMode="auto">
          <a:xfrm>
            <a:off x="4419600" y="4572000"/>
            <a:ext cx="3978275" cy="822325"/>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How can we determine these weights and their locations?</a:t>
            </a:r>
            <a:endParaRPr lang="en-US" sz="2200">
              <a:latin typeface="Times New Roman" pitchFamily="18" charset="0"/>
            </a:endParaRPr>
          </a:p>
        </p:txBody>
      </p:sp>
      <p:pic>
        <p:nvPicPr>
          <p:cNvPr id="5125" name="Picture 7" descr="Chapter 9 Picture Restoration-1"/>
          <p:cNvPicPr>
            <a:picLocks noChangeAspect="1" noChangeArrowheads="1"/>
          </p:cNvPicPr>
          <p:nvPr/>
        </p:nvPicPr>
        <p:blipFill>
          <a:blip r:embed="rId3" cstate="print"/>
          <a:srcRect/>
          <a:stretch>
            <a:fillRect/>
          </a:stretch>
        </p:blipFill>
        <p:spPr bwMode="auto">
          <a:xfrm>
            <a:off x="685800" y="1600200"/>
            <a:ext cx="3533775" cy="3657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828800" y="533400"/>
            <a:ext cx="53340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APPLICATIONS </a:t>
            </a:r>
            <a:r>
              <a:rPr lang="en-US" sz="2400">
                <a:latin typeface="Times New Roman" pitchFamily="18" charset="0"/>
              </a:rPr>
              <a:t>(continued)</a:t>
            </a:r>
          </a:p>
        </p:txBody>
      </p:sp>
      <p:sp>
        <p:nvSpPr>
          <p:cNvPr id="6147" name="Text Box 3"/>
          <p:cNvSpPr txBox="1">
            <a:spLocks noChangeArrowheads="1"/>
          </p:cNvSpPr>
          <p:nvPr/>
        </p:nvSpPr>
        <p:spPr bwMode="auto">
          <a:xfrm>
            <a:off x="533400" y="3505200"/>
            <a:ext cx="8382000" cy="822325"/>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One concern about a sport utility vehicle (SUVs) is that it might tip over while taking a sharp turn.</a:t>
            </a:r>
          </a:p>
        </p:txBody>
      </p:sp>
      <p:pic>
        <p:nvPicPr>
          <p:cNvPr id="6148" name="Picture 6" descr="samurai"/>
          <p:cNvPicPr>
            <a:picLocks noChangeAspect="1" noChangeArrowheads="1"/>
          </p:cNvPicPr>
          <p:nvPr/>
        </p:nvPicPr>
        <p:blipFill>
          <a:blip r:embed="rId3" cstate="print"/>
          <a:srcRect/>
          <a:stretch>
            <a:fillRect/>
          </a:stretch>
        </p:blipFill>
        <p:spPr bwMode="auto">
          <a:xfrm>
            <a:off x="2743200" y="1066800"/>
            <a:ext cx="3581400" cy="2438400"/>
          </a:xfrm>
          <a:prstGeom prst="rect">
            <a:avLst/>
          </a:prstGeom>
          <a:noFill/>
          <a:ln w="9525">
            <a:noFill/>
            <a:miter lim="800000"/>
            <a:headEnd/>
            <a:tailEnd/>
          </a:ln>
        </p:spPr>
      </p:pic>
      <p:sp>
        <p:nvSpPr>
          <p:cNvPr id="6149" name="Text Box 7"/>
          <p:cNvSpPr txBox="1">
            <a:spLocks noChangeArrowheads="1"/>
          </p:cNvSpPr>
          <p:nvPr/>
        </p:nvSpPr>
        <p:spPr bwMode="auto">
          <a:xfrm>
            <a:off x="533400" y="4419600"/>
            <a:ext cx="8077200" cy="822325"/>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One of the important factors in determining its stability is the SUV’s </a:t>
            </a:r>
            <a:r>
              <a:rPr lang="en-US" sz="2400" u="sng">
                <a:solidFill>
                  <a:schemeClr val="hlink"/>
                </a:solidFill>
                <a:latin typeface="Times New Roman" pitchFamily="18" charset="0"/>
              </a:rPr>
              <a:t>center of mass</a:t>
            </a:r>
            <a:r>
              <a:rPr lang="en-US" sz="2400">
                <a:latin typeface="Times New Roman" pitchFamily="18" charset="0"/>
              </a:rPr>
              <a:t>. </a:t>
            </a:r>
          </a:p>
        </p:txBody>
      </p:sp>
      <p:sp>
        <p:nvSpPr>
          <p:cNvPr id="6150" name="Text Box 8"/>
          <p:cNvSpPr txBox="1">
            <a:spLocks noChangeArrowheads="1"/>
          </p:cNvSpPr>
          <p:nvPr/>
        </p:nvSpPr>
        <p:spPr bwMode="auto">
          <a:xfrm>
            <a:off x="533400" y="5410200"/>
            <a:ext cx="78486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Should it be higher or lower for making a SUV more stable?</a:t>
            </a:r>
            <a:endParaRPr lang="en-US" sz="2200">
              <a:latin typeface="Times New Roman" pitchFamily="18" charset="0"/>
            </a:endParaRPr>
          </a:p>
        </p:txBody>
      </p:sp>
      <p:sp>
        <p:nvSpPr>
          <p:cNvPr id="6151" name="Text Box 9"/>
          <p:cNvSpPr txBox="1">
            <a:spLocks noChangeArrowheads="1"/>
          </p:cNvSpPr>
          <p:nvPr/>
        </p:nvSpPr>
        <p:spPr bwMode="auto">
          <a:xfrm>
            <a:off x="533400" y="5943600"/>
            <a:ext cx="70104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How do you determine its location?</a:t>
            </a:r>
            <a:endParaRPr lang="en-US" sz="2200">
              <a:latin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38200" y="381000"/>
            <a:ext cx="7696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CONCEPT OF CG &amp; CM</a:t>
            </a:r>
          </a:p>
        </p:txBody>
      </p:sp>
      <p:sp>
        <p:nvSpPr>
          <p:cNvPr id="7171" name="Text Box 3"/>
          <p:cNvSpPr txBox="1">
            <a:spLocks noChangeArrowheads="1"/>
          </p:cNvSpPr>
          <p:nvPr/>
        </p:nvSpPr>
        <p:spPr bwMode="auto">
          <a:xfrm>
            <a:off x="3276600" y="1143000"/>
            <a:ext cx="5410200" cy="1096963"/>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rPr>
              <a:t>The </a:t>
            </a:r>
            <a:r>
              <a:rPr lang="en-US" sz="2200" u="sng">
                <a:solidFill>
                  <a:schemeClr val="hlink"/>
                </a:solidFill>
                <a:latin typeface="Times New Roman" pitchFamily="18" charset="0"/>
              </a:rPr>
              <a:t>center of gravity (G)</a:t>
            </a:r>
            <a:r>
              <a:rPr lang="en-US" sz="2200">
                <a:latin typeface="Times New Roman" pitchFamily="18" charset="0"/>
              </a:rPr>
              <a:t> is a point which locates the resultant weight of a system of particles or  body.</a:t>
            </a:r>
          </a:p>
        </p:txBody>
      </p:sp>
      <p:sp>
        <p:nvSpPr>
          <p:cNvPr id="7172" name="Text Box 4"/>
          <p:cNvSpPr txBox="1">
            <a:spLocks noChangeArrowheads="1"/>
          </p:cNvSpPr>
          <p:nvPr/>
        </p:nvSpPr>
        <p:spPr bwMode="auto">
          <a:xfrm>
            <a:off x="457200" y="2514600"/>
            <a:ext cx="8305800" cy="1431925"/>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rPr>
              <a:t>From the definition of a resultant force, the sum of moments due to individual particle weight about any point is the same as the moment due to the resultant weight located at G.  For the figure above, try taking moments about A and B.</a:t>
            </a:r>
          </a:p>
        </p:txBody>
      </p:sp>
      <p:sp>
        <p:nvSpPr>
          <p:cNvPr id="7173" name="Text Box 5"/>
          <p:cNvSpPr txBox="1">
            <a:spLocks noChangeArrowheads="1"/>
          </p:cNvSpPr>
          <p:nvPr/>
        </p:nvSpPr>
        <p:spPr bwMode="auto">
          <a:xfrm>
            <a:off x="457200" y="4114800"/>
            <a:ext cx="8305800" cy="762000"/>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rPr>
              <a:t>Also, note that the sum of moments due to the individual particle’s weights about point G is equal to zero.</a:t>
            </a:r>
          </a:p>
        </p:txBody>
      </p:sp>
      <p:sp>
        <p:nvSpPr>
          <p:cNvPr id="7174" name="Text Box 6"/>
          <p:cNvSpPr txBox="1">
            <a:spLocks noChangeArrowheads="1"/>
          </p:cNvSpPr>
          <p:nvPr/>
        </p:nvSpPr>
        <p:spPr bwMode="auto">
          <a:xfrm>
            <a:off x="533400" y="5181600"/>
            <a:ext cx="8077200" cy="1096963"/>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rPr>
              <a:t>Similarly, the center of mass is a point which locates the resultant mass of a system of particles or body. Generally, its location is the same as that of G.</a:t>
            </a:r>
          </a:p>
        </p:txBody>
      </p:sp>
      <p:sp>
        <p:nvSpPr>
          <p:cNvPr id="7175" name="Oval 9"/>
          <p:cNvSpPr>
            <a:spLocks noChangeArrowheads="1"/>
          </p:cNvSpPr>
          <p:nvPr/>
        </p:nvSpPr>
        <p:spPr bwMode="auto">
          <a:xfrm>
            <a:off x="2133600" y="1600200"/>
            <a:ext cx="685800" cy="762000"/>
          </a:xfrm>
          <a:prstGeom prst="ellipse">
            <a:avLst/>
          </a:prstGeom>
          <a:solidFill>
            <a:schemeClr val="bg1"/>
          </a:solidFill>
          <a:ln w="9525">
            <a:solidFill>
              <a:srgbClr val="00FF00"/>
            </a:solidFill>
            <a:round/>
            <a:headEnd/>
            <a:tailEnd/>
          </a:ln>
        </p:spPr>
        <p:txBody>
          <a:bodyPr wrap="none" anchor="ctr"/>
          <a:lstStyle/>
          <a:p>
            <a:pPr algn="ctr"/>
            <a:r>
              <a:rPr lang="en-US" sz="2200">
                <a:latin typeface="Times New Roman" pitchFamily="18" charset="0"/>
                <a:sym typeface="Symbol" pitchFamily="18" charset="2"/>
              </a:rPr>
              <a:t></a:t>
            </a:r>
            <a:endParaRPr lang="en-US" sz="2200">
              <a:latin typeface="Times New Roman" pitchFamily="18" charset="0"/>
            </a:endParaRPr>
          </a:p>
        </p:txBody>
      </p:sp>
      <p:sp>
        <p:nvSpPr>
          <p:cNvPr id="7176" name="Oval 10"/>
          <p:cNvSpPr>
            <a:spLocks noChangeArrowheads="1"/>
          </p:cNvSpPr>
          <p:nvPr/>
        </p:nvSpPr>
        <p:spPr bwMode="auto">
          <a:xfrm>
            <a:off x="762000" y="1828800"/>
            <a:ext cx="381000" cy="381000"/>
          </a:xfrm>
          <a:prstGeom prst="ellipse">
            <a:avLst/>
          </a:prstGeom>
          <a:solidFill>
            <a:schemeClr val="bg1"/>
          </a:solidFill>
          <a:ln w="9525">
            <a:solidFill>
              <a:srgbClr val="00FF00"/>
            </a:solidFill>
            <a:round/>
            <a:headEnd/>
            <a:tailEnd/>
          </a:ln>
        </p:spPr>
        <p:txBody>
          <a:bodyPr wrap="none" anchor="ctr"/>
          <a:lstStyle/>
          <a:p>
            <a:pPr algn="ctr"/>
            <a:r>
              <a:rPr lang="en-US" sz="2200">
                <a:latin typeface="Times New Roman" pitchFamily="18" charset="0"/>
                <a:sym typeface="Symbol" pitchFamily="18" charset="2"/>
              </a:rPr>
              <a:t></a:t>
            </a:r>
          </a:p>
        </p:txBody>
      </p:sp>
      <p:sp>
        <p:nvSpPr>
          <p:cNvPr id="7177" name="Line 11"/>
          <p:cNvSpPr>
            <a:spLocks noChangeShapeType="1"/>
          </p:cNvSpPr>
          <p:nvPr/>
        </p:nvSpPr>
        <p:spPr bwMode="auto">
          <a:xfrm>
            <a:off x="1143000" y="2057400"/>
            <a:ext cx="990600" cy="0"/>
          </a:xfrm>
          <a:prstGeom prst="line">
            <a:avLst/>
          </a:prstGeom>
          <a:noFill/>
          <a:ln w="9525">
            <a:solidFill>
              <a:schemeClr val="tx1"/>
            </a:solidFill>
            <a:round/>
            <a:headEnd/>
            <a:tailEnd/>
          </a:ln>
        </p:spPr>
        <p:txBody>
          <a:bodyPr wrap="none"/>
          <a:lstStyle/>
          <a:p>
            <a:endParaRPr lang="en-US"/>
          </a:p>
        </p:txBody>
      </p:sp>
      <p:sp>
        <p:nvSpPr>
          <p:cNvPr id="7178" name="Text Box 12"/>
          <p:cNvSpPr txBox="1">
            <a:spLocks noChangeArrowheads="1"/>
          </p:cNvSpPr>
          <p:nvPr/>
        </p:nvSpPr>
        <p:spPr bwMode="auto">
          <a:xfrm>
            <a:off x="1752600" y="1828800"/>
            <a:ext cx="609600" cy="427038"/>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cs typeface="Times New Roman" pitchFamily="18" charset="0"/>
              </a:rPr>
              <a:t>•</a:t>
            </a:r>
            <a:endParaRPr lang="en-US" sz="2200">
              <a:latin typeface="Times New Roman" pitchFamily="18" charset="0"/>
            </a:endParaRPr>
          </a:p>
        </p:txBody>
      </p:sp>
      <p:sp>
        <p:nvSpPr>
          <p:cNvPr id="7179" name="Line 13"/>
          <p:cNvSpPr>
            <a:spLocks noChangeShapeType="1"/>
          </p:cNvSpPr>
          <p:nvPr/>
        </p:nvSpPr>
        <p:spPr bwMode="auto">
          <a:xfrm>
            <a:off x="990600" y="1295400"/>
            <a:ext cx="0" cy="457200"/>
          </a:xfrm>
          <a:prstGeom prst="line">
            <a:avLst/>
          </a:prstGeom>
          <a:noFill/>
          <a:ln w="9525">
            <a:solidFill>
              <a:schemeClr val="tx1"/>
            </a:solidFill>
            <a:round/>
            <a:headEnd/>
            <a:tailEnd/>
          </a:ln>
        </p:spPr>
        <p:txBody>
          <a:bodyPr wrap="none"/>
          <a:lstStyle/>
          <a:p>
            <a:endParaRPr lang="en-US"/>
          </a:p>
        </p:txBody>
      </p:sp>
      <p:sp>
        <p:nvSpPr>
          <p:cNvPr id="7180" name="Line 14"/>
          <p:cNvSpPr>
            <a:spLocks noChangeShapeType="1"/>
          </p:cNvSpPr>
          <p:nvPr/>
        </p:nvSpPr>
        <p:spPr bwMode="auto">
          <a:xfrm flipH="1">
            <a:off x="1905000" y="1219200"/>
            <a:ext cx="0" cy="762000"/>
          </a:xfrm>
          <a:prstGeom prst="line">
            <a:avLst/>
          </a:prstGeom>
          <a:noFill/>
          <a:ln w="9525">
            <a:solidFill>
              <a:schemeClr val="tx1"/>
            </a:solidFill>
            <a:round/>
            <a:headEnd/>
            <a:tailEnd/>
          </a:ln>
        </p:spPr>
        <p:txBody>
          <a:bodyPr wrap="none"/>
          <a:lstStyle/>
          <a:p>
            <a:endParaRPr lang="en-US"/>
          </a:p>
        </p:txBody>
      </p:sp>
      <p:sp>
        <p:nvSpPr>
          <p:cNvPr id="7181" name="Line 15"/>
          <p:cNvSpPr>
            <a:spLocks noChangeShapeType="1"/>
          </p:cNvSpPr>
          <p:nvPr/>
        </p:nvSpPr>
        <p:spPr bwMode="auto">
          <a:xfrm>
            <a:off x="2438400" y="1219200"/>
            <a:ext cx="0" cy="304800"/>
          </a:xfrm>
          <a:prstGeom prst="line">
            <a:avLst/>
          </a:prstGeom>
          <a:noFill/>
          <a:ln w="9525">
            <a:solidFill>
              <a:schemeClr val="tx1"/>
            </a:solidFill>
            <a:round/>
            <a:headEnd/>
            <a:tailEnd/>
          </a:ln>
        </p:spPr>
        <p:txBody>
          <a:bodyPr wrap="none"/>
          <a:lstStyle/>
          <a:p>
            <a:endParaRPr lang="en-US"/>
          </a:p>
        </p:txBody>
      </p:sp>
      <p:sp>
        <p:nvSpPr>
          <p:cNvPr id="7182" name="Line 16"/>
          <p:cNvSpPr>
            <a:spLocks noChangeShapeType="1"/>
          </p:cNvSpPr>
          <p:nvPr/>
        </p:nvSpPr>
        <p:spPr bwMode="auto">
          <a:xfrm>
            <a:off x="990600" y="1371600"/>
            <a:ext cx="914400" cy="0"/>
          </a:xfrm>
          <a:prstGeom prst="line">
            <a:avLst/>
          </a:prstGeom>
          <a:noFill/>
          <a:ln w="9525">
            <a:solidFill>
              <a:schemeClr val="tx1"/>
            </a:solidFill>
            <a:round/>
            <a:headEnd type="triangle" w="med" len="med"/>
            <a:tailEnd type="triangle" w="med" len="med"/>
          </a:ln>
        </p:spPr>
        <p:txBody>
          <a:bodyPr wrap="none"/>
          <a:lstStyle/>
          <a:p>
            <a:endParaRPr lang="en-US"/>
          </a:p>
        </p:txBody>
      </p:sp>
      <p:sp>
        <p:nvSpPr>
          <p:cNvPr id="7183" name="Line 17"/>
          <p:cNvSpPr>
            <a:spLocks noChangeShapeType="1"/>
          </p:cNvSpPr>
          <p:nvPr/>
        </p:nvSpPr>
        <p:spPr bwMode="auto">
          <a:xfrm>
            <a:off x="1905000" y="1371600"/>
            <a:ext cx="533400" cy="0"/>
          </a:xfrm>
          <a:prstGeom prst="line">
            <a:avLst/>
          </a:prstGeom>
          <a:noFill/>
          <a:ln w="9525">
            <a:solidFill>
              <a:schemeClr val="tx1"/>
            </a:solidFill>
            <a:round/>
            <a:headEnd type="triangle" w="med" len="med"/>
            <a:tailEnd type="triangle" w="med" len="med"/>
          </a:ln>
        </p:spPr>
        <p:txBody>
          <a:bodyPr wrap="none"/>
          <a:lstStyle/>
          <a:p>
            <a:endParaRPr lang="en-US"/>
          </a:p>
        </p:txBody>
      </p:sp>
      <p:sp>
        <p:nvSpPr>
          <p:cNvPr id="7184" name="Line 18"/>
          <p:cNvSpPr>
            <a:spLocks noChangeShapeType="1"/>
          </p:cNvSpPr>
          <p:nvPr/>
        </p:nvSpPr>
        <p:spPr bwMode="auto">
          <a:xfrm>
            <a:off x="1905000" y="685800"/>
            <a:ext cx="0" cy="533400"/>
          </a:xfrm>
          <a:prstGeom prst="line">
            <a:avLst/>
          </a:prstGeom>
          <a:noFill/>
          <a:ln w="38100">
            <a:solidFill>
              <a:schemeClr val="accent1"/>
            </a:solidFill>
            <a:round/>
            <a:headEnd/>
            <a:tailEnd type="triangle" w="med" len="med"/>
          </a:ln>
        </p:spPr>
        <p:txBody>
          <a:bodyPr wrap="none"/>
          <a:lstStyle/>
          <a:p>
            <a:endParaRPr lang="en-US"/>
          </a:p>
        </p:txBody>
      </p:sp>
      <p:sp>
        <p:nvSpPr>
          <p:cNvPr id="7185" name="Text Box 19"/>
          <p:cNvSpPr txBox="1">
            <a:spLocks noChangeArrowheads="1"/>
          </p:cNvSpPr>
          <p:nvPr/>
        </p:nvSpPr>
        <p:spPr bwMode="auto">
          <a:xfrm>
            <a:off x="1143000" y="914400"/>
            <a:ext cx="541338" cy="427038"/>
          </a:xfrm>
          <a:prstGeom prst="rect">
            <a:avLst/>
          </a:prstGeom>
          <a:noFill/>
          <a:ln w="9525">
            <a:noFill/>
            <a:miter lim="800000"/>
            <a:headEnd/>
            <a:tailEnd/>
          </a:ln>
        </p:spPr>
        <p:txBody>
          <a:bodyPr wrap="none">
            <a:spAutoFit/>
          </a:bodyPr>
          <a:lstStyle/>
          <a:p>
            <a:r>
              <a:rPr lang="en-US" sz="2200">
                <a:latin typeface="Times New Roman" pitchFamily="18" charset="0"/>
              </a:rPr>
              <a:t>3m</a:t>
            </a:r>
          </a:p>
        </p:txBody>
      </p:sp>
      <p:sp>
        <p:nvSpPr>
          <p:cNvPr id="7186" name="Text Box 20"/>
          <p:cNvSpPr txBox="1">
            <a:spLocks noChangeArrowheads="1"/>
          </p:cNvSpPr>
          <p:nvPr/>
        </p:nvSpPr>
        <p:spPr bwMode="auto">
          <a:xfrm>
            <a:off x="1912938" y="457200"/>
            <a:ext cx="525462" cy="427038"/>
          </a:xfrm>
          <a:prstGeom prst="rect">
            <a:avLst/>
          </a:prstGeom>
          <a:noFill/>
          <a:ln w="9525">
            <a:noFill/>
            <a:miter lim="800000"/>
            <a:headEnd/>
            <a:tailEnd/>
          </a:ln>
        </p:spPr>
        <p:txBody>
          <a:bodyPr wrap="none">
            <a:spAutoFit/>
          </a:bodyPr>
          <a:lstStyle/>
          <a:p>
            <a:r>
              <a:rPr lang="en-US" sz="2200">
                <a:latin typeface="Times New Roman" pitchFamily="18" charset="0"/>
              </a:rPr>
              <a:t>4N</a:t>
            </a:r>
          </a:p>
        </p:txBody>
      </p:sp>
      <p:sp>
        <p:nvSpPr>
          <p:cNvPr id="7187" name="Text Box 21"/>
          <p:cNvSpPr txBox="1">
            <a:spLocks noChangeArrowheads="1"/>
          </p:cNvSpPr>
          <p:nvPr/>
        </p:nvSpPr>
        <p:spPr bwMode="auto">
          <a:xfrm>
            <a:off x="1981200" y="914400"/>
            <a:ext cx="541338" cy="427038"/>
          </a:xfrm>
          <a:prstGeom prst="rect">
            <a:avLst/>
          </a:prstGeom>
          <a:noFill/>
          <a:ln w="9525">
            <a:noFill/>
            <a:miter lim="800000"/>
            <a:headEnd/>
            <a:tailEnd/>
          </a:ln>
        </p:spPr>
        <p:txBody>
          <a:bodyPr wrap="none">
            <a:spAutoFit/>
          </a:bodyPr>
          <a:lstStyle/>
          <a:p>
            <a:r>
              <a:rPr lang="en-US" sz="2200">
                <a:latin typeface="Times New Roman" pitchFamily="18" charset="0"/>
              </a:rPr>
              <a:t>1m</a:t>
            </a:r>
          </a:p>
        </p:txBody>
      </p:sp>
      <p:sp>
        <p:nvSpPr>
          <p:cNvPr id="7188" name="Text Box 22"/>
          <p:cNvSpPr txBox="1">
            <a:spLocks noChangeArrowheads="1"/>
          </p:cNvSpPr>
          <p:nvPr/>
        </p:nvSpPr>
        <p:spPr bwMode="auto">
          <a:xfrm>
            <a:off x="381000" y="1905000"/>
            <a:ext cx="385763" cy="427038"/>
          </a:xfrm>
          <a:prstGeom prst="rect">
            <a:avLst/>
          </a:prstGeom>
          <a:noFill/>
          <a:ln w="9525">
            <a:noFill/>
            <a:miter lim="800000"/>
            <a:headEnd/>
            <a:tailEnd/>
          </a:ln>
        </p:spPr>
        <p:txBody>
          <a:bodyPr wrap="none">
            <a:spAutoFit/>
          </a:bodyPr>
          <a:lstStyle/>
          <a:p>
            <a:r>
              <a:rPr lang="en-US" sz="2200">
                <a:latin typeface="Times New Roman" pitchFamily="18" charset="0"/>
              </a:rPr>
              <a:t>A</a:t>
            </a:r>
          </a:p>
        </p:txBody>
      </p:sp>
      <p:sp>
        <p:nvSpPr>
          <p:cNvPr id="7189" name="Text Box 23"/>
          <p:cNvSpPr txBox="1">
            <a:spLocks noChangeArrowheads="1"/>
          </p:cNvSpPr>
          <p:nvPr/>
        </p:nvSpPr>
        <p:spPr bwMode="auto">
          <a:xfrm>
            <a:off x="2814638" y="1905000"/>
            <a:ext cx="369887" cy="427038"/>
          </a:xfrm>
          <a:prstGeom prst="rect">
            <a:avLst/>
          </a:prstGeom>
          <a:noFill/>
          <a:ln w="9525">
            <a:noFill/>
            <a:miter lim="800000"/>
            <a:headEnd/>
            <a:tailEnd/>
          </a:ln>
        </p:spPr>
        <p:txBody>
          <a:bodyPr wrap="none">
            <a:spAutoFit/>
          </a:bodyPr>
          <a:lstStyle/>
          <a:p>
            <a:r>
              <a:rPr lang="en-US" sz="2200">
                <a:latin typeface="Times New Roman" pitchFamily="18" charset="0"/>
              </a:rPr>
              <a:t>B</a:t>
            </a:r>
          </a:p>
        </p:txBody>
      </p:sp>
      <p:sp>
        <p:nvSpPr>
          <p:cNvPr id="7190" name="Text Box 24"/>
          <p:cNvSpPr txBox="1">
            <a:spLocks noChangeArrowheads="1"/>
          </p:cNvSpPr>
          <p:nvPr/>
        </p:nvSpPr>
        <p:spPr bwMode="auto">
          <a:xfrm>
            <a:off x="762000" y="2133600"/>
            <a:ext cx="595313" cy="427038"/>
          </a:xfrm>
          <a:prstGeom prst="rect">
            <a:avLst/>
          </a:prstGeom>
          <a:noFill/>
          <a:ln w="9525">
            <a:noFill/>
            <a:miter lim="800000"/>
            <a:headEnd/>
            <a:tailEnd/>
          </a:ln>
        </p:spPr>
        <p:txBody>
          <a:bodyPr wrap="none">
            <a:spAutoFit/>
          </a:bodyPr>
          <a:lstStyle/>
          <a:p>
            <a:r>
              <a:rPr lang="en-US" sz="2200">
                <a:latin typeface="Times New Roman" pitchFamily="18" charset="0"/>
              </a:rPr>
              <a:t>1 N</a:t>
            </a:r>
          </a:p>
        </p:txBody>
      </p:sp>
      <p:sp>
        <p:nvSpPr>
          <p:cNvPr id="7191" name="Text Box 25"/>
          <p:cNvSpPr txBox="1">
            <a:spLocks noChangeArrowheads="1"/>
          </p:cNvSpPr>
          <p:nvPr/>
        </p:nvSpPr>
        <p:spPr bwMode="auto">
          <a:xfrm>
            <a:off x="2057400" y="2087563"/>
            <a:ext cx="595313" cy="427037"/>
          </a:xfrm>
          <a:prstGeom prst="rect">
            <a:avLst/>
          </a:prstGeom>
          <a:noFill/>
          <a:ln w="9525">
            <a:noFill/>
            <a:miter lim="800000"/>
            <a:headEnd/>
            <a:tailEnd/>
          </a:ln>
        </p:spPr>
        <p:txBody>
          <a:bodyPr wrap="none">
            <a:spAutoFit/>
          </a:bodyPr>
          <a:lstStyle/>
          <a:p>
            <a:r>
              <a:rPr lang="en-US" sz="2200">
                <a:latin typeface="Times New Roman" pitchFamily="18" charset="0"/>
              </a:rPr>
              <a:t>3 N</a:t>
            </a:r>
          </a:p>
        </p:txBody>
      </p:sp>
      <p:sp>
        <p:nvSpPr>
          <p:cNvPr id="7192" name="Text Box 26"/>
          <p:cNvSpPr txBox="1">
            <a:spLocks noChangeArrowheads="1"/>
          </p:cNvSpPr>
          <p:nvPr/>
        </p:nvSpPr>
        <p:spPr bwMode="auto">
          <a:xfrm>
            <a:off x="1660525" y="2122488"/>
            <a:ext cx="385763" cy="427037"/>
          </a:xfrm>
          <a:prstGeom prst="rect">
            <a:avLst/>
          </a:prstGeom>
          <a:noFill/>
          <a:ln w="9525">
            <a:noFill/>
            <a:miter lim="800000"/>
            <a:headEnd/>
            <a:tailEnd/>
          </a:ln>
        </p:spPr>
        <p:txBody>
          <a:bodyPr wrap="none">
            <a:spAutoFit/>
          </a:bodyPr>
          <a:lstStyle/>
          <a:p>
            <a:r>
              <a:rPr lang="en-US" sz="2200">
                <a:latin typeface="Times New Roman" pitchFamily="18" charset="0"/>
              </a:rPr>
              <a:t>G</a:t>
            </a:r>
          </a:p>
        </p:txBody>
      </p:sp>
      <p:sp>
        <p:nvSpPr>
          <p:cNvPr id="7193" name="Line 27"/>
          <p:cNvSpPr>
            <a:spLocks noChangeShapeType="1"/>
          </p:cNvSpPr>
          <p:nvPr/>
        </p:nvSpPr>
        <p:spPr bwMode="auto">
          <a:xfrm>
            <a:off x="990600" y="1981200"/>
            <a:ext cx="0" cy="0"/>
          </a:xfrm>
          <a:prstGeom prst="line">
            <a:avLst/>
          </a:prstGeom>
          <a:noFill/>
          <a:ln w="9525">
            <a:solidFill>
              <a:srgbClr val="00FF00"/>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85800" y="457200"/>
            <a:ext cx="78486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	CONCEPT OF CENTROID</a:t>
            </a:r>
          </a:p>
        </p:txBody>
      </p:sp>
      <p:sp>
        <p:nvSpPr>
          <p:cNvPr id="8195" name="Text Box 3"/>
          <p:cNvSpPr txBox="1">
            <a:spLocks noChangeArrowheads="1"/>
          </p:cNvSpPr>
          <p:nvPr/>
        </p:nvSpPr>
        <p:spPr bwMode="auto">
          <a:xfrm>
            <a:off x="2895600" y="1143000"/>
            <a:ext cx="6248400" cy="830997"/>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The centroid </a:t>
            </a:r>
            <a:r>
              <a:rPr lang="en-US" sz="2400" dirty="0">
                <a:solidFill>
                  <a:srgbClr val="FF0000"/>
                </a:solidFill>
                <a:latin typeface="Times New Roman" pitchFamily="18" charset="0"/>
              </a:rPr>
              <a:t>C</a:t>
            </a:r>
            <a:r>
              <a:rPr lang="en-US" sz="2400" dirty="0">
                <a:latin typeface="Times New Roman" pitchFamily="18" charset="0"/>
              </a:rPr>
              <a:t> is a point which defines the </a:t>
            </a:r>
            <a:r>
              <a:rPr lang="en-US" sz="2400" dirty="0">
                <a:solidFill>
                  <a:srgbClr val="FF0000"/>
                </a:solidFill>
                <a:latin typeface="Times New Roman" pitchFamily="18" charset="0"/>
              </a:rPr>
              <a:t>geometric center </a:t>
            </a:r>
            <a:r>
              <a:rPr lang="en-US" sz="2400" dirty="0">
                <a:latin typeface="Times New Roman" pitchFamily="18" charset="0"/>
              </a:rPr>
              <a:t>of an object.</a:t>
            </a:r>
          </a:p>
        </p:txBody>
      </p:sp>
      <p:sp>
        <p:nvSpPr>
          <p:cNvPr id="8196" name="Text Box 6"/>
          <p:cNvSpPr txBox="1">
            <a:spLocks noChangeArrowheads="1"/>
          </p:cNvSpPr>
          <p:nvPr/>
        </p:nvSpPr>
        <p:spPr bwMode="auto">
          <a:xfrm>
            <a:off x="3429000" y="1981200"/>
            <a:ext cx="5029200" cy="19177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The centroid coincides with the center of mass or the center of gravity only if the material of the body is homogenous (density or specific weight is constant throughout the body).</a:t>
            </a:r>
          </a:p>
        </p:txBody>
      </p:sp>
      <p:grpSp>
        <p:nvGrpSpPr>
          <p:cNvPr id="8197" name="Group 7"/>
          <p:cNvGrpSpPr>
            <a:grpSpLocks/>
          </p:cNvGrpSpPr>
          <p:nvPr/>
        </p:nvGrpSpPr>
        <p:grpSpPr bwMode="auto">
          <a:xfrm>
            <a:off x="457200" y="3032125"/>
            <a:ext cx="8686800" cy="1838325"/>
            <a:chOff x="288" y="1910"/>
            <a:chExt cx="5472" cy="1158"/>
          </a:xfrm>
        </p:grpSpPr>
        <p:sp>
          <p:nvSpPr>
            <p:cNvPr id="8204" name="Text Box 8"/>
            <p:cNvSpPr txBox="1">
              <a:spLocks noChangeArrowheads="1"/>
            </p:cNvSpPr>
            <p:nvPr/>
          </p:nvSpPr>
          <p:spPr bwMode="auto">
            <a:xfrm>
              <a:off x="2208" y="2496"/>
              <a:ext cx="3552" cy="518"/>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If an object has an axis of symmetry, then the centroid of object lies on that axis.</a:t>
              </a:r>
            </a:p>
          </p:txBody>
        </p:sp>
        <p:pic>
          <p:nvPicPr>
            <p:cNvPr id="8205" name="Picture 9" descr="fig9_8"/>
            <p:cNvPicPr>
              <a:picLocks noChangeAspect="1" noChangeArrowheads="1"/>
            </p:cNvPicPr>
            <p:nvPr/>
          </p:nvPicPr>
          <p:blipFill>
            <a:blip r:embed="rId3" cstate="print">
              <a:lum bright="-12000" contrast="18000"/>
            </a:blip>
            <a:srcRect/>
            <a:stretch>
              <a:fillRect/>
            </a:stretch>
          </p:blipFill>
          <p:spPr bwMode="auto">
            <a:xfrm>
              <a:off x="288" y="1910"/>
              <a:ext cx="1680" cy="1158"/>
            </a:xfrm>
            <a:prstGeom prst="rect">
              <a:avLst/>
            </a:prstGeom>
            <a:noFill/>
            <a:ln w="9525">
              <a:noFill/>
              <a:miter lim="800000"/>
              <a:headEnd/>
              <a:tailEnd/>
            </a:ln>
          </p:spPr>
        </p:pic>
      </p:grpSp>
      <p:grpSp>
        <p:nvGrpSpPr>
          <p:cNvPr id="8198" name="Group 10"/>
          <p:cNvGrpSpPr>
            <a:grpSpLocks/>
          </p:cNvGrpSpPr>
          <p:nvPr/>
        </p:nvGrpSpPr>
        <p:grpSpPr bwMode="auto">
          <a:xfrm>
            <a:off x="457200" y="457200"/>
            <a:ext cx="2209800" cy="2438400"/>
            <a:chOff x="288" y="288"/>
            <a:chExt cx="1392" cy="1536"/>
          </a:xfrm>
        </p:grpSpPr>
        <p:pic>
          <p:nvPicPr>
            <p:cNvPr id="8202" name="Picture 11" descr="rect"/>
            <p:cNvPicPr>
              <a:picLocks noChangeAspect="1" noChangeArrowheads="1"/>
            </p:cNvPicPr>
            <p:nvPr/>
          </p:nvPicPr>
          <p:blipFill>
            <a:blip r:embed="rId4" cstate="print">
              <a:lum bright="-24000" contrast="42000"/>
            </a:blip>
            <a:srcRect/>
            <a:stretch>
              <a:fillRect/>
            </a:stretch>
          </p:blipFill>
          <p:spPr bwMode="auto">
            <a:xfrm>
              <a:off x="288" y="288"/>
              <a:ext cx="1392" cy="816"/>
            </a:xfrm>
            <a:prstGeom prst="rect">
              <a:avLst/>
            </a:prstGeom>
            <a:noFill/>
            <a:ln w="9525">
              <a:noFill/>
              <a:miter lim="800000"/>
              <a:headEnd/>
              <a:tailEnd/>
            </a:ln>
          </p:spPr>
        </p:pic>
        <p:pic>
          <p:nvPicPr>
            <p:cNvPr id="8203" name="Picture 12" descr="triang"/>
            <p:cNvPicPr>
              <a:picLocks noChangeAspect="1" noChangeArrowheads="1"/>
            </p:cNvPicPr>
            <p:nvPr/>
          </p:nvPicPr>
          <p:blipFill>
            <a:blip r:embed="rId5" cstate="print">
              <a:lum bright="-30000" contrast="48000"/>
            </a:blip>
            <a:srcRect/>
            <a:stretch>
              <a:fillRect/>
            </a:stretch>
          </p:blipFill>
          <p:spPr bwMode="auto">
            <a:xfrm>
              <a:off x="288" y="1114"/>
              <a:ext cx="1392" cy="710"/>
            </a:xfrm>
            <a:prstGeom prst="rect">
              <a:avLst/>
            </a:prstGeom>
            <a:noFill/>
            <a:ln w="9525">
              <a:noFill/>
              <a:miter lim="800000"/>
              <a:headEnd/>
              <a:tailEnd/>
            </a:ln>
          </p:spPr>
        </p:pic>
      </p:grpSp>
      <p:grpSp>
        <p:nvGrpSpPr>
          <p:cNvPr id="8199" name="Group 13"/>
          <p:cNvGrpSpPr>
            <a:grpSpLocks/>
          </p:cNvGrpSpPr>
          <p:nvPr/>
        </p:nvGrpSpPr>
        <p:grpSpPr bwMode="auto">
          <a:xfrm>
            <a:off x="457200" y="4953000"/>
            <a:ext cx="8153400" cy="1347788"/>
            <a:chOff x="288" y="3120"/>
            <a:chExt cx="5136" cy="849"/>
          </a:xfrm>
        </p:grpSpPr>
        <p:sp>
          <p:nvSpPr>
            <p:cNvPr id="8200" name="Text Box 14"/>
            <p:cNvSpPr txBox="1">
              <a:spLocks noChangeArrowheads="1"/>
            </p:cNvSpPr>
            <p:nvPr/>
          </p:nvSpPr>
          <p:spPr bwMode="auto">
            <a:xfrm>
              <a:off x="2208" y="3168"/>
              <a:ext cx="3216" cy="523"/>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In some cases, the centroid is </a:t>
              </a:r>
              <a:r>
                <a:rPr lang="en-US" sz="2400" b="1" dirty="0">
                  <a:solidFill>
                    <a:srgbClr val="FF0000"/>
                  </a:solidFill>
                  <a:latin typeface="Times New Roman" pitchFamily="18" charset="0"/>
                </a:rPr>
                <a:t>not </a:t>
              </a:r>
              <a:r>
                <a:rPr lang="en-US" sz="2400" dirty="0">
                  <a:latin typeface="Times New Roman" pitchFamily="18" charset="0"/>
                </a:rPr>
                <a:t>located on the object.</a:t>
              </a:r>
            </a:p>
          </p:txBody>
        </p:sp>
        <p:pic>
          <p:nvPicPr>
            <p:cNvPr id="8201" name="Picture 15" descr="arcquarter"/>
            <p:cNvPicPr>
              <a:picLocks noChangeAspect="1" noChangeArrowheads="1"/>
            </p:cNvPicPr>
            <p:nvPr/>
          </p:nvPicPr>
          <p:blipFill>
            <a:blip r:embed="rId6" cstate="print">
              <a:lum bright="-12000" contrast="12000"/>
            </a:blip>
            <a:srcRect/>
            <a:stretch>
              <a:fillRect/>
            </a:stretch>
          </p:blipFill>
          <p:spPr bwMode="auto">
            <a:xfrm>
              <a:off x="288" y="3120"/>
              <a:ext cx="1680" cy="849"/>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14400" y="304800"/>
            <a:ext cx="7010400" cy="822325"/>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CG / CM FOR A SYSTEM OF PARTICLES (Section 9.1) </a:t>
            </a:r>
          </a:p>
        </p:txBody>
      </p:sp>
      <p:sp>
        <p:nvSpPr>
          <p:cNvPr id="9219" name="Text Box 3"/>
          <p:cNvSpPr txBox="1">
            <a:spLocks noChangeArrowheads="1"/>
          </p:cNvSpPr>
          <p:nvPr/>
        </p:nvSpPr>
        <p:spPr bwMode="auto">
          <a:xfrm>
            <a:off x="2819400" y="1066800"/>
            <a:ext cx="5715000" cy="118745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Consider a system of n particles as shown in the figure. The net or the resultant weight is given as W</a:t>
            </a:r>
            <a:r>
              <a:rPr lang="en-US" sz="2400" baseline="-25000">
                <a:latin typeface="Times New Roman" pitchFamily="18" charset="0"/>
              </a:rPr>
              <a:t>R</a:t>
            </a:r>
            <a:r>
              <a:rPr lang="en-US" sz="2400">
                <a:latin typeface="Times New Roman" pitchFamily="18" charset="0"/>
              </a:rPr>
              <a:t> =  </a:t>
            </a:r>
            <a:r>
              <a:rPr lang="en-US" sz="2400">
                <a:latin typeface="Times New Roman" pitchFamily="18" charset="0"/>
                <a:sym typeface="Symbol" pitchFamily="18" charset="2"/>
              </a:rPr>
              <a:t>W.</a:t>
            </a:r>
            <a:endParaRPr lang="en-US" sz="2400">
              <a:latin typeface="Times New Roman" pitchFamily="18" charset="0"/>
            </a:endParaRPr>
          </a:p>
        </p:txBody>
      </p:sp>
      <p:sp>
        <p:nvSpPr>
          <p:cNvPr id="9220" name="Text Box 4"/>
          <p:cNvSpPr txBox="1">
            <a:spLocks noChangeArrowheads="1"/>
          </p:cNvSpPr>
          <p:nvPr/>
        </p:nvSpPr>
        <p:spPr bwMode="auto">
          <a:xfrm>
            <a:off x="457200" y="3810000"/>
            <a:ext cx="8229600" cy="822325"/>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Similarly, we can sum moments about the x- and z-axes to find the coordinates of G.</a:t>
            </a:r>
          </a:p>
        </p:txBody>
      </p:sp>
      <p:sp>
        <p:nvSpPr>
          <p:cNvPr id="9221" name="Text Box 5"/>
          <p:cNvSpPr txBox="1">
            <a:spLocks noChangeArrowheads="1"/>
          </p:cNvSpPr>
          <p:nvPr/>
        </p:nvSpPr>
        <p:spPr bwMode="auto">
          <a:xfrm>
            <a:off x="533400" y="5638800"/>
            <a:ext cx="8077200" cy="830997"/>
          </a:xfrm>
          <a:prstGeom prst="rect">
            <a:avLst/>
          </a:prstGeom>
          <a:noFill/>
          <a:ln w="9525">
            <a:noFill/>
            <a:miter lim="800000"/>
            <a:headEnd/>
            <a:tailEnd/>
          </a:ln>
        </p:spPr>
        <p:txBody>
          <a:bodyPr>
            <a:spAutoFit/>
          </a:bodyPr>
          <a:lstStyle/>
          <a:p>
            <a:pPr>
              <a:spcBef>
                <a:spcPct val="50000"/>
              </a:spcBef>
            </a:pPr>
            <a:r>
              <a:rPr lang="en-US" sz="2400" dirty="0" smtClean="0">
                <a:latin typeface="Times New Roman" pitchFamily="18" charset="0"/>
              </a:rPr>
              <a:t>Replacing W </a:t>
            </a:r>
            <a:r>
              <a:rPr lang="en-US" sz="2400" dirty="0">
                <a:latin typeface="Times New Roman" pitchFamily="18" charset="0"/>
              </a:rPr>
              <a:t>with </a:t>
            </a:r>
            <a:r>
              <a:rPr lang="en-US" sz="2400" dirty="0" smtClean="0">
                <a:latin typeface="Times New Roman" pitchFamily="18" charset="0"/>
              </a:rPr>
              <a:t>M </a:t>
            </a:r>
            <a:r>
              <a:rPr lang="en-US" sz="2400" dirty="0">
                <a:latin typeface="Times New Roman" pitchFamily="18" charset="0"/>
              </a:rPr>
              <a:t>in these equations, the coordinates of the center of mass can be found.</a:t>
            </a:r>
          </a:p>
        </p:txBody>
      </p:sp>
      <p:pic>
        <p:nvPicPr>
          <p:cNvPr id="9222" name="Picture 6" descr="fig9_1a"/>
          <p:cNvPicPr>
            <a:picLocks noChangeAspect="1" noChangeArrowheads="1"/>
          </p:cNvPicPr>
          <p:nvPr/>
        </p:nvPicPr>
        <p:blipFill>
          <a:blip r:embed="rId3" cstate="print">
            <a:lum bright="-30000" contrast="18000"/>
          </a:blip>
          <a:srcRect/>
          <a:stretch>
            <a:fillRect/>
          </a:stretch>
        </p:blipFill>
        <p:spPr bwMode="auto">
          <a:xfrm>
            <a:off x="381000" y="1066800"/>
            <a:ext cx="2319338" cy="2590800"/>
          </a:xfrm>
          <a:prstGeom prst="rect">
            <a:avLst/>
          </a:prstGeom>
          <a:noFill/>
          <a:ln w="9525">
            <a:noFill/>
            <a:miter lim="800000"/>
            <a:headEnd/>
            <a:tailEnd/>
          </a:ln>
        </p:spPr>
      </p:pic>
      <p:pic>
        <p:nvPicPr>
          <p:cNvPr id="9223" name="Picture 9" descr="eq9_1"/>
          <p:cNvPicPr>
            <a:picLocks noChangeAspect="1" noChangeArrowheads="1"/>
          </p:cNvPicPr>
          <p:nvPr/>
        </p:nvPicPr>
        <p:blipFill>
          <a:blip r:embed="rId4" cstate="print">
            <a:lum bright="-36000" contrast="12000"/>
          </a:blip>
          <a:srcRect/>
          <a:stretch>
            <a:fillRect/>
          </a:stretch>
        </p:blipFill>
        <p:spPr bwMode="auto">
          <a:xfrm>
            <a:off x="3352800" y="4495800"/>
            <a:ext cx="5334000" cy="1019175"/>
          </a:xfrm>
          <a:prstGeom prst="rect">
            <a:avLst/>
          </a:prstGeom>
          <a:noFill/>
          <a:ln w="9525">
            <a:noFill/>
            <a:miter lim="800000"/>
            <a:headEnd/>
            <a:tailEnd/>
          </a:ln>
        </p:spPr>
      </p:pic>
      <p:grpSp>
        <p:nvGrpSpPr>
          <p:cNvPr id="9224" name="Group 10"/>
          <p:cNvGrpSpPr>
            <a:grpSpLocks/>
          </p:cNvGrpSpPr>
          <p:nvPr/>
        </p:nvGrpSpPr>
        <p:grpSpPr bwMode="auto">
          <a:xfrm>
            <a:off x="2819400" y="2286000"/>
            <a:ext cx="6324600" cy="1552575"/>
            <a:chOff x="1776" y="1440"/>
            <a:chExt cx="3984" cy="978"/>
          </a:xfrm>
        </p:grpSpPr>
        <p:sp>
          <p:nvSpPr>
            <p:cNvPr id="9225" name="Line 11"/>
            <p:cNvSpPr>
              <a:spLocks noChangeShapeType="1"/>
            </p:cNvSpPr>
            <p:nvPr/>
          </p:nvSpPr>
          <p:spPr bwMode="auto">
            <a:xfrm>
              <a:off x="1824" y="1872"/>
              <a:ext cx="96" cy="0"/>
            </a:xfrm>
            <a:prstGeom prst="line">
              <a:avLst/>
            </a:prstGeom>
            <a:noFill/>
            <a:ln w="9525">
              <a:solidFill>
                <a:schemeClr val="tx1"/>
              </a:solidFill>
              <a:round/>
              <a:headEnd/>
              <a:tailEnd/>
            </a:ln>
          </p:spPr>
          <p:txBody>
            <a:bodyPr wrap="none" anchor="ctr"/>
            <a:lstStyle/>
            <a:p>
              <a:endParaRPr lang="en-US"/>
            </a:p>
          </p:txBody>
        </p:sp>
        <p:sp>
          <p:nvSpPr>
            <p:cNvPr id="9226" name="Text Box 12"/>
            <p:cNvSpPr txBox="1">
              <a:spLocks noChangeArrowheads="1"/>
            </p:cNvSpPr>
            <p:nvPr/>
          </p:nvSpPr>
          <p:spPr bwMode="auto">
            <a:xfrm>
              <a:off x="1776" y="1440"/>
              <a:ext cx="3984" cy="978"/>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Summing the moments about the y-axis, we get</a:t>
              </a:r>
            </a:p>
            <a:p>
              <a:pPr>
                <a:spcBef>
                  <a:spcPct val="50000"/>
                </a:spcBef>
              </a:pPr>
              <a:r>
                <a:rPr lang="en-US" sz="2400">
                  <a:latin typeface="Times New Roman" pitchFamily="18" charset="0"/>
                  <a:cs typeface="Times New Roman" pitchFamily="18" charset="0"/>
                </a:rPr>
                <a:t>x W</a:t>
              </a:r>
              <a:r>
                <a:rPr lang="en-US" sz="2400" baseline="-25000">
                  <a:latin typeface="Times New Roman" pitchFamily="18" charset="0"/>
                  <a:cs typeface="Times New Roman" pitchFamily="18" charset="0"/>
                </a:rPr>
                <a:t>R</a:t>
              </a:r>
              <a:r>
                <a:rPr lang="en-US" sz="2400">
                  <a:latin typeface="Times New Roman" pitchFamily="18" charset="0"/>
                  <a:cs typeface="Times New Roman" pitchFamily="18" charset="0"/>
                </a:rPr>
                <a:t>  =  x</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W</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 x</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W</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 ………..  +  x</a:t>
              </a:r>
              <a:r>
                <a:rPr lang="en-US" sz="2400" baseline="-25000">
                  <a:latin typeface="Times New Roman" pitchFamily="18" charset="0"/>
                  <a:cs typeface="Times New Roman" pitchFamily="18" charset="0"/>
                </a:rPr>
                <a:t>n</a:t>
              </a:r>
              <a:r>
                <a:rPr lang="en-US" sz="2400">
                  <a:latin typeface="Times New Roman" pitchFamily="18" charset="0"/>
                  <a:cs typeface="Times New Roman" pitchFamily="18" charset="0"/>
                </a:rPr>
                <a:t>W</a:t>
              </a:r>
              <a:r>
                <a:rPr lang="en-US" sz="2400" baseline="-25000">
                  <a:latin typeface="Times New Roman" pitchFamily="18" charset="0"/>
                  <a:cs typeface="Times New Roman" pitchFamily="18" charset="0"/>
                </a:rPr>
                <a:t>n</a:t>
              </a:r>
              <a:endParaRPr lang="en-US" sz="2400">
                <a:latin typeface="Times New Roman" pitchFamily="18" charset="0"/>
                <a:cs typeface="Times New Roman" pitchFamily="18" charset="0"/>
              </a:endParaRPr>
            </a:p>
            <a:p>
              <a:pPr>
                <a:spcBef>
                  <a:spcPct val="50000"/>
                </a:spcBef>
              </a:pPr>
              <a:r>
                <a:rPr lang="en-US" sz="2400">
                  <a:latin typeface="Times New Roman" pitchFamily="18" charset="0"/>
                  <a:cs typeface="Times New Roman" pitchFamily="18" charset="0"/>
                </a:rPr>
                <a:t>where x</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represents x coordinate of W</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etc.. </a:t>
              </a:r>
            </a:p>
          </p:txBody>
        </p:sp>
        <p:sp>
          <p:nvSpPr>
            <p:cNvPr id="9227" name="Text Box 13"/>
            <p:cNvSpPr txBox="1">
              <a:spLocks noChangeArrowheads="1"/>
            </p:cNvSpPr>
            <p:nvPr/>
          </p:nvSpPr>
          <p:spPr bwMode="auto">
            <a:xfrm>
              <a:off x="4752" y="1680"/>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sp>
          <p:nvSpPr>
            <p:cNvPr id="9228" name="Text Box 14"/>
            <p:cNvSpPr txBox="1">
              <a:spLocks noChangeArrowheads="1"/>
            </p:cNvSpPr>
            <p:nvPr/>
          </p:nvSpPr>
          <p:spPr bwMode="auto">
            <a:xfrm>
              <a:off x="3140" y="1680"/>
              <a:ext cx="268" cy="288"/>
            </a:xfrm>
            <a:prstGeom prst="rect">
              <a:avLst/>
            </a:prstGeom>
            <a:noFill/>
            <a:ln w="9525">
              <a:noFill/>
              <a:miter lim="800000"/>
              <a:headEnd/>
              <a:tailEnd/>
            </a:ln>
          </p:spPr>
          <p:txBody>
            <a:bodyPr wrap="none">
              <a:spAutoFit/>
            </a:bodyPr>
            <a:lstStyle/>
            <a:p>
              <a:r>
                <a:rPr lang="en-US" sz="2400">
                  <a:latin typeface="Times New Roman" pitchFamily="18" charset="0"/>
                </a:rPr>
                <a:t> ~</a:t>
              </a:r>
            </a:p>
          </p:txBody>
        </p:sp>
        <p:sp>
          <p:nvSpPr>
            <p:cNvPr id="9229" name="Text Box 15"/>
            <p:cNvSpPr txBox="1">
              <a:spLocks noChangeArrowheads="1"/>
            </p:cNvSpPr>
            <p:nvPr/>
          </p:nvSpPr>
          <p:spPr bwMode="auto">
            <a:xfrm>
              <a:off x="2448" y="1680"/>
              <a:ext cx="268" cy="288"/>
            </a:xfrm>
            <a:prstGeom prst="rect">
              <a:avLst/>
            </a:prstGeom>
            <a:noFill/>
            <a:ln w="9525">
              <a:noFill/>
              <a:miter lim="800000"/>
              <a:headEnd/>
              <a:tailEnd/>
            </a:ln>
          </p:spPr>
          <p:txBody>
            <a:bodyPr wrap="none">
              <a:spAutoFit/>
            </a:bodyPr>
            <a:lstStyle/>
            <a:p>
              <a:r>
                <a:rPr lang="en-US" sz="2400">
                  <a:latin typeface="Times New Roman" pitchFamily="18" charset="0"/>
                </a:rPr>
                <a:t> ~</a:t>
              </a:r>
            </a:p>
          </p:txBody>
        </p:sp>
        <p:sp>
          <p:nvSpPr>
            <p:cNvPr id="9230" name="Text Box 16"/>
            <p:cNvSpPr txBox="1">
              <a:spLocks noChangeArrowheads="1"/>
            </p:cNvSpPr>
            <p:nvPr/>
          </p:nvSpPr>
          <p:spPr bwMode="auto">
            <a:xfrm>
              <a:off x="2304" y="2016"/>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371600" y="381000"/>
            <a:ext cx="6172200" cy="822325"/>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CG / CM &amp; CENTROID OF A BODY (Section 9.2)</a:t>
            </a:r>
          </a:p>
        </p:txBody>
      </p:sp>
      <p:sp>
        <p:nvSpPr>
          <p:cNvPr id="10243" name="Text Box 3"/>
          <p:cNvSpPr txBox="1">
            <a:spLocks noChangeArrowheads="1"/>
          </p:cNvSpPr>
          <p:nvPr/>
        </p:nvSpPr>
        <p:spPr bwMode="auto">
          <a:xfrm>
            <a:off x="3810000" y="1219200"/>
            <a:ext cx="4800600" cy="3046988"/>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A rigid body can be considered as made up of an infinite number of particles. </a:t>
            </a:r>
            <a:r>
              <a:rPr lang="en-US" sz="2400" dirty="0" smtClean="0">
                <a:latin typeface="Times New Roman" pitchFamily="18" charset="0"/>
              </a:rPr>
              <a:t>Using </a:t>
            </a:r>
            <a:r>
              <a:rPr lang="en-US" sz="2400" dirty="0">
                <a:latin typeface="Times New Roman" pitchFamily="18" charset="0"/>
              </a:rPr>
              <a:t>the same principles as in the previous slide, we get the coordinates of G by simply replacing the discrete summation sign ( </a:t>
            </a:r>
            <a:r>
              <a:rPr lang="en-US" sz="2400" dirty="0">
                <a:latin typeface="Times New Roman" pitchFamily="18" charset="0"/>
                <a:sym typeface="Symbol" pitchFamily="18" charset="2"/>
              </a:rPr>
              <a:t> ) by the continuous summation sign (  ) and W by </a:t>
            </a:r>
            <a:r>
              <a:rPr lang="en-US" sz="2400" dirty="0" err="1">
                <a:latin typeface="Times New Roman" pitchFamily="18" charset="0"/>
                <a:sym typeface="Symbol" pitchFamily="18" charset="2"/>
              </a:rPr>
              <a:t>dW</a:t>
            </a:r>
            <a:r>
              <a:rPr lang="en-US" sz="2400" dirty="0">
                <a:latin typeface="Times New Roman" pitchFamily="18" charset="0"/>
                <a:sym typeface="Symbol" pitchFamily="18" charset="2"/>
              </a:rPr>
              <a:t>.</a:t>
            </a:r>
          </a:p>
        </p:txBody>
      </p:sp>
      <p:sp>
        <p:nvSpPr>
          <p:cNvPr id="10244" name="Text Box 4"/>
          <p:cNvSpPr txBox="1">
            <a:spLocks noChangeArrowheads="1"/>
          </p:cNvSpPr>
          <p:nvPr/>
        </p:nvSpPr>
        <p:spPr bwMode="auto">
          <a:xfrm>
            <a:off x="3810000" y="4419600"/>
            <a:ext cx="4724400" cy="19177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Similarly, the coordinates of the center of mass and the centroid of volume, area, or length can be obtained by replacing W by m, V, A, or L, respectively.</a:t>
            </a:r>
          </a:p>
        </p:txBody>
      </p:sp>
      <p:pic>
        <p:nvPicPr>
          <p:cNvPr id="10245" name="Picture 7" descr="fig9_2"/>
          <p:cNvPicPr>
            <a:picLocks noChangeAspect="1" noChangeArrowheads="1"/>
          </p:cNvPicPr>
          <p:nvPr/>
        </p:nvPicPr>
        <p:blipFill>
          <a:blip r:embed="rId3" cstate="print">
            <a:lum bright="-24000" contrast="30000"/>
          </a:blip>
          <a:srcRect/>
          <a:stretch>
            <a:fillRect/>
          </a:stretch>
        </p:blipFill>
        <p:spPr bwMode="auto">
          <a:xfrm>
            <a:off x="533400" y="1371600"/>
            <a:ext cx="3048000" cy="2676525"/>
          </a:xfrm>
          <a:prstGeom prst="rect">
            <a:avLst/>
          </a:prstGeom>
          <a:noFill/>
          <a:ln w="9525">
            <a:noFill/>
            <a:miter lim="800000"/>
            <a:headEnd/>
            <a:tailEnd/>
          </a:ln>
        </p:spPr>
      </p:pic>
      <p:pic>
        <p:nvPicPr>
          <p:cNvPr id="10246" name="Picture 8" descr="eq9_3"/>
          <p:cNvPicPr>
            <a:picLocks noChangeAspect="1" noChangeArrowheads="1"/>
          </p:cNvPicPr>
          <p:nvPr/>
        </p:nvPicPr>
        <p:blipFill>
          <a:blip r:embed="rId4" cstate="print">
            <a:lum bright="-30000" contrast="48000"/>
          </a:blip>
          <a:srcRect/>
          <a:stretch>
            <a:fillRect/>
          </a:stretch>
        </p:blipFill>
        <p:spPr bwMode="auto">
          <a:xfrm>
            <a:off x="533400" y="4572000"/>
            <a:ext cx="3048000" cy="12049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457200"/>
            <a:ext cx="80010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STEPS FOR DETERMING AREA CENTROID</a:t>
            </a:r>
          </a:p>
        </p:txBody>
      </p:sp>
      <p:sp>
        <p:nvSpPr>
          <p:cNvPr id="11267" name="Text Box 3"/>
          <p:cNvSpPr txBox="1">
            <a:spLocks noChangeArrowheads="1"/>
          </p:cNvSpPr>
          <p:nvPr/>
        </p:nvSpPr>
        <p:spPr bwMode="auto">
          <a:xfrm>
            <a:off x="457200" y="1219200"/>
            <a:ext cx="8458200" cy="1431925"/>
          </a:xfrm>
          <a:prstGeom prst="rect">
            <a:avLst/>
          </a:prstGeom>
          <a:noFill/>
          <a:ln w="9525">
            <a:noFill/>
            <a:miter lim="800000"/>
            <a:headEnd/>
            <a:tailEnd/>
          </a:ln>
        </p:spPr>
        <p:txBody>
          <a:bodyPr>
            <a:spAutoFit/>
          </a:bodyPr>
          <a:lstStyle/>
          <a:p>
            <a:pPr marL="352425" indent="-352425">
              <a:spcBef>
                <a:spcPct val="50000"/>
              </a:spcBef>
            </a:pPr>
            <a:r>
              <a:rPr lang="en-US" sz="2200">
                <a:latin typeface="Times New Roman" pitchFamily="18" charset="0"/>
              </a:rPr>
              <a:t>1.  Choose an appropriate differential element dA at a general point (x,y).  Hint: Generally, if y is easily expressed in terms of x </a:t>
            </a:r>
            <a:br>
              <a:rPr lang="en-US" sz="2200">
                <a:latin typeface="Times New Roman" pitchFamily="18" charset="0"/>
              </a:rPr>
            </a:br>
            <a:r>
              <a:rPr lang="en-US" sz="2200">
                <a:latin typeface="Times New Roman" pitchFamily="18" charset="0"/>
              </a:rPr>
              <a:t>(e.g., y = x</a:t>
            </a:r>
            <a:r>
              <a:rPr lang="en-US" sz="2200" baseline="30000">
                <a:latin typeface="Times New Roman" pitchFamily="18" charset="0"/>
              </a:rPr>
              <a:t>2</a:t>
            </a:r>
            <a:r>
              <a:rPr lang="en-US" sz="2200">
                <a:latin typeface="Times New Roman" pitchFamily="18" charset="0"/>
              </a:rPr>
              <a:t>  + 1), use a vertical rectangular element.  If the converse is true, then use a horizontal rectangular element.</a:t>
            </a:r>
          </a:p>
        </p:txBody>
      </p:sp>
      <p:sp>
        <p:nvSpPr>
          <p:cNvPr id="11268" name="Text Box 4"/>
          <p:cNvSpPr txBox="1">
            <a:spLocks noChangeArrowheads="1"/>
          </p:cNvSpPr>
          <p:nvPr/>
        </p:nvSpPr>
        <p:spPr bwMode="auto">
          <a:xfrm>
            <a:off x="457200" y="2819400"/>
            <a:ext cx="8229600" cy="427038"/>
          </a:xfrm>
          <a:prstGeom prst="rect">
            <a:avLst/>
          </a:prstGeom>
          <a:noFill/>
          <a:ln w="9525">
            <a:noFill/>
            <a:miter lim="800000"/>
            <a:headEnd/>
            <a:tailEnd/>
          </a:ln>
        </p:spPr>
        <p:txBody>
          <a:bodyPr>
            <a:spAutoFit/>
          </a:bodyPr>
          <a:lstStyle/>
          <a:p>
            <a:pPr marL="457200" indent="-457200">
              <a:spcBef>
                <a:spcPct val="50000"/>
              </a:spcBef>
            </a:pPr>
            <a:r>
              <a:rPr lang="en-US" sz="2200">
                <a:latin typeface="Times New Roman" pitchFamily="18" charset="0"/>
              </a:rPr>
              <a:t>2.  Express dA in terms of the differentiating element dx (or dy).</a:t>
            </a:r>
          </a:p>
        </p:txBody>
      </p:sp>
      <p:sp>
        <p:nvSpPr>
          <p:cNvPr id="11269" name="Text Box 5"/>
          <p:cNvSpPr txBox="1">
            <a:spLocks noChangeArrowheads="1"/>
          </p:cNvSpPr>
          <p:nvPr/>
        </p:nvSpPr>
        <p:spPr bwMode="auto">
          <a:xfrm>
            <a:off x="533400" y="5562600"/>
            <a:ext cx="8153400" cy="762000"/>
          </a:xfrm>
          <a:prstGeom prst="rect">
            <a:avLst/>
          </a:prstGeom>
          <a:noFill/>
          <a:ln w="9525">
            <a:noFill/>
            <a:miter lim="800000"/>
            <a:headEnd/>
            <a:tailEnd/>
          </a:ln>
        </p:spPr>
        <p:txBody>
          <a:bodyPr>
            <a:spAutoFit/>
          </a:bodyPr>
          <a:lstStyle/>
          <a:p>
            <a:pPr>
              <a:spcBef>
                <a:spcPct val="50000"/>
              </a:spcBef>
            </a:pPr>
            <a:r>
              <a:rPr lang="en-US" sz="2200">
                <a:latin typeface="Times New Roman" pitchFamily="18" charset="0"/>
              </a:rPr>
              <a:t>Note:  Similar steps are used for determining CG, CM, etc..  These steps will become clearer by doing a few examples.</a:t>
            </a:r>
          </a:p>
        </p:txBody>
      </p:sp>
      <p:sp>
        <p:nvSpPr>
          <p:cNvPr id="11270" name="Text Box 6"/>
          <p:cNvSpPr txBox="1">
            <a:spLocks noChangeArrowheads="1"/>
          </p:cNvSpPr>
          <p:nvPr/>
        </p:nvSpPr>
        <p:spPr bwMode="auto">
          <a:xfrm>
            <a:off x="457200" y="4267200"/>
            <a:ext cx="8305800" cy="1096963"/>
          </a:xfrm>
          <a:prstGeom prst="rect">
            <a:avLst/>
          </a:prstGeom>
          <a:noFill/>
          <a:ln w="9525">
            <a:noFill/>
            <a:miter lim="800000"/>
            <a:headEnd/>
            <a:tailEnd/>
          </a:ln>
        </p:spPr>
        <p:txBody>
          <a:bodyPr>
            <a:spAutoFit/>
          </a:bodyPr>
          <a:lstStyle/>
          <a:p>
            <a:pPr marL="352425" indent="-352425">
              <a:spcBef>
                <a:spcPct val="50000"/>
              </a:spcBef>
            </a:pPr>
            <a:r>
              <a:rPr lang="en-US" sz="2200">
                <a:latin typeface="Times New Roman" pitchFamily="18" charset="0"/>
              </a:rPr>
              <a:t>4.  Express all the variables and integral limits in the formula using either x or y depending on whether the differential element is in terms of dx or dy, respectively, and integrate.</a:t>
            </a:r>
          </a:p>
        </p:txBody>
      </p:sp>
      <p:grpSp>
        <p:nvGrpSpPr>
          <p:cNvPr id="11271" name="Group 9"/>
          <p:cNvGrpSpPr>
            <a:grpSpLocks/>
          </p:cNvGrpSpPr>
          <p:nvPr/>
        </p:nvGrpSpPr>
        <p:grpSpPr bwMode="auto">
          <a:xfrm>
            <a:off x="457200" y="3200400"/>
            <a:ext cx="8305800" cy="914400"/>
            <a:chOff x="288" y="2016"/>
            <a:chExt cx="5232" cy="576"/>
          </a:xfrm>
        </p:grpSpPr>
        <p:sp>
          <p:nvSpPr>
            <p:cNvPr id="11272" name="Text Box 10"/>
            <p:cNvSpPr txBox="1">
              <a:spLocks noChangeArrowheads="1"/>
            </p:cNvSpPr>
            <p:nvPr/>
          </p:nvSpPr>
          <p:spPr bwMode="auto">
            <a:xfrm>
              <a:off x="288" y="2112"/>
              <a:ext cx="5232" cy="480"/>
            </a:xfrm>
            <a:prstGeom prst="rect">
              <a:avLst/>
            </a:prstGeom>
            <a:noFill/>
            <a:ln w="9525">
              <a:noFill/>
              <a:miter lim="800000"/>
              <a:headEnd/>
              <a:tailEnd/>
            </a:ln>
          </p:spPr>
          <p:txBody>
            <a:bodyPr>
              <a:spAutoFit/>
            </a:bodyPr>
            <a:lstStyle/>
            <a:p>
              <a:pPr marL="352425" indent="-352425">
                <a:spcBef>
                  <a:spcPct val="50000"/>
                </a:spcBef>
              </a:pPr>
              <a:r>
                <a:rPr lang="en-US" sz="2200">
                  <a:latin typeface="Times New Roman" pitchFamily="18" charset="0"/>
                </a:rPr>
                <a:t>3.  Determine coordinates (x ,  y ) of the centroid of the rectangular element in terms of the general point (x,y).</a:t>
              </a:r>
            </a:p>
          </p:txBody>
        </p:sp>
        <p:sp>
          <p:nvSpPr>
            <p:cNvPr id="11273" name="Text Box 11"/>
            <p:cNvSpPr txBox="1">
              <a:spLocks noChangeArrowheads="1"/>
            </p:cNvSpPr>
            <p:nvPr/>
          </p:nvSpPr>
          <p:spPr bwMode="auto">
            <a:xfrm>
              <a:off x="2208" y="2016"/>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sp>
          <p:nvSpPr>
            <p:cNvPr id="11274" name="Text Box 12"/>
            <p:cNvSpPr txBox="1">
              <a:spLocks noChangeArrowheads="1"/>
            </p:cNvSpPr>
            <p:nvPr/>
          </p:nvSpPr>
          <p:spPr bwMode="auto">
            <a:xfrm>
              <a:off x="2448" y="2016"/>
              <a:ext cx="220" cy="288"/>
            </a:xfrm>
            <a:prstGeom prst="rect">
              <a:avLst/>
            </a:prstGeom>
            <a:noFill/>
            <a:ln w="9525">
              <a:noFill/>
              <a:miter lim="800000"/>
              <a:headEnd/>
              <a:tailEnd/>
            </a:ln>
          </p:spPr>
          <p:txBody>
            <a:bodyPr wrap="none">
              <a:spAutoFit/>
            </a:bodyPr>
            <a:lstStyle/>
            <a:p>
              <a:r>
                <a:rPr lang="en-US" sz="2400">
                  <a:latin typeface="Times New Roman" pitchFamily="18" charset="0"/>
                </a:rPr>
                <a:t>~</a:t>
              </a: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1104</Words>
  <Application>Microsoft Office PowerPoint</Application>
  <PresentationFormat>On-screen Show (4:3)</PresentationFormat>
  <Paragraphs>185</Paragraphs>
  <Slides>25</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Cambria Math</vt:lpstr>
      <vt:lpstr>Symbol</vt:lpstr>
      <vt:lpstr>Times New Roman</vt:lpstr>
      <vt:lpstr>TimesTenLTStd-Italic</vt:lpstr>
      <vt:lpstr>TimesTenLTStd-Roman</vt:lpstr>
      <vt:lpstr>Default Design</vt:lpstr>
      <vt:lpstr>Office Theme</vt:lpstr>
      <vt:lpstr>Center of Gravity and Centroid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 of Gravity and Centroid</dc:title>
  <dc:creator>Jenni Light</dc:creator>
  <cp:lastModifiedBy>Jenni Light</cp:lastModifiedBy>
  <cp:revision>22</cp:revision>
  <cp:lastPrinted>2016-11-12T02:26:44Z</cp:lastPrinted>
  <dcterms:created xsi:type="dcterms:W3CDTF">2008-07-15T00:26:04Z</dcterms:created>
  <dcterms:modified xsi:type="dcterms:W3CDTF">2018-11-12T20:00:44Z</dcterms:modified>
</cp:coreProperties>
</file>