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59" r:id="rId7"/>
    <p:sldId id="263" r:id="rId8"/>
    <p:sldId id="264" r:id="rId9"/>
    <p:sldId id="262" r:id="rId10"/>
    <p:sldId id="267" r:id="rId11"/>
    <p:sldId id="268"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9"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EE5AB-0568-422A-BEB0-828A6A907A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8BD2DC-0238-49C7-BFC8-AF98BB38AC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C9B0FD-AA53-4B92-A87A-4EA4B29C2B92}"/>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F412AC0C-6ADE-4B9F-9A62-1896A4806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89D72-DD99-4BBB-89B8-49EB2C759ED5}"/>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273668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22BC-D215-43BE-A64C-0517B42A44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6B2019-FEF5-48E0-9E54-91E68E1625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782BA0-48C8-4091-AE05-163C2BFF3695}"/>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24A7C648-FE44-4DC3-AB99-ED76976D0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93C8F-FE15-4502-A2D8-26617F54C2A1}"/>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114938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1EA71-AAAE-4E83-8D25-22B011CE8F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BF322B-A8D6-4A38-A9D5-3E65968027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A97F9-9680-46F9-A42A-4B4095B83128}"/>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B19BEBAE-DB64-4E95-8AF5-CA98BD5CF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0B3D8-41BC-4891-B4F1-1EDB2F531114}"/>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349082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B138-38CE-4CA3-868F-936AEECBC7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E3D0CC-1D83-4D51-BD1F-9B52720E10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57F6B-486A-4C32-A3AF-E0E452298E4A}"/>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C9DCBC71-CC7C-49B4-B427-828F1586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DE97E-E896-4AB8-B782-B9056EF9A580}"/>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324981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EE6A-ACDA-440B-9C35-36E58A908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A77CBB-C4C8-464E-ADC9-44AA61C7DF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F6D91-5DDF-48FF-A93C-B5FF1E2324B5}"/>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C144A40B-5609-4565-B15A-DA3397182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567FC-7D85-4F38-9C2B-D0A1C61E3912}"/>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373224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1EB36-C069-4DE5-90FC-4F3D94A229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E3E8C6-DCCC-42DD-B372-36F9696F69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CB5AF-C666-4660-BC96-A6C5CA5F8E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961FFA-CDB2-4392-BABA-642DEF4DFDF9}"/>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6" name="Footer Placeholder 5">
            <a:extLst>
              <a:ext uri="{FF2B5EF4-FFF2-40B4-BE49-F238E27FC236}">
                <a16:creationId xmlns:a16="http://schemas.microsoft.com/office/drawing/2014/main" id="{2C6FFA60-D361-41D6-869D-ACFCAC464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74D039-5B47-4E83-AC50-98D5A8797FB8}"/>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72288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5010-68F8-41EA-A036-957D6F5ACA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F810D3-003D-4F67-87D3-85D471DC9B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C7211-7A1F-4CA7-B828-B5BB576CE0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E17DAD-86F9-4780-8A94-9B15B06E82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2A85AC-12C0-4BAE-A55E-034010E19D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64CE5B-A203-4267-BB78-2753119333C5}"/>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8" name="Footer Placeholder 7">
            <a:extLst>
              <a:ext uri="{FF2B5EF4-FFF2-40B4-BE49-F238E27FC236}">
                <a16:creationId xmlns:a16="http://schemas.microsoft.com/office/drawing/2014/main" id="{5F864041-B3DC-44F5-8850-E3298510EA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27E58A-C106-4A35-A662-ED1B377CBEBF}"/>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183590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1EBB-3D2B-470C-B849-E48DF880D1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D061C7-6FF3-48A0-A227-AEDA49C98E30}"/>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4" name="Footer Placeholder 3">
            <a:extLst>
              <a:ext uri="{FF2B5EF4-FFF2-40B4-BE49-F238E27FC236}">
                <a16:creationId xmlns:a16="http://schemas.microsoft.com/office/drawing/2014/main" id="{F694F525-3590-4971-A3B6-A69066CF5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3C5309-587C-4435-BF50-42CCDF0EE22C}"/>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210773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C331C1-3761-4570-B91E-38E044FA23BA}"/>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3" name="Footer Placeholder 2">
            <a:extLst>
              <a:ext uri="{FF2B5EF4-FFF2-40B4-BE49-F238E27FC236}">
                <a16:creationId xmlns:a16="http://schemas.microsoft.com/office/drawing/2014/main" id="{464C32B0-AB18-422E-9A19-24B982DD34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07E183-DCAA-49D3-8949-0B2BF5E02381}"/>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367514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8598-31AE-4DA6-9AB1-5910BD528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ECA1A6-9778-45BD-A285-B738B6D669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AFDAA9-19D0-4F5D-A63E-3C91B8C9F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1FFE90-542C-441E-9F19-82A9E2DBEBCC}"/>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6" name="Footer Placeholder 5">
            <a:extLst>
              <a:ext uri="{FF2B5EF4-FFF2-40B4-BE49-F238E27FC236}">
                <a16:creationId xmlns:a16="http://schemas.microsoft.com/office/drawing/2014/main" id="{FB2406DB-B37A-48C7-80CD-C4AE8A8AC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37ACA-7211-447E-9C06-FE0AD01C19EF}"/>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424247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C188-012B-4033-BA63-1B7CD30D6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C0CB1-2CC2-427E-8C42-437431BFBA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C0642-3CAF-430C-B492-2D3B35DC2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2845F8-A8D5-4A31-9D2C-98981B713F0A}"/>
              </a:ext>
            </a:extLst>
          </p:cNvPr>
          <p:cNvSpPr>
            <a:spLocks noGrp="1"/>
          </p:cNvSpPr>
          <p:nvPr>
            <p:ph type="dt" sz="half" idx="10"/>
          </p:nvPr>
        </p:nvSpPr>
        <p:spPr/>
        <p:txBody>
          <a:bodyPr/>
          <a:lstStyle/>
          <a:p>
            <a:fld id="{C6E321BA-B3CF-4610-83F5-E62F16CA6FF5}" type="datetimeFigureOut">
              <a:rPr lang="en-US" smtClean="0"/>
              <a:t>11/3/2020</a:t>
            </a:fld>
            <a:endParaRPr lang="en-US"/>
          </a:p>
        </p:txBody>
      </p:sp>
      <p:sp>
        <p:nvSpPr>
          <p:cNvPr id="6" name="Footer Placeholder 5">
            <a:extLst>
              <a:ext uri="{FF2B5EF4-FFF2-40B4-BE49-F238E27FC236}">
                <a16:creationId xmlns:a16="http://schemas.microsoft.com/office/drawing/2014/main" id="{7C9BE86F-D557-42B6-B2E8-45757619F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96C4-A2AC-4E88-A185-FA167D5B2E5C}"/>
              </a:ext>
            </a:extLst>
          </p:cNvPr>
          <p:cNvSpPr>
            <a:spLocks noGrp="1"/>
          </p:cNvSpPr>
          <p:nvPr>
            <p:ph type="sldNum" sz="quarter" idx="12"/>
          </p:nvPr>
        </p:nvSpPr>
        <p:spPr/>
        <p:txBody>
          <a:bodyPr/>
          <a:lstStyle/>
          <a:p>
            <a:fld id="{37725917-18EA-4B0A-BE44-F817971DF6D0}" type="slidenum">
              <a:rPr lang="en-US" smtClean="0"/>
              <a:t>‹#›</a:t>
            </a:fld>
            <a:endParaRPr lang="en-US"/>
          </a:p>
        </p:txBody>
      </p:sp>
    </p:spTree>
    <p:extLst>
      <p:ext uri="{BB962C8B-B14F-4D97-AF65-F5344CB8AC3E}">
        <p14:creationId xmlns:p14="http://schemas.microsoft.com/office/powerpoint/2010/main" val="85672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B1DD6-09C2-46CF-963E-0B72AC98D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A18CA1-7214-48B5-BB8F-B07403D618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AE0DE-AA70-4992-8888-F382CA8E87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321BA-B3CF-4610-83F5-E62F16CA6FF5}" type="datetimeFigureOut">
              <a:rPr lang="en-US" smtClean="0"/>
              <a:t>11/3/2020</a:t>
            </a:fld>
            <a:endParaRPr lang="en-US"/>
          </a:p>
        </p:txBody>
      </p:sp>
      <p:sp>
        <p:nvSpPr>
          <p:cNvPr id="5" name="Footer Placeholder 4">
            <a:extLst>
              <a:ext uri="{FF2B5EF4-FFF2-40B4-BE49-F238E27FC236}">
                <a16:creationId xmlns:a16="http://schemas.microsoft.com/office/drawing/2014/main" id="{D3CEA1E7-4A11-4D3F-913C-6D4046032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655A21-07C9-4205-BFCF-49D626DF1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25917-18EA-4B0A-BE44-F817971DF6D0}" type="slidenum">
              <a:rPr lang="en-US" smtClean="0"/>
              <a:t>‹#›</a:t>
            </a:fld>
            <a:endParaRPr lang="en-US"/>
          </a:p>
        </p:txBody>
      </p:sp>
    </p:spTree>
    <p:extLst>
      <p:ext uri="{BB962C8B-B14F-4D97-AF65-F5344CB8AC3E}">
        <p14:creationId xmlns:p14="http://schemas.microsoft.com/office/powerpoint/2010/main" val="185007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40B6-06BD-4D5A-8892-7E6D0E9A7EE9}"/>
              </a:ext>
            </a:extLst>
          </p:cNvPr>
          <p:cNvSpPr>
            <a:spLocks noGrp="1"/>
          </p:cNvSpPr>
          <p:nvPr>
            <p:ph type="ctrTitle"/>
          </p:nvPr>
        </p:nvSpPr>
        <p:spPr/>
        <p:txBody>
          <a:bodyPr/>
          <a:lstStyle/>
          <a:p>
            <a:r>
              <a:rPr lang="en-US" dirty="0"/>
              <a:t>Impulse &amp; Momentum</a:t>
            </a:r>
          </a:p>
        </p:txBody>
      </p:sp>
      <p:sp>
        <p:nvSpPr>
          <p:cNvPr id="3" name="Subtitle 2">
            <a:extLst>
              <a:ext uri="{FF2B5EF4-FFF2-40B4-BE49-F238E27FC236}">
                <a16:creationId xmlns:a16="http://schemas.microsoft.com/office/drawing/2014/main" id="{5AD7FC8F-8919-4ADF-96D1-61A99EDE8FFD}"/>
              </a:ext>
            </a:extLst>
          </p:cNvPr>
          <p:cNvSpPr>
            <a:spLocks noGrp="1"/>
          </p:cNvSpPr>
          <p:nvPr>
            <p:ph type="subTitle" idx="1"/>
          </p:nvPr>
        </p:nvSpPr>
        <p:spPr/>
        <p:txBody>
          <a:bodyPr/>
          <a:lstStyle/>
          <a:p>
            <a:r>
              <a:rPr lang="en-US" dirty="0"/>
              <a:t>Practice Problems</a:t>
            </a:r>
          </a:p>
        </p:txBody>
      </p:sp>
    </p:spTree>
    <p:extLst>
      <p:ext uri="{BB962C8B-B14F-4D97-AF65-F5344CB8AC3E}">
        <p14:creationId xmlns:p14="http://schemas.microsoft.com/office/powerpoint/2010/main" val="1934791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C2EF64-59EE-4892-8449-4ED6FF262BA7}"/>
              </a:ext>
            </a:extLst>
          </p:cNvPr>
          <p:cNvSpPr txBox="1"/>
          <p:nvPr/>
        </p:nvSpPr>
        <p:spPr>
          <a:xfrm>
            <a:off x="1902040" y="938320"/>
            <a:ext cx="8200747" cy="2677656"/>
          </a:xfrm>
          <a:prstGeom prst="rect">
            <a:avLst/>
          </a:prstGeom>
          <a:noFill/>
        </p:spPr>
        <p:txBody>
          <a:bodyPr wrap="square">
            <a:spAutoFit/>
          </a:bodyPr>
          <a:lstStyle/>
          <a:p>
            <a:r>
              <a:rPr lang="en-US" sz="2800" dirty="0"/>
              <a:t>30. A 70.0-kg ice hockey goalie, originally at rest, catches a 0.150-kg hockey puck slapped at him at a velocity of 35.0 m/s. Suppose the goalie and the ice puck have an elastic collision and the puck is reflected back in the direction from which it came. What would their final velocities be in this case?</a:t>
            </a:r>
          </a:p>
        </p:txBody>
      </p:sp>
    </p:spTree>
    <p:extLst>
      <p:ext uri="{BB962C8B-B14F-4D97-AF65-F5344CB8AC3E}">
        <p14:creationId xmlns:p14="http://schemas.microsoft.com/office/powerpoint/2010/main" val="303881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B8EF15-C14B-423B-B7FD-3DC82FEF0EA6}"/>
              </a:ext>
            </a:extLst>
          </p:cNvPr>
          <p:cNvPicPr>
            <a:picLocks noChangeAspect="1"/>
          </p:cNvPicPr>
          <p:nvPr/>
        </p:nvPicPr>
        <p:blipFill>
          <a:blip r:embed="rId3"/>
          <a:stretch>
            <a:fillRect/>
          </a:stretch>
        </p:blipFill>
        <p:spPr>
          <a:xfrm>
            <a:off x="2705861" y="220663"/>
            <a:ext cx="7266813" cy="6217572"/>
          </a:xfrm>
          <a:prstGeom prst="rect">
            <a:avLst/>
          </a:prstGeom>
        </p:spPr>
      </p:pic>
    </p:spTree>
    <p:extLst>
      <p:ext uri="{BB962C8B-B14F-4D97-AF65-F5344CB8AC3E}">
        <p14:creationId xmlns:p14="http://schemas.microsoft.com/office/powerpoint/2010/main" val="413402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90DDEE-082D-4457-9BC9-2B9ED45C20DD}"/>
              </a:ext>
            </a:extLst>
          </p:cNvPr>
          <p:cNvSpPr txBox="1"/>
          <p:nvPr/>
        </p:nvSpPr>
        <p:spPr>
          <a:xfrm>
            <a:off x="2218584" y="673685"/>
            <a:ext cx="7954115" cy="5262979"/>
          </a:xfrm>
          <a:prstGeom prst="rect">
            <a:avLst/>
          </a:prstGeom>
          <a:noFill/>
        </p:spPr>
        <p:txBody>
          <a:bodyPr wrap="square">
            <a:spAutoFit/>
          </a:bodyPr>
          <a:lstStyle/>
          <a:p>
            <a:r>
              <a:rPr lang="en-US" sz="2800" dirty="0"/>
              <a:t>31. A 0.240-kg billiard ball that is moving at 3.00 m/s strikes the bumper of a pool table and bounces straight back at 2.40 m/s (80% of its original speed). The collision lasts 0.0150 s.</a:t>
            </a:r>
          </a:p>
          <a:p>
            <a:endParaRPr lang="en-US" sz="2800" dirty="0"/>
          </a:p>
          <a:p>
            <a:pPr marL="514350" indent="-514350">
              <a:buAutoNum type="alphaLcParenBoth"/>
            </a:pPr>
            <a:r>
              <a:rPr lang="en-US" sz="2800" dirty="0"/>
              <a:t>Calculate the average force exerted on the ball by the bumper. </a:t>
            </a:r>
          </a:p>
          <a:p>
            <a:pPr marL="514350" indent="-514350">
              <a:buAutoNum type="alphaLcParenBoth"/>
            </a:pPr>
            <a:endParaRPr lang="en-US" sz="2800" dirty="0"/>
          </a:p>
          <a:p>
            <a:pPr marL="514350" indent="-514350">
              <a:buAutoNum type="alphaLcParenBoth"/>
            </a:pPr>
            <a:r>
              <a:rPr lang="en-US" sz="2800" dirty="0"/>
              <a:t>How much kinetic energy in joules is lost during the collision? </a:t>
            </a:r>
          </a:p>
          <a:p>
            <a:pPr marL="514350" indent="-514350">
              <a:buAutoNum type="alphaLcParenBoth"/>
            </a:pPr>
            <a:endParaRPr lang="en-US" sz="2800" dirty="0"/>
          </a:p>
          <a:p>
            <a:r>
              <a:rPr lang="en-US" sz="2800" dirty="0"/>
              <a:t>(c) What percent of the original energy is left?</a:t>
            </a:r>
          </a:p>
        </p:txBody>
      </p:sp>
    </p:spTree>
    <p:extLst>
      <p:ext uri="{BB962C8B-B14F-4D97-AF65-F5344CB8AC3E}">
        <p14:creationId xmlns:p14="http://schemas.microsoft.com/office/powerpoint/2010/main" val="15106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E814E0-1770-43D0-8904-D9039E6BF15C}"/>
              </a:ext>
            </a:extLst>
          </p:cNvPr>
          <p:cNvPicPr>
            <a:picLocks noChangeAspect="1"/>
          </p:cNvPicPr>
          <p:nvPr/>
        </p:nvPicPr>
        <p:blipFill>
          <a:blip r:embed="rId2"/>
          <a:stretch>
            <a:fillRect/>
          </a:stretch>
        </p:blipFill>
        <p:spPr>
          <a:xfrm>
            <a:off x="1354723" y="1147571"/>
            <a:ext cx="8731490" cy="3681603"/>
          </a:xfrm>
          <a:prstGeom prst="rect">
            <a:avLst/>
          </a:prstGeom>
        </p:spPr>
      </p:pic>
    </p:spTree>
    <p:extLst>
      <p:ext uri="{BB962C8B-B14F-4D97-AF65-F5344CB8AC3E}">
        <p14:creationId xmlns:p14="http://schemas.microsoft.com/office/powerpoint/2010/main" val="72036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A81B5-976D-4D51-B114-ACA207F352E1}"/>
              </a:ext>
            </a:extLst>
          </p:cNvPr>
          <p:cNvSpPr txBox="1"/>
          <p:nvPr/>
        </p:nvSpPr>
        <p:spPr>
          <a:xfrm>
            <a:off x="1020932" y="1106996"/>
            <a:ext cx="10005134" cy="3539430"/>
          </a:xfrm>
          <a:prstGeom prst="rect">
            <a:avLst/>
          </a:prstGeom>
          <a:noFill/>
        </p:spPr>
        <p:txBody>
          <a:bodyPr wrap="square">
            <a:spAutoFit/>
          </a:bodyPr>
          <a:lstStyle/>
          <a:p>
            <a:r>
              <a:rPr lang="en-US" sz="2800" dirty="0"/>
              <a:t>1. (a) Calculate the momentum of a 2000-kg elephant</a:t>
            </a:r>
          </a:p>
          <a:p>
            <a:r>
              <a:rPr lang="en-US" sz="2800" dirty="0"/>
              <a:t>charging a hunter at a speed of 7.50 m/s . </a:t>
            </a:r>
          </a:p>
          <a:p>
            <a:endParaRPr lang="en-US" sz="2800" dirty="0"/>
          </a:p>
          <a:p>
            <a:r>
              <a:rPr lang="en-US" sz="2800" dirty="0"/>
              <a:t>(b) Compare the elephant’s momentum with the momentum of a 0.0400-kg tranquilizer dart fired at a speed of 600 m/s . </a:t>
            </a:r>
          </a:p>
          <a:p>
            <a:endParaRPr lang="en-US" sz="2800" dirty="0"/>
          </a:p>
          <a:p>
            <a:r>
              <a:rPr lang="en-US" sz="2800" dirty="0"/>
              <a:t>(c) What is the momentum of the 90.0-kg hunter running at 7.40 m/s after missing the elephant?</a:t>
            </a:r>
          </a:p>
        </p:txBody>
      </p:sp>
    </p:spTree>
    <p:extLst>
      <p:ext uri="{BB962C8B-B14F-4D97-AF65-F5344CB8AC3E}">
        <p14:creationId xmlns:p14="http://schemas.microsoft.com/office/powerpoint/2010/main" val="313540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6129EED-05C2-4A09-8D30-21FFED5E8B58}"/>
              </a:ext>
            </a:extLst>
          </p:cNvPr>
          <p:cNvPicPr>
            <a:picLocks noChangeAspect="1"/>
          </p:cNvPicPr>
          <p:nvPr/>
        </p:nvPicPr>
        <p:blipFill>
          <a:blip r:embed="rId2"/>
          <a:stretch>
            <a:fillRect/>
          </a:stretch>
        </p:blipFill>
        <p:spPr>
          <a:xfrm>
            <a:off x="1188460" y="822578"/>
            <a:ext cx="9879590" cy="4581251"/>
          </a:xfrm>
          <a:prstGeom prst="rect">
            <a:avLst/>
          </a:prstGeom>
        </p:spPr>
      </p:pic>
    </p:spTree>
    <p:extLst>
      <p:ext uri="{BB962C8B-B14F-4D97-AF65-F5344CB8AC3E}">
        <p14:creationId xmlns:p14="http://schemas.microsoft.com/office/powerpoint/2010/main" val="72284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EEB04A-0C7E-434E-BB33-0EF79C56024D}"/>
              </a:ext>
            </a:extLst>
          </p:cNvPr>
          <p:cNvSpPr txBox="1"/>
          <p:nvPr/>
        </p:nvSpPr>
        <p:spPr>
          <a:xfrm>
            <a:off x="2263806" y="1182231"/>
            <a:ext cx="7936636" cy="2246769"/>
          </a:xfrm>
          <a:prstGeom prst="rect">
            <a:avLst/>
          </a:prstGeom>
          <a:noFill/>
        </p:spPr>
        <p:txBody>
          <a:bodyPr wrap="square">
            <a:spAutoFit/>
          </a:bodyPr>
          <a:lstStyle/>
          <a:p>
            <a:r>
              <a:rPr lang="en-US" sz="2800" dirty="0"/>
              <a:t>8. Professional Application</a:t>
            </a:r>
          </a:p>
          <a:p>
            <a:r>
              <a:rPr lang="en-US" sz="2800" dirty="0"/>
              <a:t>A car moving at 10 m/s crashes into a tree and stops in 0.26s. Calculate the force the seat belt exerts on a passenger in the car to bring him to a halt. The mass of the passenger is 70 kg.</a:t>
            </a:r>
          </a:p>
        </p:txBody>
      </p:sp>
    </p:spTree>
    <p:extLst>
      <p:ext uri="{BB962C8B-B14F-4D97-AF65-F5344CB8AC3E}">
        <p14:creationId xmlns:p14="http://schemas.microsoft.com/office/powerpoint/2010/main" val="81426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1EF46D-EE48-469C-942E-04E2CA71D859}"/>
              </a:ext>
            </a:extLst>
          </p:cNvPr>
          <p:cNvPicPr>
            <a:picLocks noChangeAspect="1"/>
          </p:cNvPicPr>
          <p:nvPr/>
        </p:nvPicPr>
        <p:blipFill>
          <a:blip r:embed="rId2"/>
          <a:stretch>
            <a:fillRect/>
          </a:stretch>
        </p:blipFill>
        <p:spPr>
          <a:xfrm>
            <a:off x="771525" y="1808607"/>
            <a:ext cx="12791313" cy="2010918"/>
          </a:xfrm>
          <a:prstGeom prst="rect">
            <a:avLst/>
          </a:prstGeom>
        </p:spPr>
      </p:pic>
    </p:spTree>
    <p:extLst>
      <p:ext uri="{BB962C8B-B14F-4D97-AF65-F5344CB8AC3E}">
        <p14:creationId xmlns:p14="http://schemas.microsoft.com/office/powerpoint/2010/main" val="1052086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95D9A3-1AD7-4C6F-A152-FE244DCC5792}"/>
              </a:ext>
            </a:extLst>
          </p:cNvPr>
          <p:cNvSpPr txBox="1"/>
          <p:nvPr/>
        </p:nvSpPr>
        <p:spPr>
          <a:xfrm>
            <a:off x="1955306" y="805155"/>
            <a:ext cx="8751163" cy="3416320"/>
          </a:xfrm>
          <a:prstGeom prst="rect">
            <a:avLst/>
          </a:prstGeom>
          <a:noFill/>
        </p:spPr>
        <p:txBody>
          <a:bodyPr wrap="square">
            <a:spAutoFit/>
          </a:bodyPr>
          <a:lstStyle/>
          <a:p>
            <a:r>
              <a:rPr lang="en-US" sz="2400" dirty="0"/>
              <a:t>Suppose a child drives a bumper car head on into the side</a:t>
            </a:r>
          </a:p>
          <a:p>
            <a:r>
              <a:rPr lang="en-US" sz="2400" dirty="0"/>
              <a:t>rail, which exerts a force of 4000 N on the car for 0.200 s. </a:t>
            </a:r>
          </a:p>
          <a:p>
            <a:endParaRPr lang="en-US" sz="2400" dirty="0"/>
          </a:p>
          <a:p>
            <a:pPr marL="457200" indent="-457200">
              <a:buAutoNum type="alphaLcParenBoth"/>
            </a:pPr>
            <a:r>
              <a:rPr lang="en-US" sz="2400" dirty="0"/>
              <a:t>What impulse is imparted by this force? </a:t>
            </a:r>
          </a:p>
          <a:p>
            <a:pPr marL="457200" indent="-457200">
              <a:buAutoNum type="alphaLcParenBoth"/>
            </a:pPr>
            <a:endParaRPr lang="en-US" sz="2400" dirty="0"/>
          </a:p>
          <a:p>
            <a:pPr marL="457200" indent="-457200">
              <a:buAutoNum type="alphaLcParenBoth"/>
            </a:pPr>
            <a:r>
              <a:rPr lang="en-US" sz="2400" dirty="0"/>
              <a:t>Find the final velocity of the bumper car if its initial velocity was 2.80 m/s and the car plus driver have a mass of 200 kg. </a:t>
            </a:r>
          </a:p>
          <a:p>
            <a:pPr marL="457200" indent="-457200">
              <a:buAutoNum type="alphaLcParenBoth"/>
            </a:pPr>
            <a:endParaRPr lang="en-US" sz="2400" dirty="0"/>
          </a:p>
          <a:p>
            <a:r>
              <a:rPr lang="en-US" sz="2400" dirty="0"/>
              <a:t>You may neglect friction between the car and floor.</a:t>
            </a:r>
          </a:p>
        </p:txBody>
      </p:sp>
    </p:spTree>
    <p:extLst>
      <p:ext uri="{BB962C8B-B14F-4D97-AF65-F5344CB8AC3E}">
        <p14:creationId xmlns:p14="http://schemas.microsoft.com/office/powerpoint/2010/main" val="391243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A5E903-061E-4644-B45A-40C9484CF9F3}"/>
              </a:ext>
            </a:extLst>
          </p:cNvPr>
          <p:cNvPicPr>
            <a:picLocks noChangeAspect="1"/>
          </p:cNvPicPr>
          <p:nvPr/>
        </p:nvPicPr>
        <p:blipFill>
          <a:blip r:embed="rId2"/>
          <a:stretch>
            <a:fillRect/>
          </a:stretch>
        </p:blipFill>
        <p:spPr>
          <a:xfrm>
            <a:off x="1558023" y="1791461"/>
            <a:ext cx="9414015" cy="2713863"/>
          </a:xfrm>
          <a:prstGeom prst="rect">
            <a:avLst/>
          </a:prstGeom>
        </p:spPr>
      </p:pic>
    </p:spTree>
    <p:extLst>
      <p:ext uri="{BB962C8B-B14F-4D97-AF65-F5344CB8AC3E}">
        <p14:creationId xmlns:p14="http://schemas.microsoft.com/office/powerpoint/2010/main" val="685171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526F05-29ED-4A06-8B6F-B2F727CF1481}"/>
              </a:ext>
            </a:extLst>
          </p:cNvPr>
          <p:cNvSpPr txBox="1"/>
          <p:nvPr/>
        </p:nvSpPr>
        <p:spPr>
          <a:xfrm>
            <a:off x="3047260" y="2692555"/>
            <a:ext cx="6094520" cy="1477328"/>
          </a:xfrm>
          <a:prstGeom prst="rect">
            <a:avLst/>
          </a:prstGeom>
          <a:noFill/>
        </p:spPr>
        <p:txBody>
          <a:bodyPr wrap="square">
            <a:spAutoFit/>
          </a:bodyPr>
          <a:lstStyle/>
          <a:p>
            <a:r>
              <a:rPr lang="en-US" dirty="0"/>
              <a:t>24. Suppose a clay model of a koala bear has a mass of</a:t>
            </a:r>
          </a:p>
          <a:p>
            <a:r>
              <a:rPr lang="en-US" dirty="0"/>
              <a:t>0.200 kg and slides on ice at a speed of 0.750 m/s. It runs</a:t>
            </a:r>
          </a:p>
          <a:p>
            <a:r>
              <a:rPr lang="en-US" dirty="0"/>
              <a:t>into another clay model, which is initially motionless and has</a:t>
            </a:r>
          </a:p>
          <a:p>
            <a:r>
              <a:rPr lang="en-US" dirty="0"/>
              <a:t>a mass of 0.350 kg. Both being soft clay, they naturally stick</a:t>
            </a:r>
          </a:p>
          <a:p>
            <a:r>
              <a:rPr lang="en-US" dirty="0"/>
              <a:t>together. What is their final velocity?</a:t>
            </a:r>
          </a:p>
        </p:txBody>
      </p:sp>
    </p:spTree>
    <p:extLst>
      <p:ext uri="{BB962C8B-B14F-4D97-AF65-F5344CB8AC3E}">
        <p14:creationId xmlns:p14="http://schemas.microsoft.com/office/powerpoint/2010/main" val="303544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49D32BB-8C2C-4ED2-B793-2CF459510D23}"/>
              </a:ext>
            </a:extLst>
          </p:cNvPr>
          <p:cNvPicPr>
            <a:picLocks noChangeAspect="1"/>
          </p:cNvPicPr>
          <p:nvPr/>
        </p:nvPicPr>
        <p:blipFill>
          <a:blip r:embed="rId2"/>
          <a:stretch>
            <a:fillRect/>
          </a:stretch>
        </p:blipFill>
        <p:spPr>
          <a:xfrm>
            <a:off x="1592417" y="2258186"/>
            <a:ext cx="9893971" cy="1456563"/>
          </a:xfrm>
          <a:prstGeom prst="rect">
            <a:avLst/>
          </a:prstGeom>
        </p:spPr>
      </p:pic>
    </p:spTree>
    <p:extLst>
      <p:ext uri="{BB962C8B-B14F-4D97-AF65-F5344CB8AC3E}">
        <p14:creationId xmlns:p14="http://schemas.microsoft.com/office/powerpoint/2010/main" val="2420392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409</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Impulse &amp; Momentum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Impulse &amp; Momentum</dc:title>
  <dc:creator>Jenni Light</dc:creator>
  <cp:lastModifiedBy>Jenni Light</cp:lastModifiedBy>
  <cp:revision>9</cp:revision>
  <dcterms:created xsi:type="dcterms:W3CDTF">2020-11-03T18:41:32Z</dcterms:created>
  <dcterms:modified xsi:type="dcterms:W3CDTF">2020-11-03T20:08:58Z</dcterms:modified>
</cp:coreProperties>
</file>